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261" r:id="rId3"/>
    <p:sldId id="262" r:id="rId4"/>
    <p:sldId id="263" r:id="rId5"/>
    <p:sldId id="264" r:id="rId6"/>
    <p:sldId id="266" r:id="rId7"/>
    <p:sldId id="267" r:id="rId8"/>
    <p:sldId id="268" r:id="rId9"/>
    <p:sldId id="269" r:id="rId10"/>
    <p:sldId id="271" r:id="rId11"/>
    <p:sldId id="272" r:id="rId12"/>
    <p:sldId id="273" r:id="rId13"/>
    <p:sldId id="274" r:id="rId14"/>
    <p:sldId id="275" r:id="rId15"/>
    <p:sldId id="276" r:id="rId16"/>
    <p:sldId id="277" r:id="rId17"/>
    <p:sldId id="278" r:id="rId18"/>
    <p:sldId id="279" r:id="rId19"/>
    <p:sldId id="281" r:id="rId20"/>
    <p:sldId id="282" r:id="rId21"/>
    <p:sldId id="283" r:id="rId22"/>
    <p:sldId id="285" r:id="rId23"/>
    <p:sldId id="286" r:id="rId24"/>
    <p:sldId id="287" r:id="rId25"/>
    <p:sldId id="288" r:id="rId26"/>
    <p:sldId id="289" r:id="rId27"/>
    <p:sldId id="290" r:id="rId28"/>
    <p:sldId id="291" r:id="rId29"/>
    <p:sldId id="292" r:id="rId30"/>
    <p:sldId id="293" r:id="rId31"/>
    <p:sldId id="294" r:id="rId32"/>
    <p:sldId id="296" r:id="rId33"/>
    <p:sldId id="297" r:id="rId34"/>
    <p:sldId id="298" r:id="rId35"/>
    <p:sldId id="299" r:id="rId36"/>
    <p:sldId id="300" r:id="rId37"/>
    <p:sldId id="302" r:id="rId38"/>
    <p:sldId id="303" r:id="rId39"/>
    <p:sldId id="304" r:id="rId40"/>
    <p:sldId id="305" r:id="rId41"/>
    <p:sldId id="306" r:id="rId42"/>
    <p:sldId id="307" r:id="rId43"/>
    <p:sldId id="308" r:id="rId44"/>
    <p:sldId id="309" r:id="rId45"/>
    <p:sldId id="310" r:id="rId46"/>
    <p:sldId id="31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822" y="1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5FF998-CCC2-4DFA-84C3-BCBD01EA56B9}" type="datetimeFigureOut">
              <a:rPr lang="en-US" smtClean="0"/>
              <a:pPr/>
              <a:t>10/29/2020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A8A23D-3AE1-4396-A26F-015B82E2E79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9AC4FA5-F6E9-4F30-8431-4C04C19CF7A2}"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802E1B4-D725-4403-A33C-3346E47D331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02E1B4-D725-4403-A33C-3346E47D331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02E1B4-D725-4403-A33C-3346E47D331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1143000"/>
          </a:xfrm>
        </p:spPr>
        <p:txBody>
          <a:bodyPr/>
          <a:lstStyle/>
          <a:p>
            <a:r>
              <a:rPr lang="en-US"/>
              <a:t>Click to edit Master title style</a:t>
            </a:r>
          </a:p>
        </p:txBody>
      </p:sp>
      <p:sp>
        <p:nvSpPr>
          <p:cNvPr id="3" name="Text Placeholder 2"/>
          <p:cNvSpPr>
            <a:spLocks noGrp="1"/>
          </p:cNvSpPr>
          <p:nvPr>
            <p:ph type="body" sz="half" idx="1"/>
          </p:nvPr>
        </p:nvSpPr>
        <p:spPr>
          <a:xfrm>
            <a:off x="457200" y="1946275"/>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46275"/>
            <a:ext cx="4038600" cy="4302125"/>
          </a:xfrm>
        </p:spPr>
        <p:txBody>
          <a:bodyPr/>
          <a:lstStyle/>
          <a:p>
            <a:endParaRPr lang="en-US"/>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1143000"/>
          </a:xfrm>
        </p:spPr>
        <p:txBody>
          <a:bodyPr/>
          <a:lstStyle/>
          <a:p>
            <a:r>
              <a:rPr lang="en-US"/>
              <a:t>Click to edit Master title style</a:t>
            </a:r>
          </a:p>
        </p:txBody>
      </p:sp>
      <p:sp>
        <p:nvSpPr>
          <p:cNvPr id="3" name="Text Placeholder 2"/>
          <p:cNvSpPr>
            <a:spLocks noGrp="1"/>
          </p:cNvSpPr>
          <p:nvPr>
            <p:ph type="body" sz="half" idx="1"/>
          </p:nvPr>
        </p:nvSpPr>
        <p:spPr>
          <a:xfrm>
            <a:off x="457200" y="1946275"/>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46275"/>
            <a:ext cx="4038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73538"/>
            <a:ext cx="4038600" cy="2074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1143000"/>
          </a:xfrm>
        </p:spPr>
        <p:txBody>
          <a:bodyPr/>
          <a:lstStyle/>
          <a:p>
            <a:r>
              <a:rPr lang="en-US"/>
              <a:t>Click to edit Master title style</a:t>
            </a:r>
          </a:p>
        </p:txBody>
      </p:sp>
      <p:sp>
        <p:nvSpPr>
          <p:cNvPr id="3" name="Text Placeholder 2"/>
          <p:cNvSpPr>
            <a:spLocks noGrp="1"/>
          </p:cNvSpPr>
          <p:nvPr>
            <p:ph type="body" sz="half" idx="1"/>
          </p:nvPr>
        </p:nvSpPr>
        <p:spPr>
          <a:xfrm>
            <a:off x="457200" y="1946275"/>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46275"/>
            <a:ext cx="4038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02E1B4-D725-4403-A33C-3346E47D3310}"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02E1B4-D725-4403-A33C-3346E47D331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02E1B4-D725-4403-A33C-3346E47D3310}"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02E1B4-D725-4403-A33C-3346E47D331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02E1B4-D725-4403-A33C-3346E47D3310}"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C4FA5-F6E9-4F30-8431-4C04C19CF7A2}"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02E1B4-D725-4403-A33C-3346E47D33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99AC4FA5-F6E9-4F30-8431-4C04C19CF7A2}"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02E1B4-D725-4403-A33C-3346E47D331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9AC4FA5-F6E9-4F30-8431-4C04C19CF7A2}"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802E1B4-D725-4403-A33C-3346E47D331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6"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9AC4FA5-F6E9-4F30-8431-4C04C19CF7A2}"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802E1B4-D725-4403-A33C-3346E47D33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s-ES" dirty="0"/>
              <a:t>PREPARAR AL PACIENTE PARA EL EXAMEN
</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3"/>
          <p:cNvSpPr>
            <a:spLocks noGrp="1" noChangeArrowheads="1"/>
          </p:cNvSpPr>
          <p:nvPr>
            <p:ph idx="1"/>
          </p:nvPr>
        </p:nvSpPr>
        <p:spPr>
          <a:xfrm>
            <a:off x="381000" y="1905000"/>
            <a:ext cx="8229600" cy="4419600"/>
          </a:xfrm>
        </p:spPr>
        <p:txBody>
          <a:bodyPr/>
          <a:lstStyle/>
          <a:p>
            <a:pPr>
              <a:buSzTx/>
            </a:pPr>
            <a:r>
              <a:rPr lang="es-ES" sz="2800" dirty="0"/>
              <a:t>Emocional – explicar exactamente lo que ocurrirá
Físico – ofrecer el baño e instruir al paciente sobre cómo desobedezca y haga una bata de examen
Posicionamiento y drapeado: ayude al paciente a asumir la posición y la cortina necesarias para proporcionar privacidad
</a:t>
            </a:r>
            <a:endParaRPr lang="en-US" sz="2800" dirty="0"/>
          </a:p>
        </p:txBody>
      </p:sp>
      <p:sp>
        <p:nvSpPr>
          <p:cNvPr id="231426" name="Rectangle 2"/>
          <p:cNvSpPr>
            <a:spLocks noGrp="1" noChangeArrowheads="1"/>
          </p:cNvSpPr>
          <p:nvPr>
            <p:ph type="title"/>
          </p:nvPr>
        </p:nvSpPr>
        <p:spPr>
          <a:xfrm>
            <a:off x="381000" y="685800"/>
            <a:ext cx="8229600" cy="1143000"/>
          </a:xfrm>
        </p:spPr>
        <p:txBody>
          <a:bodyPr>
            <a:normAutofit fontScale="90000"/>
          </a:bodyPr>
          <a:lstStyle/>
          <a:p>
            <a:pPr>
              <a:lnSpc>
                <a:spcPct val="80000"/>
              </a:lnSpc>
            </a:pPr>
            <a:r>
              <a:rPr lang="es-ES" dirty="0"/>
              <a:t>Preparación del paciente para un examen
</a:t>
            </a: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25" name="Rectangle 5"/>
          <p:cNvSpPr>
            <a:spLocks noGrp="1" noChangeArrowheads="1"/>
          </p:cNvSpPr>
          <p:nvPr>
            <p:ph idx="1"/>
          </p:nvPr>
        </p:nvSpPr>
        <p:spPr>
          <a:xfrm>
            <a:off x="457200" y="1981200"/>
            <a:ext cx="8305800" cy="4149725"/>
          </a:xfrm>
        </p:spPr>
        <p:txBody>
          <a:bodyPr/>
          <a:lstStyle/>
          <a:p>
            <a:pPr>
              <a:lnSpc>
                <a:spcPct val="130000"/>
              </a:lnSpc>
            </a:pPr>
            <a:r>
              <a:rPr lang="es-ES" dirty="0"/>
              <a:t>Las posiciones facilitan el examen del médico
Ayudar al paciente a la posición apropiada
Haga lo más cómodo posible
Cubrir con la cortina adecuada
Mantenga caliente al paciente
Mantener la privacidad / modestia
</a:t>
            </a:r>
            <a:endParaRPr lang="en-US" dirty="0"/>
          </a:p>
        </p:txBody>
      </p:sp>
      <p:sp>
        <p:nvSpPr>
          <p:cNvPr id="235522" name="Rectangle 2"/>
          <p:cNvSpPr>
            <a:spLocks noGrp="1" noChangeArrowheads="1"/>
          </p:cNvSpPr>
          <p:nvPr>
            <p:ph type="title"/>
          </p:nvPr>
        </p:nvSpPr>
        <p:spPr>
          <a:xfrm>
            <a:off x="381000" y="609600"/>
            <a:ext cx="8534400" cy="1219200"/>
          </a:xfrm>
        </p:spPr>
        <p:txBody>
          <a:bodyPr>
            <a:normAutofit fontScale="90000"/>
          </a:bodyPr>
          <a:lstStyle/>
          <a:p>
            <a:pPr>
              <a:lnSpc>
                <a:spcPct val="90000"/>
              </a:lnSpc>
            </a:pPr>
            <a:r>
              <a:rPr lang="es-ES" dirty="0"/>
              <a:t>Preparación del paciente para un examen: Posicionamiento y drenaje
</a:t>
            </a:r>
            <a:endParaRPr lang="en-US" sz="2400" i="1"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9453" name="Rectangle 1037"/>
          <p:cNvSpPr>
            <a:spLocks noGrp="1" noChangeArrowheads="1"/>
          </p:cNvSpPr>
          <p:nvPr>
            <p:ph type="title" idx="4294967295"/>
          </p:nvPr>
        </p:nvSpPr>
        <p:spPr>
          <a:xfrm>
            <a:off x="609600" y="152400"/>
            <a:ext cx="8534400" cy="1219200"/>
          </a:xfrm>
          <a:noFill/>
          <a:ln/>
        </p:spPr>
        <p:txBody>
          <a:bodyPr>
            <a:normAutofit fontScale="90000"/>
          </a:bodyPr>
          <a:lstStyle/>
          <a:p>
            <a:pPr>
              <a:lnSpc>
                <a:spcPct val="90000"/>
              </a:lnSpc>
            </a:pPr>
            <a:r>
              <a:rPr lang="es-ES" dirty="0"/>
              <a:t>Preparación del paciente para un examen: Posicionamiento y drenaje </a:t>
            </a:r>
            <a:r>
              <a:rPr lang="en-US" sz="3200" i="1" dirty="0"/>
              <a:t>(cont.)</a:t>
            </a:r>
          </a:p>
        </p:txBody>
      </p:sp>
      <p:sp>
        <p:nvSpPr>
          <p:cNvPr id="189443" name="Rectangle 1027"/>
          <p:cNvSpPr>
            <a:spLocks noGrp="1" noChangeArrowheads="1"/>
          </p:cNvSpPr>
          <p:nvPr>
            <p:ph sz="half" idx="4294967295"/>
          </p:nvPr>
        </p:nvSpPr>
        <p:spPr>
          <a:xfrm>
            <a:off x="0" y="1481138"/>
            <a:ext cx="4191000" cy="4525962"/>
          </a:xfrm>
        </p:spPr>
        <p:txBody>
          <a:bodyPr>
            <a:normAutofit fontScale="92500"/>
          </a:bodyPr>
          <a:lstStyle/>
          <a:p>
            <a:pPr marL="563563" indent="-563563" eaLnBrk="0" hangingPunct="0">
              <a:spcBef>
                <a:spcPct val="0"/>
              </a:spcBef>
              <a:buSzPct val="75000"/>
            </a:pPr>
            <a:r>
              <a:rPr lang="en-US" sz="3200" dirty="0" err="1"/>
              <a:t>Posiciones</a:t>
            </a:r>
            <a:r>
              <a:rPr lang="en-US" sz="3200" dirty="0"/>
              <a:t>
</a:t>
            </a:r>
            <a:r>
              <a:rPr lang="en-US" sz="3200" dirty="0" err="1"/>
              <a:t>Sentado</a:t>
            </a:r>
            <a:r>
              <a:rPr lang="en-US" sz="3200" dirty="0"/>
              <a:t>
Supine / recumbent
Recumbent dorsal
Lithotomy 
Trendelenburg's
Fowler's
</a:t>
            </a:r>
            <a:r>
              <a:rPr lang="en-US" sz="3200" dirty="0" err="1"/>
              <a:t>Propenso</a:t>
            </a:r>
            <a:r>
              <a:rPr lang="en-US" sz="3200" dirty="0"/>
              <a:t> 
</a:t>
            </a:r>
            <a:r>
              <a:rPr lang="en-US" sz="1800" b="1" dirty="0"/>
              <a:t>  </a:t>
            </a:r>
          </a:p>
        </p:txBody>
      </p:sp>
      <p:sp>
        <p:nvSpPr>
          <p:cNvPr id="189450" name="Rectangle 1034"/>
          <p:cNvSpPr>
            <a:spLocks noGrp="1" noChangeArrowheads="1"/>
          </p:cNvSpPr>
          <p:nvPr>
            <p:ph sz="half" idx="4294967295"/>
          </p:nvPr>
        </p:nvSpPr>
        <p:spPr>
          <a:xfrm>
            <a:off x="5105400" y="1481138"/>
            <a:ext cx="4038600" cy="4525962"/>
          </a:xfrm>
        </p:spPr>
        <p:txBody>
          <a:bodyPr/>
          <a:lstStyle/>
          <a:p>
            <a:endParaRPr lang="en-US" sz="2400" dirty="0"/>
          </a:p>
          <a:p>
            <a:endParaRPr lang="en-US" sz="2400" dirty="0"/>
          </a:p>
          <a:p>
            <a:endParaRPr lang="en-US" sz="2400" dirty="0"/>
          </a:p>
          <a:p>
            <a:endParaRPr lang="en-US" sz="2400" dirty="0"/>
          </a:p>
          <a:p>
            <a:r>
              <a:rPr lang="en-US" sz="2400" dirty="0"/>
              <a:t>
Sims' 
</a:t>
            </a:r>
            <a:r>
              <a:rPr lang="en-US" sz="2400" dirty="0" err="1"/>
              <a:t>Rodilla-pecho</a:t>
            </a:r>
            <a:r>
              <a:rPr lang="en-US" sz="2400" dirty="0"/>
              <a:t>
</a:t>
            </a:r>
            <a:r>
              <a:rPr lang="en-US" sz="2400" dirty="0" err="1"/>
              <a:t>Proctológico</a:t>
            </a:r>
            <a:r>
              <a:rPr lang="en-US" sz="2400" dirty="0"/>
              <a:t>
</a:t>
            </a:r>
            <a:endParaRPr lang="en-US" sz="2000" dirty="0"/>
          </a:p>
        </p:txBody>
      </p:sp>
      <p:pic>
        <p:nvPicPr>
          <p:cNvPr id="189445" name="Picture 1029" descr="positions"/>
          <p:cNvPicPr>
            <a:picLocks noChangeAspect="1" noChangeArrowheads="1"/>
          </p:cNvPicPr>
          <p:nvPr/>
        </p:nvPicPr>
        <p:blipFill>
          <a:blip r:embed="rId2" cstate="print"/>
          <a:srcRect/>
          <a:stretch>
            <a:fillRect/>
          </a:stretch>
        </p:blipFill>
        <p:spPr bwMode="auto">
          <a:xfrm>
            <a:off x="5126115" y="1260475"/>
            <a:ext cx="3581400" cy="21685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89445"/>
                                        </p:tgtEl>
                                        <p:attrNameLst>
                                          <p:attrName>style.visibility</p:attrName>
                                        </p:attrNameLst>
                                      </p:cBhvr>
                                      <p:to>
                                        <p:strVal val="visible"/>
                                      </p:to>
                                    </p:set>
                                    <p:animEffect transition="in" filter="dissolve">
                                      <p:cBhvr>
                                        <p:cTn id="7" dur="500"/>
                                        <p:tgtEl>
                                          <p:spTgt spid="189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104" name="Rectangle 8"/>
          <p:cNvSpPr>
            <a:spLocks noGrp="1" noChangeArrowheads="1"/>
          </p:cNvSpPr>
          <p:nvPr>
            <p:ph type="body" sz="half" idx="4294967295"/>
          </p:nvPr>
        </p:nvSpPr>
        <p:spPr>
          <a:xfrm>
            <a:off x="5105400" y="1481138"/>
            <a:ext cx="4038600" cy="4525962"/>
          </a:xfrm>
        </p:spPr>
        <p:txBody>
          <a:bodyPr/>
          <a:lstStyle/>
          <a:p>
            <a:r>
              <a:rPr lang="en-US"/>
              <a:t>Supine / Recumbent</a:t>
            </a:r>
          </a:p>
          <a:p>
            <a:endParaRPr lang="en-US"/>
          </a:p>
          <a:p>
            <a:endParaRPr lang="en-US"/>
          </a:p>
          <a:p>
            <a:endParaRPr lang="en-US"/>
          </a:p>
          <a:p>
            <a:r>
              <a:rPr lang="en-US"/>
              <a:t>Dorsal recumbent</a:t>
            </a:r>
          </a:p>
        </p:txBody>
      </p:sp>
      <p:sp>
        <p:nvSpPr>
          <p:cNvPr id="260108" name="Rectangle 12"/>
          <p:cNvSpPr>
            <a:spLocks noGrp="1" noChangeArrowheads="1"/>
          </p:cNvSpPr>
          <p:nvPr>
            <p:ph type="title" idx="4294967295"/>
          </p:nvPr>
        </p:nvSpPr>
        <p:spPr>
          <a:xfrm>
            <a:off x="609600" y="228600"/>
            <a:ext cx="8534400" cy="1143000"/>
          </a:xfrm>
          <a:noFill/>
          <a:ln/>
        </p:spPr>
        <p:txBody>
          <a:bodyPr>
            <a:normAutofit fontScale="90000"/>
          </a:bodyPr>
          <a:lstStyle/>
          <a:p>
            <a:pPr>
              <a:lnSpc>
                <a:spcPct val="90000"/>
              </a:lnSpc>
            </a:pPr>
            <a:r>
              <a:rPr lang="es-ES" dirty="0"/>
              <a:t>Preparación del paciente para un examen: Posicionamiento y drenaje (continuación)
</a:t>
            </a:r>
            <a:endParaRPr lang="en-US" sz="3200" i="1" dirty="0"/>
          </a:p>
        </p:txBody>
      </p:sp>
      <p:pic>
        <p:nvPicPr>
          <p:cNvPr id="260102" name="Picture 6"/>
          <p:cNvPicPr>
            <a:picLocks noGrp="1" noChangeAspect="1" noChangeArrowheads="1"/>
          </p:cNvPicPr>
          <p:nvPr>
            <p:ph sz="half" idx="4294967295"/>
          </p:nvPr>
        </p:nvPicPr>
        <p:blipFill>
          <a:blip r:embed="rId2" cstate="print"/>
          <a:srcRect/>
          <a:stretch>
            <a:fillRect/>
          </a:stretch>
        </p:blipFill>
        <p:spPr>
          <a:xfrm>
            <a:off x="0" y="2708275"/>
            <a:ext cx="2452688" cy="3355975"/>
          </a:xfrm>
          <a:noFill/>
          <a:ln/>
        </p:spPr>
      </p:pic>
      <p:sp>
        <p:nvSpPr>
          <p:cNvPr id="260100" name="Rectangle 4"/>
          <p:cNvSpPr>
            <a:spLocks noGrp="1" noChangeArrowheads="1"/>
          </p:cNvSpPr>
          <p:nvPr>
            <p:ph sz="half" idx="4294967295"/>
          </p:nvPr>
        </p:nvSpPr>
        <p:spPr>
          <a:xfrm>
            <a:off x="5105400" y="1481138"/>
            <a:ext cx="4038600" cy="4525962"/>
          </a:xfrm>
        </p:spPr>
        <p:txBody>
          <a:bodyPr/>
          <a:lstStyle/>
          <a:p>
            <a:endParaRPr lang="en-US" dirty="0"/>
          </a:p>
        </p:txBody>
      </p:sp>
      <p:pic>
        <p:nvPicPr>
          <p:cNvPr id="260105" name="Picture 9"/>
          <p:cNvPicPr>
            <a:picLocks noChangeAspect="1" noChangeArrowheads="1"/>
          </p:cNvPicPr>
          <p:nvPr/>
        </p:nvPicPr>
        <p:blipFill>
          <a:blip r:embed="rId3" cstate="print"/>
          <a:srcRect/>
          <a:stretch>
            <a:fillRect/>
          </a:stretch>
        </p:blipFill>
        <p:spPr bwMode="auto">
          <a:xfrm>
            <a:off x="5324475" y="2209800"/>
            <a:ext cx="3514725" cy="1038225"/>
          </a:xfrm>
          <a:prstGeom prst="rect">
            <a:avLst/>
          </a:prstGeom>
          <a:noFill/>
          <a:ln w="9525">
            <a:noFill/>
            <a:miter lim="800000"/>
            <a:headEnd/>
            <a:tailEnd/>
          </a:ln>
        </p:spPr>
      </p:pic>
      <p:pic>
        <p:nvPicPr>
          <p:cNvPr id="260106" name="Picture 10"/>
          <p:cNvPicPr>
            <a:picLocks noChangeAspect="1" noChangeArrowheads="1"/>
          </p:cNvPicPr>
          <p:nvPr/>
        </p:nvPicPr>
        <p:blipFill>
          <a:blip r:embed="rId4" cstate="print"/>
          <a:srcRect/>
          <a:stretch>
            <a:fillRect/>
          </a:stretch>
        </p:blipFill>
        <p:spPr bwMode="auto">
          <a:xfrm>
            <a:off x="5181600" y="4800600"/>
            <a:ext cx="2676525" cy="1247775"/>
          </a:xfrm>
          <a:prstGeom prst="rect">
            <a:avLst/>
          </a:prstGeom>
          <a:noFill/>
          <a:ln w="9525">
            <a:noFill/>
            <a:miter lim="800000"/>
            <a:headEnd/>
            <a:tailEnd/>
          </a:ln>
        </p:spPr>
      </p:pic>
      <p:sp>
        <p:nvSpPr>
          <p:cNvPr id="8" name="Rectangle 12"/>
          <p:cNvSpPr txBox="1">
            <a:spLocks noChangeArrowheads="1"/>
          </p:cNvSpPr>
          <p:nvPr/>
        </p:nvSpPr>
        <p:spPr>
          <a:xfrm>
            <a:off x="762000" y="1371600"/>
            <a:ext cx="3124200" cy="1143000"/>
          </a:xfrm>
          <a:prstGeom prst="rect">
            <a:avLst/>
          </a:prstGeom>
          <a:noFill/>
          <a:ln/>
        </p:spPr>
        <p:txBody>
          <a:bodyPr vert="horz"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a:ln>
                  <a:noFill/>
                </a:ln>
                <a:solidFill>
                  <a:schemeClr val="tx2"/>
                </a:solidFill>
                <a:effectLst>
                  <a:outerShdw blurRad="31750" dist="25400" dir="5400000" algn="tl" rotWithShape="0">
                    <a:srgbClr val="000000">
                      <a:alpha val="25000"/>
                    </a:srgbClr>
                  </a:outerShdw>
                </a:effectLst>
                <a:uLnTx/>
                <a:uFillTx/>
                <a:latin typeface="+mj-lt"/>
                <a:ea typeface="+mj-ea"/>
                <a:cs typeface="+mj-cs"/>
              </a:rPr>
              <a:t>Sitting</a:t>
            </a:r>
            <a:endParaRPr kumimoji="0" lang="en-US" sz="3200" b="1" i="1"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10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010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010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0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0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2" name="Rectangle 4"/>
          <p:cNvSpPr>
            <a:spLocks noGrp="1" noChangeArrowheads="1"/>
          </p:cNvSpPr>
          <p:nvPr>
            <p:ph type="body" sz="half" idx="4294967295"/>
          </p:nvPr>
        </p:nvSpPr>
        <p:spPr>
          <a:xfrm>
            <a:off x="0" y="1481138"/>
            <a:ext cx="4038600" cy="4525962"/>
          </a:xfrm>
        </p:spPr>
        <p:txBody>
          <a:bodyPr/>
          <a:lstStyle/>
          <a:p>
            <a:r>
              <a:rPr lang="en-US" dirty="0" err="1"/>
              <a:t>Lithotomy</a:t>
            </a:r>
            <a:endParaRPr lang="en-US" dirty="0"/>
          </a:p>
          <a:p>
            <a:endParaRPr lang="en-US" dirty="0"/>
          </a:p>
          <a:p>
            <a:endParaRPr lang="en-US" dirty="0"/>
          </a:p>
          <a:p>
            <a:endParaRPr lang="en-US" dirty="0"/>
          </a:p>
          <a:p>
            <a:pPr>
              <a:spcBef>
                <a:spcPct val="60000"/>
              </a:spcBef>
            </a:pPr>
            <a:r>
              <a:rPr lang="en-US" dirty="0" err="1"/>
              <a:t>Trendelenburg’s</a:t>
            </a:r>
            <a:endParaRPr lang="en-US" dirty="0"/>
          </a:p>
        </p:txBody>
      </p:sp>
      <p:sp>
        <p:nvSpPr>
          <p:cNvPr id="252938" name="Rectangle 10"/>
          <p:cNvSpPr>
            <a:spLocks noGrp="1" noChangeArrowheads="1"/>
          </p:cNvSpPr>
          <p:nvPr>
            <p:ph type="body" sz="half" idx="4294967295"/>
          </p:nvPr>
        </p:nvSpPr>
        <p:spPr>
          <a:xfrm>
            <a:off x="5105400" y="1481138"/>
            <a:ext cx="4038600" cy="4525962"/>
          </a:xfrm>
        </p:spPr>
        <p:txBody>
          <a:bodyPr/>
          <a:lstStyle/>
          <a:p>
            <a:r>
              <a:rPr lang="en-US"/>
              <a:t>Fowler’s</a:t>
            </a:r>
          </a:p>
          <a:p>
            <a:endParaRPr lang="en-US"/>
          </a:p>
          <a:p>
            <a:endParaRPr lang="en-US"/>
          </a:p>
          <a:p>
            <a:endParaRPr lang="en-US"/>
          </a:p>
          <a:p>
            <a:pPr>
              <a:spcBef>
                <a:spcPct val="60000"/>
              </a:spcBef>
            </a:pPr>
            <a:r>
              <a:rPr lang="en-US"/>
              <a:t>Prone </a:t>
            </a:r>
          </a:p>
        </p:txBody>
      </p:sp>
      <p:sp>
        <p:nvSpPr>
          <p:cNvPr id="252942" name="Rectangle 14"/>
          <p:cNvSpPr>
            <a:spLocks noGrp="1" noChangeArrowheads="1"/>
          </p:cNvSpPr>
          <p:nvPr>
            <p:ph type="title" idx="4294967295"/>
          </p:nvPr>
        </p:nvSpPr>
        <p:spPr>
          <a:xfrm>
            <a:off x="609600" y="0"/>
            <a:ext cx="8534400" cy="1524000"/>
          </a:xfrm>
          <a:noFill/>
          <a:ln/>
        </p:spPr>
        <p:txBody>
          <a:bodyPr>
            <a:normAutofit fontScale="90000"/>
          </a:bodyPr>
          <a:lstStyle/>
          <a:p>
            <a:pPr>
              <a:lnSpc>
                <a:spcPct val="90000"/>
              </a:lnSpc>
            </a:pPr>
            <a:r>
              <a:rPr lang="en-US" dirty="0"/>
              <a:t>Preparing the Patient for an Examination: </a:t>
            </a:r>
            <a:r>
              <a:rPr lang="en-US" sz="3200" i="1" dirty="0"/>
              <a:t>Positioning and Draping (cont.)</a:t>
            </a:r>
          </a:p>
        </p:txBody>
      </p:sp>
      <p:pic>
        <p:nvPicPr>
          <p:cNvPr id="252934" name="Picture 6"/>
          <p:cNvPicPr>
            <a:picLocks noGrp="1" noChangeAspect="1" noChangeArrowheads="1"/>
          </p:cNvPicPr>
          <p:nvPr>
            <p:ph sz="half" idx="4294967295"/>
          </p:nvPr>
        </p:nvPicPr>
        <p:blipFill>
          <a:blip r:embed="rId2" cstate="print"/>
          <a:srcRect/>
          <a:stretch>
            <a:fillRect/>
          </a:stretch>
        </p:blipFill>
        <p:spPr>
          <a:xfrm>
            <a:off x="0" y="1981200"/>
            <a:ext cx="2514600" cy="1447800"/>
          </a:xfrm>
          <a:noFill/>
          <a:ln/>
        </p:spPr>
      </p:pic>
      <p:pic>
        <p:nvPicPr>
          <p:cNvPr id="252936" name="Picture 8"/>
          <p:cNvPicPr>
            <a:picLocks noGrp="1" noChangeAspect="1" noChangeArrowheads="1"/>
          </p:cNvPicPr>
          <p:nvPr>
            <p:ph sz="half" idx="4294967295"/>
          </p:nvPr>
        </p:nvPicPr>
        <p:blipFill>
          <a:blip r:embed="rId3" cstate="print"/>
          <a:srcRect/>
          <a:stretch>
            <a:fillRect/>
          </a:stretch>
        </p:blipFill>
        <p:spPr>
          <a:xfrm>
            <a:off x="304800" y="4114800"/>
            <a:ext cx="2438400" cy="1582738"/>
          </a:xfrm>
          <a:noFill/>
          <a:ln/>
        </p:spPr>
      </p:pic>
      <p:pic>
        <p:nvPicPr>
          <p:cNvPr id="252939" name="Picture 11"/>
          <p:cNvPicPr>
            <a:picLocks noChangeAspect="1" noChangeArrowheads="1"/>
          </p:cNvPicPr>
          <p:nvPr/>
        </p:nvPicPr>
        <p:blipFill>
          <a:blip r:embed="rId4" cstate="print"/>
          <a:srcRect/>
          <a:stretch>
            <a:fillRect/>
          </a:stretch>
        </p:blipFill>
        <p:spPr bwMode="auto">
          <a:xfrm>
            <a:off x="5257800" y="2133600"/>
            <a:ext cx="3019425" cy="1343025"/>
          </a:xfrm>
          <a:prstGeom prst="rect">
            <a:avLst/>
          </a:prstGeom>
          <a:noFill/>
          <a:ln w="9525">
            <a:noFill/>
            <a:miter lim="800000"/>
            <a:headEnd/>
            <a:tailEnd/>
          </a:ln>
        </p:spPr>
      </p:pic>
      <p:pic>
        <p:nvPicPr>
          <p:cNvPr id="252940" name="Picture 12"/>
          <p:cNvPicPr>
            <a:picLocks noChangeAspect="1" noChangeArrowheads="1"/>
          </p:cNvPicPr>
          <p:nvPr/>
        </p:nvPicPr>
        <p:blipFill>
          <a:blip r:embed="rId5" cstate="print"/>
          <a:srcRect/>
          <a:stretch>
            <a:fillRect/>
          </a:stretch>
        </p:blipFill>
        <p:spPr bwMode="auto">
          <a:xfrm>
            <a:off x="5029200" y="4648200"/>
            <a:ext cx="3514725" cy="9239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93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29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293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29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293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29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8" name="Rectangle 4"/>
          <p:cNvSpPr>
            <a:spLocks noGrp="1" noChangeArrowheads="1"/>
          </p:cNvSpPr>
          <p:nvPr>
            <p:ph type="body" sz="half" idx="4294967295"/>
          </p:nvPr>
        </p:nvSpPr>
        <p:spPr>
          <a:xfrm>
            <a:off x="0" y="1481138"/>
            <a:ext cx="4038600" cy="4525962"/>
          </a:xfrm>
        </p:spPr>
        <p:txBody>
          <a:bodyPr/>
          <a:lstStyle/>
          <a:p>
            <a:r>
              <a:rPr lang="en-US"/>
              <a:t>Sims’ </a:t>
            </a:r>
          </a:p>
          <a:p>
            <a:endParaRPr lang="en-US"/>
          </a:p>
          <a:p>
            <a:endParaRPr lang="en-US"/>
          </a:p>
          <a:p>
            <a:endParaRPr lang="en-US"/>
          </a:p>
          <a:p>
            <a:r>
              <a:rPr lang="en-US"/>
              <a:t>Knee-Chest</a:t>
            </a:r>
          </a:p>
          <a:p>
            <a:endParaRPr lang="en-US"/>
          </a:p>
          <a:p>
            <a:endParaRPr lang="en-US"/>
          </a:p>
          <a:p>
            <a:pPr>
              <a:buFont typeface="Wingdings" pitchFamily="2" charset="2"/>
              <a:buNone/>
            </a:pPr>
            <a:endParaRPr lang="en-US"/>
          </a:p>
        </p:txBody>
      </p:sp>
      <p:sp>
        <p:nvSpPr>
          <p:cNvPr id="257035" name="Rectangle 11"/>
          <p:cNvSpPr>
            <a:spLocks noGrp="1" noChangeArrowheads="1"/>
          </p:cNvSpPr>
          <p:nvPr>
            <p:ph type="body" sz="half" idx="4294967295"/>
          </p:nvPr>
        </p:nvSpPr>
        <p:spPr>
          <a:xfrm>
            <a:off x="5105400" y="1481138"/>
            <a:ext cx="4038600" cy="4525962"/>
          </a:xfrm>
        </p:spPr>
        <p:txBody>
          <a:bodyPr/>
          <a:lstStyle/>
          <a:p>
            <a:r>
              <a:rPr lang="en-US"/>
              <a:t>Proctologic</a:t>
            </a:r>
          </a:p>
        </p:txBody>
      </p:sp>
      <p:sp>
        <p:nvSpPr>
          <p:cNvPr id="257038" name="Rectangle 14"/>
          <p:cNvSpPr>
            <a:spLocks noGrp="1" noChangeArrowheads="1"/>
          </p:cNvSpPr>
          <p:nvPr>
            <p:ph type="title" idx="4294967295"/>
          </p:nvPr>
        </p:nvSpPr>
        <p:spPr>
          <a:xfrm>
            <a:off x="609600" y="76200"/>
            <a:ext cx="8534400" cy="1219200"/>
          </a:xfrm>
          <a:noFill/>
          <a:ln/>
        </p:spPr>
        <p:txBody>
          <a:bodyPr>
            <a:normAutofit fontScale="90000"/>
          </a:bodyPr>
          <a:lstStyle/>
          <a:p>
            <a:pPr>
              <a:lnSpc>
                <a:spcPct val="90000"/>
              </a:lnSpc>
            </a:pPr>
            <a:r>
              <a:rPr lang="en-US" dirty="0"/>
              <a:t>Preparing the Patient for an Examination: </a:t>
            </a:r>
            <a:r>
              <a:rPr lang="en-US" sz="3200" i="1" dirty="0"/>
              <a:t>Positioning and Draping (cont.)</a:t>
            </a:r>
          </a:p>
        </p:txBody>
      </p:sp>
      <p:pic>
        <p:nvPicPr>
          <p:cNvPr id="257030" name="Picture 6"/>
          <p:cNvPicPr>
            <a:picLocks noGrp="1" noChangeAspect="1" noChangeArrowheads="1"/>
          </p:cNvPicPr>
          <p:nvPr>
            <p:ph sz="half" idx="4294967295"/>
          </p:nvPr>
        </p:nvPicPr>
        <p:blipFill>
          <a:blip r:embed="rId2" cstate="print"/>
          <a:srcRect/>
          <a:stretch>
            <a:fillRect/>
          </a:stretch>
        </p:blipFill>
        <p:spPr>
          <a:xfrm>
            <a:off x="304800" y="2057400"/>
            <a:ext cx="3276600" cy="1212850"/>
          </a:xfrm>
          <a:noFill/>
          <a:ln/>
        </p:spPr>
      </p:pic>
      <p:pic>
        <p:nvPicPr>
          <p:cNvPr id="257033" name="Picture 9"/>
          <p:cNvPicPr>
            <a:picLocks noGrp="1" noChangeAspect="1" noChangeArrowheads="1"/>
          </p:cNvPicPr>
          <p:nvPr>
            <p:ph sz="half" idx="4294967295"/>
          </p:nvPr>
        </p:nvPicPr>
        <p:blipFill>
          <a:blip r:embed="rId3" cstate="print"/>
          <a:srcRect/>
          <a:stretch>
            <a:fillRect/>
          </a:stretch>
        </p:blipFill>
        <p:spPr>
          <a:xfrm>
            <a:off x="228600" y="4191000"/>
            <a:ext cx="2743200" cy="1592263"/>
          </a:xfrm>
          <a:noFill/>
          <a:ln/>
        </p:spPr>
      </p:pic>
      <p:pic>
        <p:nvPicPr>
          <p:cNvPr id="257036" name="Picture 12"/>
          <p:cNvPicPr>
            <a:picLocks noChangeAspect="1" noChangeArrowheads="1"/>
          </p:cNvPicPr>
          <p:nvPr/>
        </p:nvPicPr>
        <p:blipFill>
          <a:blip r:embed="rId4" cstate="print"/>
          <a:srcRect/>
          <a:stretch>
            <a:fillRect/>
          </a:stretch>
        </p:blipFill>
        <p:spPr bwMode="auto">
          <a:xfrm>
            <a:off x="5334000" y="3200400"/>
            <a:ext cx="2971800" cy="216058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702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70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703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7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8" grpId="0" build="p"/>
      <p:bldP spid="25703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87" name="Picture 3087" descr="wheelchair"/>
          <p:cNvPicPr>
            <a:picLocks noGrp="1" noChangeAspect="1" noChangeArrowheads="1"/>
          </p:cNvPicPr>
          <p:nvPr>
            <p:ph idx="1"/>
          </p:nvPr>
        </p:nvPicPr>
        <p:blipFill>
          <a:blip r:embed="rId2" cstate="print"/>
          <a:srcRect/>
          <a:stretch>
            <a:fillRect/>
          </a:stretch>
        </p:blipFill>
        <p:spPr>
          <a:xfrm>
            <a:off x="6324600" y="4876800"/>
            <a:ext cx="2667000" cy="1811338"/>
          </a:xfrm>
          <a:noFill/>
          <a:ln/>
        </p:spPr>
      </p:pic>
      <p:sp>
        <p:nvSpPr>
          <p:cNvPr id="131090" name="Rectangle 3090"/>
          <p:cNvSpPr>
            <a:spLocks noGrp="1" noChangeArrowheads="1"/>
          </p:cNvSpPr>
          <p:nvPr>
            <p:ph type="title"/>
          </p:nvPr>
        </p:nvSpPr>
        <p:spPr>
          <a:xfrm>
            <a:off x="381000" y="228600"/>
            <a:ext cx="8534400" cy="1219200"/>
          </a:xfrm>
          <a:noFill/>
          <a:ln/>
        </p:spPr>
        <p:txBody>
          <a:bodyPr>
            <a:normAutofit fontScale="90000"/>
          </a:bodyPr>
          <a:lstStyle/>
          <a:p>
            <a:pPr>
              <a:lnSpc>
                <a:spcPct val="90000"/>
              </a:lnSpc>
            </a:pPr>
            <a:r>
              <a:rPr lang="en-US" dirty="0"/>
              <a:t>Preparing the Patient for an Examination: </a:t>
            </a:r>
            <a:r>
              <a:rPr lang="en-US" sz="3200" i="1" dirty="0"/>
              <a:t>Special Considerations</a:t>
            </a:r>
          </a:p>
        </p:txBody>
      </p:sp>
      <p:sp>
        <p:nvSpPr>
          <p:cNvPr id="131086" name="Rectangle 3086"/>
          <p:cNvSpPr>
            <a:spLocks noGrp="1" noChangeArrowheads="1"/>
          </p:cNvSpPr>
          <p:nvPr>
            <p:ph type="body" idx="4294967295"/>
          </p:nvPr>
        </p:nvSpPr>
        <p:spPr>
          <a:xfrm>
            <a:off x="0" y="1676400"/>
            <a:ext cx="8229600" cy="4525962"/>
          </a:xfrm>
        </p:spPr>
        <p:txBody>
          <a:bodyPr/>
          <a:lstStyle/>
          <a:p>
            <a:r>
              <a:rPr lang="es-ES" dirty="0"/>
              <a:t>Pacientes de diferentes culturas 
Evitar estereotipos 
Evitar hacer juicios
Pacientes con discapacidad
Proporcionar asistencia adicional</a:t>
            </a:r>
            <a:br>
              <a:rPr lang="es-ES" dirty="0"/>
            </a:br>
            <a:r>
              <a:rPr lang="es-ES" dirty="0"/>
              <a:t> según sea necesario
Solicitar ayuda con las transferencias de pacientes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1087"/>
                                        </p:tgtEl>
                                        <p:attrNameLst>
                                          <p:attrName>style.visibility</p:attrName>
                                        </p:attrNameLst>
                                      </p:cBhvr>
                                      <p:to>
                                        <p:strVal val="visible"/>
                                      </p:to>
                                    </p:set>
                                    <p:animEffect transition="in" filter="wipe(up)">
                                      <p:cBhvr>
                                        <p:cTn id="7" dur="500"/>
                                        <p:tgtEl>
                                          <p:spTgt spid="1310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21" name="Rectangle 17"/>
          <p:cNvSpPr>
            <a:spLocks noGrp="1" noChangeArrowheads="1"/>
          </p:cNvSpPr>
          <p:nvPr>
            <p:ph type="title"/>
          </p:nvPr>
        </p:nvSpPr>
        <p:spPr>
          <a:xfrm>
            <a:off x="381000" y="76200"/>
            <a:ext cx="8534400" cy="1219200"/>
          </a:xfrm>
          <a:noFill/>
          <a:ln/>
        </p:spPr>
        <p:txBody>
          <a:bodyPr>
            <a:normAutofit fontScale="90000"/>
          </a:bodyPr>
          <a:lstStyle/>
          <a:p>
            <a:pPr>
              <a:lnSpc>
                <a:spcPct val="90000"/>
              </a:lnSpc>
            </a:pPr>
            <a:r>
              <a:rPr lang="en-US" dirty="0"/>
              <a:t>Preparing the Patient for an Examination: </a:t>
            </a:r>
            <a:r>
              <a:rPr lang="en-US" sz="3200" i="1" dirty="0"/>
              <a:t>Special Considerations (cont.)</a:t>
            </a:r>
          </a:p>
        </p:txBody>
      </p:sp>
      <p:sp>
        <p:nvSpPr>
          <p:cNvPr id="175107" name="Rectangle 3"/>
          <p:cNvSpPr>
            <a:spLocks noGrp="1" noChangeArrowheads="1"/>
          </p:cNvSpPr>
          <p:nvPr>
            <p:ph type="body" sz="half" idx="1"/>
          </p:nvPr>
        </p:nvSpPr>
        <p:spPr>
          <a:xfrm>
            <a:off x="457200" y="1946275"/>
            <a:ext cx="5638800" cy="4302125"/>
          </a:xfrm>
        </p:spPr>
        <p:txBody>
          <a:bodyPr>
            <a:normAutofit fontScale="92500" lnSpcReduction="10000"/>
          </a:bodyPr>
          <a:lstStyle/>
          <a:p>
            <a:pPr eaLnBrk="0" hangingPunct="0">
              <a:spcBef>
                <a:spcPct val="0"/>
              </a:spcBef>
              <a:buSzPct val="75000"/>
            </a:pPr>
            <a:r>
              <a:rPr lang="es-ES" sz="2800" dirty="0"/>
              <a:t>Niños
Ubicación del examen en función de la edad y la capacidad de cooperar
Percusión y auscultación realizadas primero y dolorosas áreas examinadas
Los médicos pueden examinar los genitales de los niños mayores en último lugar, ya que es vergonzoso para ellos
</a:t>
            </a:r>
            <a:r>
              <a:rPr lang="en-US" sz="1800" dirty="0"/>
              <a:t> </a:t>
            </a:r>
            <a:endParaRPr lang="en-US" sz="2000" dirty="0"/>
          </a:p>
        </p:txBody>
      </p:sp>
      <p:pic>
        <p:nvPicPr>
          <p:cNvPr id="175119" name="Picture 15" descr="j0404161"/>
          <p:cNvPicPr>
            <a:picLocks noGrp="1" noChangeAspect="1" noChangeArrowheads="1"/>
          </p:cNvPicPr>
          <p:nvPr>
            <p:ph sz="half" idx="2"/>
          </p:nvPr>
        </p:nvPicPr>
        <p:blipFill>
          <a:blip r:embed="rId2" cstate="print"/>
          <a:stretch>
            <a:fillRect/>
          </a:stretch>
        </p:blipFill>
        <p:spPr>
          <a:xfrm>
            <a:off x="7086600" y="3187699"/>
            <a:ext cx="1508125" cy="1819275"/>
          </a:xfrm>
          <a:noFill/>
          <a:ln/>
        </p:spPr>
      </p:pic>
    </p:spTree>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2696" name="Rectangle 8"/>
          <p:cNvSpPr>
            <a:spLocks noGrp="1" noChangeArrowheads="1"/>
          </p:cNvSpPr>
          <p:nvPr>
            <p:ph type="title"/>
          </p:nvPr>
        </p:nvSpPr>
        <p:spPr>
          <a:xfrm>
            <a:off x="381000" y="381000"/>
            <a:ext cx="8534400" cy="1219200"/>
          </a:xfrm>
          <a:noFill/>
          <a:ln/>
        </p:spPr>
        <p:txBody>
          <a:bodyPr>
            <a:normAutofit fontScale="90000"/>
          </a:bodyPr>
          <a:lstStyle/>
          <a:p>
            <a:pPr>
              <a:lnSpc>
                <a:spcPct val="90000"/>
              </a:lnSpc>
            </a:pPr>
            <a:r>
              <a:rPr lang="en-US" dirty="0"/>
              <a:t>Preparing the Patient for an Examination: </a:t>
            </a:r>
            <a:r>
              <a:rPr lang="en-US" sz="3200" i="1" dirty="0"/>
              <a:t>Special Considerations (cont.)</a:t>
            </a:r>
          </a:p>
        </p:txBody>
      </p:sp>
      <p:sp>
        <p:nvSpPr>
          <p:cNvPr id="242691" name="Rectangle 3"/>
          <p:cNvSpPr>
            <a:spLocks noGrp="1" noChangeArrowheads="1"/>
          </p:cNvSpPr>
          <p:nvPr>
            <p:ph type="body" sz="half" idx="1"/>
          </p:nvPr>
        </p:nvSpPr>
        <p:spPr>
          <a:xfrm>
            <a:off x="457200" y="1981200"/>
            <a:ext cx="4724400" cy="4267200"/>
          </a:xfrm>
        </p:spPr>
        <p:txBody>
          <a:bodyPr>
            <a:normAutofit fontScale="92500" lnSpcReduction="20000"/>
          </a:bodyPr>
          <a:lstStyle/>
          <a:p>
            <a:pPr eaLnBrk="0" hangingPunct="0">
              <a:spcBef>
                <a:spcPct val="0"/>
              </a:spcBef>
              <a:buSzPct val="75000"/>
            </a:pPr>
            <a:r>
              <a:rPr lang="es-ES" dirty="0"/>
              <a:t>Mujeres embarazadas
Consideraciones de posición
Asistir según sea necesario
Garantice la comodidad
Después de acostarse plano, pida al paciente que se siente en la mesa del examen antes de
Evita la agrupación pélvica
Mareos o hiperventilación
</a:t>
            </a:r>
            <a:endParaRPr lang="en-US" dirty="0"/>
          </a:p>
        </p:txBody>
      </p:sp>
      <p:pic>
        <p:nvPicPr>
          <p:cNvPr id="242694" name="Picture 6" descr="pe02722_"/>
          <p:cNvPicPr>
            <a:picLocks noGrp="1" noChangeAspect="1" noChangeArrowheads="1"/>
          </p:cNvPicPr>
          <p:nvPr>
            <p:ph sz="half" idx="2"/>
          </p:nvPr>
        </p:nvPicPr>
        <p:blipFill>
          <a:blip r:embed="rId2" cstate="print"/>
          <a:srcRect/>
          <a:stretch>
            <a:fillRect/>
          </a:stretch>
        </p:blipFill>
        <p:spPr>
          <a:xfrm>
            <a:off x="5486400" y="2708275"/>
            <a:ext cx="3048000" cy="2263775"/>
          </a:xfrm>
          <a:noFill/>
          <a:ln/>
        </p:spPr>
      </p:pic>
    </p:spTree>
  </p:cSld>
  <p:clrMapOvr>
    <a:masterClrMapping/>
  </p:clrMapOvr>
  <p:transition>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0" y="609600"/>
            <a:ext cx="8229600" cy="1143000"/>
          </a:xfrm>
        </p:spPr>
        <p:txBody>
          <a:bodyPr>
            <a:normAutofit fontScale="90000"/>
          </a:bodyPr>
          <a:lstStyle/>
          <a:p>
            <a:r>
              <a:rPr lang="en-US" dirty="0" err="1"/>
              <a:t>Métodos</a:t>
            </a:r>
            <a:r>
              <a:rPr lang="en-US" dirty="0"/>
              <a:t> de </a:t>
            </a:r>
            <a:r>
              <a:rPr lang="en-US" dirty="0" err="1"/>
              <a:t>examen</a:t>
            </a:r>
            <a:r>
              <a:rPr lang="en-US" dirty="0"/>
              <a:t>
</a:t>
            </a:r>
          </a:p>
        </p:txBody>
      </p:sp>
      <p:sp>
        <p:nvSpPr>
          <p:cNvPr id="27692" name="Rectangle 44"/>
          <p:cNvSpPr>
            <a:spLocks noGrp="1" noChangeArrowheads="1"/>
          </p:cNvSpPr>
          <p:nvPr>
            <p:ph sz="half" idx="4294967295"/>
          </p:nvPr>
        </p:nvSpPr>
        <p:spPr>
          <a:xfrm>
            <a:off x="0" y="1946275"/>
            <a:ext cx="4191000" cy="4302125"/>
          </a:xfrm>
        </p:spPr>
        <p:txBody>
          <a:bodyPr>
            <a:normAutofit fontScale="92500"/>
          </a:bodyPr>
          <a:lstStyle/>
          <a:p>
            <a:r>
              <a:rPr lang="es-ES" dirty="0">
                <a:solidFill>
                  <a:srgbClr val="000099"/>
                </a:solidFill>
              </a:rPr>
              <a:t>Inspección
Examen visual 
Evalúa la postura, los manierismos y la higiene
Tamaño, forma, color, posición, simetría
Presencia de anomalías
</a:t>
            </a:r>
            <a:endParaRPr lang="en-US" dirty="0"/>
          </a:p>
        </p:txBody>
      </p:sp>
      <p:sp>
        <p:nvSpPr>
          <p:cNvPr id="27705" name="Rectangle 57"/>
          <p:cNvSpPr>
            <a:spLocks noGrp="1" noChangeArrowheads="1"/>
          </p:cNvSpPr>
          <p:nvPr>
            <p:ph sz="half" idx="4294967295"/>
          </p:nvPr>
        </p:nvSpPr>
        <p:spPr>
          <a:xfrm>
            <a:off x="5105400" y="1481138"/>
            <a:ext cx="4038600" cy="4525962"/>
          </a:xfrm>
        </p:spPr>
        <p:txBody>
          <a:bodyPr>
            <a:normAutofit lnSpcReduction="10000"/>
          </a:bodyPr>
          <a:lstStyle/>
          <a:p>
            <a:pPr>
              <a:spcBef>
                <a:spcPct val="50000"/>
              </a:spcBef>
            </a:pPr>
            <a:r>
              <a:rPr lang="es-ES" dirty="0">
                <a:solidFill>
                  <a:srgbClr val="000099"/>
                </a:solidFill>
              </a:rPr>
              <a:t>Palpación
Textura táctil, temperatura, forma
Presencia de vibraciones o movimientos
Superficial o con presión adicional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7692">
                                            <p:txEl>
                                              <p:pRg st="0" end="0"/>
                                            </p:txEl>
                                          </p:spTgt>
                                        </p:tgtEl>
                                        <p:attrNameLst>
                                          <p:attrName>style.visibility</p:attrName>
                                        </p:attrNameLst>
                                      </p:cBhvr>
                                      <p:to>
                                        <p:strVal val="visible"/>
                                      </p:to>
                                    </p:set>
                                    <p:animEffect transition="in" filter="dissolve">
                                      <p:cBhvr>
                                        <p:cTn id="7" dur="500"/>
                                        <p:tgtEl>
                                          <p:spTgt spid="276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705">
                                            <p:txEl>
                                              <p:pRg st="0" end="0"/>
                                            </p:txEl>
                                          </p:spTgt>
                                        </p:tgtEl>
                                        <p:attrNameLst>
                                          <p:attrName>style.visibility</p:attrName>
                                        </p:attrNameLst>
                                      </p:cBhvr>
                                      <p:to>
                                        <p:strVal val="visible"/>
                                      </p:to>
                                    </p:set>
                                    <p:animEffect transition="in" filter="dissolve">
                                      <p:cBhvr>
                                        <p:cTn id="12" dur="500"/>
                                        <p:tgtEl>
                                          <p:spTgt spid="277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92" grpId="0" build="p"/>
      <p:bldP spid="27705"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0" y="609600"/>
            <a:ext cx="8229600" cy="1143000"/>
          </a:xfrm>
        </p:spPr>
        <p:txBody>
          <a:bodyPr/>
          <a:lstStyle/>
          <a:p>
            <a:r>
              <a:rPr lang="en-US" sz="4400"/>
              <a:t>Introduction</a:t>
            </a:r>
            <a:r>
              <a:rPr lang="en-US"/>
              <a:t> </a:t>
            </a:r>
          </a:p>
        </p:txBody>
      </p:sp>
      <p:sp>
        <p:nvSpPr>
          <p:cNvPr id="21508" name="Rectangle 4"/>
          <p:cNvSpPr>
            <a:spLocks noGrp="1" noChangeArrowheads="1"/>
          </p:cNvSpPr>
          <p:nvPr>
            <p:ph sz="half" idx="4294967295"/>
          </p:nvPr>
        </p:nvSpPr>
        <p:spPr>
          <a:xfrm>
            <a:off x="0" y="1524000"/>
            <a:ext cx="3886200" cy="2819400"/>
          </a:xfrm>
        </p:spPr>
        <p:txBody>
          <a:bodyPr>
            <a:normAutofit fontScale="92500" lnSpcReduction="20000"/>
          </a:bodyPr>
          <a:lstStyle/>
          <a:p>
            <a:r>
              <a:rPr lang="es-ES" sz="3200" dirty="0"/>
              <a:t>Usted debe hacer que el cliente se sienta cómodo y ayudar al médico durante el examen físico
</a:t>
            </a:r>
            <a:endParaRPr lang="en-US" sz="3200" dirty="0"/>
          </a:p>
        </p:txBody>
      </p:sp>
      <p:sp>
        <p:nvSpPr>
          <p:cNvPr id="21509" name="Rectangle 5"/>
          <p:cNvSpPr>
            <a:spLocks noGrp="1" noChangeArrowheads="1"/>
          </p:cNvSpPr>
          <p:nvPr>
            <p:ph sz="half" idx="4294967295"/>
          </p:nvPr>
        </p:nvSpPr>
        <p:spPr>
          <a:xfrm>
            <a:off x="5029200" y="1371600"/>
            <a:ext cx="4114800" cy="2895600"/>
          </a:xfrm>
        </p:spPr>
        <p:txBody>
          <a:bodyPr/>
          <a:lstStyle/>
          <a:p>
            <a:r>
              <a:rPr lang="es-ES" sz="3200" dirty="0"/>
              <a:t>El examen físico es el primer paso en el proceso para el médico.
</a:t>
            </a:r>
            <a:endParaRPr lang="en-US" sz="3200" dirty="0"/>
          </a:p>
        </p:txBody>
      </p:sp>
      <p:sp>
        <p:nvSpPr>
          <p:cNvPr id="21510" name="Text Box 6"/>
          <p:cNvSpPr txBox="1">
            <a:spLocks noChangeArrowheads="1"/>
          </p:cNvSpPr>
          <p:nvPr/>
        </p:nvSpPr>
        <p:spPr bwMode="auto">
          <a:xfrm>
            <a:off x="533400" y="4343400"/>
            <a:ext cx="8077200" cy="1373188"/>
          </a:xfrm>
          <a:prstGeom prst="rect">
            <a:avLst/>
          </a:prstGeom>
          <a:solidFill>
            <a:srgbClr val="FFFF99"/>
          </a:solidFill>
          <a:ln w="9525">
            <a:noFill/>
            <a:miter lim="800000"/>
            <a:headEnd/>
            <a:tailEnd/>
          </a:ln>
          <a:effectLst/>
        </p:spPr>
        <p:txBody>
          <a:bodyPr>
            <a:spAutoFit/>
          </a:bodyPr>
          <a:lstStyle/>
          <a:p>
            <a:r>
              <a:rPr lang="es-ES" sz="2800" i="1" dirty="0"/>
              <a:t>Un PCT experto puede crear una atmósfera que resulta en un resultado positivo para el paciente durante el examen físico.</a:t>
            </a:r>
            <a:endParaRPr lang="en-US" sz="28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9">
                                            <p:txEl>
                                              <p:pRg st="0" end="0"/>
                                            </p:txEl>
                                          </p:spTgt>
                                        </p:tgtEl>
                                        <p:attrNameLst>
                                          <p:attrName>style.visibility</p:attrName>
                                        </p:attrNameLst>
                                      </p:cBhvr>
                                      <p:to>
                                        <p:strVal val="visible"/>
                                      </p:to>
                                    </p:set>
                                    <p:animEffect transition="in" filter="wipe(left)">
                                      <p:cBhvr>
                                        <p:cTn id="7" dur="500"/>
                                        <p:tgtEl>
                                          <p:spTgt spid="2150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510"/>
                                        </p:tgtEl>
                                        <p:attrNameLst>
                                          <p:attrName>style.visibility</p:attrName>
                                        </p:attrNameLst>
                                      </p:cBhvr>
                                      <p:to>
                                        <p:strVal val="visible"/>
                                      </p:to>
                                    </p:set>
                                    <p:animEffect transition="in" filter="wipe(down)">
                                      <p:cBhvr>
                                        <p:cTn id="12"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build="p"/>
      <p:bldP spid="21510"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idx="4294967295"/>
          </p:nvPr>
        </p:nvSpPr>
        <p:spPr>
          <a:xfrm>
            <a:off x="0" y="609600"/>
            <a:ext cx="8229600" cy="1143000"/>
          </a:xfrm>
        </p:spPr>
        <p:txBody>
          <a:bodyPr/>
          <a:lstStyle/>
          <a:p>
            <a:r>
              <a:rPr lang="en-US" dirty="0" err="1"/>
              <a:t>Métodos</a:t>
            </a:r>
            <a:r>
              <a:rPr lang="en-US" dirty="0"/>
              <a:t> de </a:t>
            </a:r>
            <a:r>
              <a:rPr lang="en-US" dirty="0" err="1"/>
              <a:t>examen</a:t>
            </a:r>
            <a:r>
              <a:rPr lang="en-US" dirty="0"/>
              <a:t>
</a:t>
            </a:r>
            <a:r>
              <a:rPr lang="en-US" sz="2800" dirty="0"/>
              <a:t>(cont.)</a:t>
            </a:r>
            <a:endParaRPr lang="en-US" dirty="0"/>
          </a:p>
        </p:txBody>
      </p:sp>
      <p:sp>
        <p:nvSpPr>
          <p:cNvPr id="245763" name="Rectangle 3"/>
          <p:cNvSpPr>
            <a:spLocks noGrp="1" noChangeArrowheads="1"/>
          </p:cNvSpPr>
          <p:nvPr>
            <p:ph sz="half" idx="4294967295"/>
          </p:nvPr>
        </p:nvSpPr>
        <p:spPr>
          <a:xfrm>
            <a:off x="0" y="1870075"/>
            <a:ext cx="4191000" cy="4302125"/>
          </a:xfrm>
        </p:spPr>
        <p:txBody>
          <a:bodyPr>
            <a:normAutofit lnSpcReduction="10000"/>
          </a:bodyPr>
          <a:lstStyle/>
          <a:p>
            <a:r>
              <a:rPr lang="es-ES" dirty="0">
                <a:solidFill>
                  <a:srgbClr val="000099"/>
                </a:solidFill>
              </a:rPr>
              <a:t>Percusión 
Tocar y golpear el cuerpo para escuchar sonidos o sentir vibraciones
Determinar la ubicación, el tamaño o la densidad de la estructura u órgano
</a:t>
            </a:r>
            <a:endParaRPr lang="en-US" dirty="0"/>
          </a:p>
        </p:txBody>
      </p:sp>
      <p:sp>
        <p:nvSpPr>
          <p:cNvPr id="245764" name="Rectangle 4"/>
          <p:cNvSpPr>
            <a:spLocks noGrp="1" noChangeArrowheads="1"/>
          </p:cNvSpPr>
          <p:nvPr>
            <p:ph sz="half" idx="4294967295"/>
          </p:nvPr>
        </p:nvSpPr>
        <p:spPr>
          <a:xfrm>
            <a:off x="5105400" y="1870075"/>
            <a:ext cx="4038600" cy="4302125"/>
          </a:xfrm>
        </p:spPr>
        <p:txBody>
          <a:bodyPr/>
          <a:lstStyle/>
          <a:p>
            <a:r>
              <a:rPr lang="es-ES" dirty="0">
                <a:solidFill>
                  <a:srgbClr val="000099"/>
                </a:solidFill>
              </a:rPr>
              <a:t>Auscultación 
Escuchar sonidos corporales
Evaluar sonidos del corazón, los pulmones y los órganos abdominales
</a:t>
            </a:r>
            <a:endParaRPr lang="en-US" dirty="0"/>
          </a:p>
        </p:txBody>
      </p:sp>
      <p:pic>
        <p:nvPicPr>
          <p:cNvPr id="245765" name="Picture 5" descr="MCj02925700000[1]"/>
          <p:cNvPicPr>
            <a:picLocks noChangeAspect="1" noChangeArrowheads="1"/>
          </p:cNvPicPr>
          <p:nvPr/>
        </p:nvPicPr>
        <p:blipFill>
          <a:blip r:embed="rId2" cstate="print"/>
          <a:srcRect/>
          <a:stretch>
            <a:fillRect/>
          </a:stretch>
        </p:blipFill>
        <p:spPr bwMode="auto">
          <a:xfrm>
            <a:off x="3810000" y="4800600"/>
            <a:ext cx="1739900" cy="1357313"/>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animEffect transition="in" filter="dissolve">
                                      <p:cBhvr>
                                        <p:cTn id="7" dur="500"/>
                                        <p:tgtEl>
                                          <p:spTgt spid="2457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5764">
                                            <p:txEl>
                                              <p:pRg st="0" end="0"/>
                                            </p:txEl>
                                          </p:spTgt>
                                        </p:tgtEl>
                                        <p:attrNameLst>
                                          <p:attrName>style.visibility</p:attrName>
                                        </p:attrNameLst>
                                      </p:cBhvr>
                                      <p:to>
                                        <p:strVal val="visible"/>
                                      </p:to>
                                    </p:set>
                                    <p:animEffect transition="in" filter="dissolve">
                                      <p:cBhvr>
                                        <p:cTn id="12" dur="500"/>
                                        <p:tgtEl>
                                          <p:spTgt spid="2457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3" grpId="0" build="p"/>
      <p:bldP spid="24576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idx="4294967295"/>
          </p:nvPr>
        </p:nvSpPr>
        <p:spPr>
          <a:xfrm>
            <a:off x="0" y="609600"/>
            <a:ext cx="8229600" cy="1143000"/>
          </a:xfrm>
        </p:spPr>
        <p:txBody>
          <a:bodyPr/>
          <a:lstStyle/>
          <a:p>
            <a:r>
              <a:rPr lang="en-US"/>
              <a:t>Examination Methods </a:t>
            </a:r>
            <a:r>
              <a:rPr lang="en-US" sz="2800"/>
              <a:t>(cont.)</a:t>
            </a:r>
          </a:p>
        </p:txBody>
      </p:sp>
      <p:sp>
        <p:nvSpPr>
          <p:cNvPr id="244743" name="Rectangle 7"/>
          <p:cNvSpPr>
            <a:spLocks noGrp="1" noChangeArrowheads="1"/>
          </p:cNvSpPr>
          <p:nvPr>
            <p:ph sz="half" idx="4294967295"/>
          </p:nvPr>
        </p:nvSpPr>
        <p:spPr>
          <a:xfrm>
            <a:off x="0" y="1481138"/>
            <a:ext cx="4038600" cy="4525962"/>
          </a:xfrm>
        </p:spPr>
        <p:txBody>
          <a:bodyPr/>
          <a:lstStyle/>
          <a:p>
            <a:r>
              <a:rPr lang="es-ES" dirty="0">
                <a:solidFill>
                  <a:srgbClr val="000099"/>
                </a:solidFill>
              </a:rPr>
              <a:t>Encuesta 
Medición
Altura y peso
Longitud o diámetro de la extremidad
Crecimiento del útero durante el embarazo
</a:t>
            </a:r>
            <a:endParaRPr lang="en-US" dirty="0"/>
          </a:p>
        </p:txBody>
      </p:sp>
      <p:sp>
        <p:nvSpPr>
          <p:cNvPr id="244742" name="Rectangle 6"/>
          <p:cNvSpPr>
            <a:spLocks noGrp="1" noChangeArrowheads="1"/>
          </p:cNvSpPr>
          <p:nvPr>
            <p:ph sz="half" idx="4294967295"/>
          </p:nvPr>
        </p:nvSpPr>
        <p:spPr>
          <a:xfrm>
            <a:off x="5029200" y="1905000"/>
            <a:ext cx="4114800" cy="4302125"/>
          </a:xfrm>
          <a:noFill/>
          <a:ln/>
        </p:spPr>
        <p:txBody>
          <a:bodyPr/>
          <a:lstStyle/>
          <a:p>
            <a:r>
              <a:rPr lang="es-ES" dirty="0">
                <a:solidFill>
                  <a:srgbClr val="000099"/>
                </a:solidFill>
              </a:rPr>
              <a:t>Manipulación 
Movimiento sistémico de las partes del cuerpo de un paciente
Rango de movimiento de las articulaciones
</a:t>
            </a:r>
            <a:endParaRPr lang="en-US" dirty="0"/>
          </a:p>
        </p:txBody>
      </p:sp>
      <p:pic>
        <p:nvPicPr>
          <p:cNvPr id="244744" name="Picture 8" descr="MCHM00017_0000[1]"/>
          <p:cNvPicPr>
            <a:picLocks noChangeAspect="1" noChangeArrowheads="1"/>
          </p:cNvPicPr>
          <p:nvPr/>
        </p:nvPicPr>
        <p:blipFill>
          <a:blip r:embed="rId2" cstate="print"/>
          <a:srcRect/>
          <a:stretch>
            <a:fillRect/>
          </a:stretch>
        </p:blipFill>
        <p:spPr bwMode="auto">
          <a:xfrm>
            <a:off x="5943600" y="4419600"/>
            <a:ext cx="1136650" cy="1752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4743">
                                            <p:txEl>
                                              <p:pRg st="0" end="0"/>
                                            </p:txEl>
                                          </p:spTgt>
                                        </p:tgtEl>
                                        <p:attrNameLst>
                                          <p:attrName>style.visibility</p:attrName>
                                        </p:attrNameLst>
                                      </p:cBhvr>
                                      <p:to>
                                        <p:strVal val="visible"/>
                                      </p:to>
                                    </p:set>
                                    <p:animEffect transition="in" filter="dissolve">
                                      <p:cBhvr>
                                        <p:cTn id="7" dur="500"/>
                                        <p:tgtEl>
                                          <p:spTgt spid="2447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4742">
                                            <p:txEl>
                                              <p:pRg st="0" end="0"/>
                                            </p:txEl>
                                          </p:spTgt>
                                        </p:tgtEl>
                                        <p:attrNameLst>
                                          <p:attrName>style.visibility</p:attrName>
                                        </p:attrNameLst>
                                      </p:cBhvr>
                                      <p:to>
                                        <p:strVal val="visible"/>
                                      </p:to>
                                    </p:set>
                                    <p:animEffect transition="in" filter="dissolve">
                                      <p:cBhvr>
                                        <p:cTn id="12" dur="500"/>
                                        <p:tgtEl>
                                          <p:spTgt spid="2447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3" grpId="0" build="p"/>
      <p:bldP spid="24474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Grp="1" noChangeArrowheads="1"/>
          </p:cNvSpPr>
          <p:nvPr>
            <p:ph type="title" idx="4294967295"/>
          </p:nvPr>
        </p:nvSpPr>
        <p:spPr>
          <a:xfrm>
            <a:off x="609600" y="609600"/>
            <a:ext cx="8534400" cy="1143000"/>
          </a:xfrm>
        </p:spPr>
        <p:txBody>
          <a:bodyPr>
            <a:normAutofit fontScale="90000"/>
          </a:bodyPr>
          <a:lstStyle/>
          <a:p>
            <a:pPr>
              <a:lnSpc>
                <a:spcPct val="80000"/>
              </a:lnSpc>
            </a:pPr>
            <a:r>
              <a:rPr lang="es-ES" dirty="0"/>
              <a:t>Componentes del Examen Físico General
</a:t>
            </a:r>
            <a:endParaRPr lang="en-US" dirty="0"/>
          </a:p>
        </p:txBody>
      </p:sp>
      <p:sp>
        <p:nvSpPr>
          <p:cNvPr id="30725" name="Rectangle 5"/>
          <p:cNvSpPr>
            <a:spLocks noGrp="1" noChangeArrowheads="1"/>
          </p:cNvSpPr>
          <p:nvPr>
            <p:ph type="body" sz="half" idx="4294967295"/>
          </p:nvPr>
        </p:nvSpPr>
        <p:spPr>
          <a:xfrm>
            <a:off x="0" y="1981200"/>
            <a:ext cx="8305800" cy="4038600"/>
          </a:xfrm>
        </p:spPr>
        <p:txBody>
          <a:bodyPr>
            <a:normAutofit fontScale="92500"/>
          </a:bodyPr>
          <a:lstStyle/>
          <a:p>
            <a:r>
              <a:rPr lang="es-ES" sz="2800" dirty="0"/>
              <a:t>Apariencia general y la condición de la piel, las uñas y el cabello
El cuerpo 
Cabeza, cuello, ojos, oídos, nariz y senos paranasales, boca y garganta
Pecho y pulmones, corazón, pechos
Abdomen, genitales y recto
Sistemas musculoesqueléticos y neurológicos
</a:t>
            </a:r>
            <a:endParaRPr lang="en-US" sz="2400"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1026"/>
          <p:cNvSpPr>
            <a:spLocks noGrp="1" noChangeArrowheads="1"/>
          </p:cNvSpPr>
          <p:nvPr>
            <p:ph type="title"/>
          </p:nvPr>
        </p:nvSpPr>
        <p:spPr>
          <a:xfrm>
            <a:off x="381000" y="609600"/>
            <a:ext cx="8077200" cy="1143000"/>
          </a:xfrm>
        </p:spPr>
        <p:txBody>
          <a:bodyPr/>
          <a:lstStyle/>
          <a:p>
            <a:pPr>
              <a:lnSpc>
                <a:spcPct val="80000"/>
              </a:lnSpc>
            </a:pPr>
            <a:r>
              <a:rPr lang="en-US"/>
              <a:t>Components of the General Physical Examination </a:t>
            </a:r>
            <a:r>
              <a:rPr lang="en-US" sz="2800"/>
              <a:t>(cont.)</a:t>
            </a:r>
          </a:p>
        </p:txBody>
      </p:sp>
      <p:sp>
        <p:nvSpPr>
          <p:cNvPr id="202755" name="Rectangle 1027"/>
          <p:cNvSpPr>
            <a:spLocks noGrp="1" noChangeArrowheads="1"/>
          </p:cNvSpPr>
          <p:nvPr>
            <p:ph type="body" sz="half" idx="1"/>
          </p:nvPr>
        </p:nvSpPr>
        <p:spPr>
          <a:xfrm>
            <a:off x="228600" y="1752600"/>
            <a:ext cx="4495800" cy="4572000"/>
          </a:xfrm>
        </p:spPr>
        <p:txBody>
          <a:bodyPr>
            <a:normAutofit fontScale="92500" lnSpcReduction="20000"/>
          </a:bodyPr>
          <a:lstStyle/>
          <a:p>
            <a:r>
              <a:rPr lang="es-ES" sz="2800" dirty="0"/>
              <a:t>Técnico de atención al paciente
Familiarizarse con los componentes del examen
Conocer los equipos y suministros utilizados
Asegurar la comodidad del paciente 
Proteger la modestia del paciente
</a:t>
            </a:r>
            <a:endParaRPr lang="en-US" sz="2400" dirty="0"/>
          </a:p>
        </p:txBody>
      </p:sp>
      <p:grpSp>
        <p:nvGrpSpPr>
          <p:cNvPr id="2" name="Group 1031"/>
          <p:cNvGrpSpPr>
            <a:grpSpLocks/>
          </p:cNvGrpSpPr>
          <p:nvPr/>
        </p:nvGrpSpPr>
        <p:grpSpPr bwMode="auto">
          <a:xfrm>
            <a:off x="5029200" y="2057400"/>
            <a:ext cx="4114800" cy="3428972"/>
            <a:chOff x="2832" y="1152"/>
            <a:chExt cx="2720" cy="2607"/>
          </a:xfrm>
        </p:grpSpPr>
        <p:pic>
          <p:nvPicPr>
            <p:cNvPr id="202757" name="Picture 1029" descr="examequipment"/>
            <p:cNvPicPr>
              <a:picLocks noChangeAspect="1" noChangeArrowheads="1"/>
            </p:cNvPicPr>
            <p:nvPr/>
          </p:nvPicPr>
          <p:blipFill>
            <a:blip r:embed="rId2" cstate="print"/>
            <a:srcRect/>
            <a:stretch>
              <a:fillRect/>
            </a:stretch>
          </p:blipFill>
          <p:spPr bwMode="auto">
            <a:xfrm>
              <a:off x="2832" y="1152"/>
              <a:ext cx="2720" cy="2264"/>
            </a:xfrm>
            <a:prstGeom prst="rect">
              <a:avLst/>
            </a:prstGeom>
            <a:noFill/>
          </p:spPr>
        </p:pic>
        <p:sp>
          <p:nvSpPr>
            <p:cNvPr id="202758" name="Text Box 1030"/>
            <p:cNvSpPr txBox="1">
              <a:spLocks noChangeArrowheads="1"/>
            </p:cNvSpPr>
            <p:nvPr/>
          </p:nvSpPr>
          <p:spPr bwMode="auto">
            <a:xfrm>
              <a:off x="2832" y="3408"/>
              <a:ext cx="2689" cy="351"/>
            </a:xfrm>
            <a:prstGeom prst="rect">
              <a:avLst/>
            </a:prstGeom>
            <a:solidFill>
              <a:schemeClr val="accent1"/>
            </a:solidFill>
            <a:ln w="9525">
              <a:noFill/>
              <a:miter lim="800000"/>
              <a:headEnd/>
              <a:tailEnd/>
            </a:ln>
            <a:effectLst/>
          </p:spPr>
          <p:txBody>
            <a:bodyPr>
              <a:spAutoFit/>
            </a:bodyPr>
            <a:lstStyle/>
            <a:p>
              <a:pPr>
                <a:spcBef>
                  <a:spcPct val="50000"/>
                </a:spcBef>
              </a:pPr>
              <a:endParaRPr lang="en-US" sz="2400" dirty="0"/>
            </a:p>
          </p:txBody>
        </p:sp>
      </p:gr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2518"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a:t>Components of the General Physical Examination </a:t>
            </a:r>
            <a:r>
              <a:rPr lang="en-US" sz="2800"/>
              <a:t>(cont.)</a:t>
            </a:r>
          </a:p>
        </p:txBody>
      </p:sp>
      <p:sp>
        <p:nvSpPr>
          <p:cNvPr id="192515" name="Rectangle 3"/>
          <p:cNvSpPr>
            <a:spLocks noGrp="1" noChangeArrowheads="1"/>
          </p:cNvSpPr>
          <p:nvPr>
            <p:ph sz="half" idx="4294967295"/>
          </p:nvPr>
        </p:nvSpPr>
        <p:spPr>
          <a:xfrm>
            <a:off x="0" y="1874838"/>
            <a:ext cx="4038600" cy="4525962"/>
          </a:xfrm>
        </p:spPr>
        <p:txBody>
          <a:bodyPr/>
          <a:lstStyle/>
          <a:p>
            <a:r>
              <a:rPr lang="es-ES" dirty="0"/>
              <a:t>Apariencia general
Piel – un buen indicador de la salud general
Uñas y lechos de uñas
Cabello – patrón de crecimiento y textura
</a:t>
            </a:r>
            <a:endParaRPr lang="en-US" dirty="0"/>
          </a:p>
        </p:txBody>
      </p:sp>
      <p:sp>
        <p:nvSpPr>
          <p:cNvPr id="192516" name="Rectangle 4"/>
          <p:cNvSpPr>
            <a:spLocks noGrp="1" noChangeArrowheads="1"/>
          </p:cNvSpPr>
          <p:nvPr>
            <p:ph sz="half" idx="4294967295"/>
          </p:nvPr>
        </p:nvSpPr>
        <p:spPr>
          <a:xfrm>
            <a:off x="5105400" y="1798638"/>
            <a:ext cx="4038600" cy="4525962"/>
          </a:xfrm>
        </p:spPr>
        <p:txBody>
          <a:bodyPr/>
          <a:lstStyle/>
          <a:p>
            <a:r>
              <a:rPr lang="es-ES" dirty="0"/>
              <a:t>Cabeza 
Afección anormal del cuero cabelludo o la piel
Hinchazón 
Crecimientos anormales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5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6"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0886"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a:t>Components of the General Physical Examination </a:t>
            </a:r>
            <a:r>
              <a:rPr lang="en-US" sz="2800"/>
              <a:t>(cont.)</a:t>
            </a:r>
          </a:p>
        </p:txBody>
      </p:sp>
      <p:sp>
        <p:nvSpPr>
          <p:cNvPr id="250883" name="Rectangle 3"/>
          <p:cNvSpPr>
            <a:spLocks noGrp="1" noChangeArrowheads="1"/>
          </p:cNvSpPr>
          <p:nvPr>
            <p:ph sz="half" idx="4294967295"/>
          </p:nvPr>
        </p:nvSpPr>
        <p:spPr>
          <a:xfrm>
            <a:off x="0" y="1874838"/>
            <a:ext cx="4038600" cy="4525962"/>
          </a:xfrm>
        </p:spPr>
        <p:txBody>
          <a:bodyPr/>
          <a:lstStyle/>
          <a:p>
            <a:r>
              <a:rPr lang="es-ES" dirty="0"/>
              <a:t>Cuello 
Ganglios linfáticos, glándulas tiroides y vasos sanguíneos principales
Simetría y rango de movimiento
</a:t>
            </a:r>
            <a:endParaRPr lang="en-US" dirty="0"/>
          </a:p>
        </p:txBody>
      </p:sp>
      <p:sp>
        <p:nvSpPr>
          <p:cNvPr id="250884" name="Rectangle 4"/>
          <p:cNvSpPr>
            <a:spLocks noGrp="1" noChangeArrowheads="1"/>
          </p:cNvSpPr>
          <p:nvPr>
            <p:ph sz="half" idx="4294967295"/>
          </p:nvPr>
        </p:nvSpPr>
        <p:spPr>
          <a:xfrm>
            <a:off x="5105400" y="1798638"/>
            <a:ext cx="4038600" cy="4525962"/>
          </a:xfrm>
        </p:spPr>
        <p:txBody>
          <a:bodyPr/>
          <a:lstStyle/>
          <a:p>
            <a:r>
              <a:rPr lang="es-ES" dirty="0"/>
              <a:t>Ojos 
La presencia de enfermedades o anomalías 
Alumnos para la respuesta ligera
Músculos 
Estructuras internas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88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4"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4438"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a:t>Components of the General Physical Examination </a:t>
            </a:r>
            <a:r>
              <a:rPr lang="en-US" sz="2800"/>
              <a:t>(cont.)</a:t>
            </a:r>
          </a:p>
        </p:txBody>
      </p:sp>
      <p:sp>
        <p:nvSpPr>
          <p:cNvPr id="274435" name="Rectangle 3"/>
          <p:cNvSpPr>
            <a:spLocks noGrp="1" noChangeArrowheads="1"/>
          </p:cNvSpPr>
          <p:nvPr>
            <p:ph sz="half" idx="4294967295"/>
          </p:nvPr>
        </p:nvSpPr>
        <p:spPr>
          <a:xfrm>
            <a:off x="0" y="2027238"/>
            <a:ext cx="4038600" cy="4525962"/>
          </a:xfrm>
        </p:spPr>
        <p:txBody>
          <a:bodyPr>
            <a:normAutofit fontScale="92500" lnSpcReduction="10000"/>
          </a:bodyPr>
          <a:lstStyle/>
          <a:p>
            <a:r>
              <a:rPr lang="es-ES" dirty="0"/>
              <a:t>Oídos 
Oído externo
Simetría y tamaño
Presencia de lesiones, enrojecimiento o hinchazón
Estructuras del oído interno
Canales 
Tímpanos 
</a:t>
            </a:r>
            <a:endParaRPr lang="en-US" dirty="0"/>
          </a:p>
        </p:txBody>
      </p:sp>
      <p:sp>
        <p:nvSpPr>
          <p:cNvPr id="274436" name="Rectangle 4"/>
          <p:cNvSpPr>
            <a:spLocks noGrp="1" noChangeArrowheads="1"/>
          </p:cNvSpPr>
          <p:nvPr>
            <p:ph sz="half" idx="4294967295"/>
          </p:nvPr>
        </p:nvSpPr>
        <p:spPr>
          <a:xfrm>
            <a:off x="5105400" y="1951038"/>
            <a:ext cx="4038600" cy="4525962"/>
          </a:xfrm>
        </p:spPr>
        <p:txBody>
          <a:bodyPr/>
          <a:lstStyle/>
          <a:p>
            <a:r>
              <a:rPr lang="es-ES" dirty="0"/>
              <a:t>Nariz y senos paranasales
Mucosa nasal
Estructuras de la nariz
Palpación para comprobar la sensibilidad en los senos paranasales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43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6"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5462"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dirty="0"/>
              <a:t>Components of the General Physical Examination </a:t>
            </a:r>
            <a:r>
              <a:rPr lang="en-US" sz="2800" dirty="0"/>
              <a:t>(cont.)</a:t>
            </a:r>
          </a:p>
        </p:txBody>
      </p:sp>
      <p:sp>
        <p:nvSpPr>
          <p:cNvPr id="275459" name="Rectangle 3"/>
          <p:cNvSpPr>
            <a:spLocks noGrp="1" noChangeArrowheads="1"/>
          </p:cNvSpPr>
          <p:nvPr>
            <p:ph sz="half" idx="4294967295"/>
          </p:nvPr>
        </p:nvSpPr>
        <p:spPr>
          <a:xfrm>
            <a:off x="0" y="1722438"/>
            <a:ext cx="4038600" cy="4525962"/>
          </a:xfrm>
        </p:spPr>
        <p:txBody>
          <a:bodyPr/>
          <a:lstStyle/>
          <a:p>
            <a:r>
              <a:rPr lang="es-ES" dirty="0"/>
              <a:t>Boca y garganta
Boca – impresión de salud e higiene general
Garganta 
Sitio común de infección
</a:t>
            </a:r>
            <a:r>
              <a:rPr lang="es-ES" dirty="0" err="1"/>
              <a:t>Tonsils</a:t>
            </a:r>
            <a:r>
              <a:rPr lang="es-ES" dirty="0"/>
              <a:t> – hinchazón o enrojecimiento
</a:t>
            </a:r>
            <a:endParaRPr lang="en-US" dirty="0"/>
          </a:p>
        </p:txBody>
      </p:sp>
      <p:sp>
        <p:nvSpPr>
          <p:cNvPr id="275460" name="Rectangle 4"/>
          <p:cNvSpPr>
            <a:spLocks noGrp="1" noChangeArrowheads="1"/>
          </p:cNvSpPr>
          <p:nvPr>
            <p:ph sz="half" idx="4294967295"/>
          </p:nvPr>
        </p:nvSpPr>
        <p:spPr>
          <a:xfrm>
            <a:off x="5105400" y="1874838"/>
            <a:ext cx="4038600" cy="4525962"/>
          </a:xfrm>
        </p:spPr>
        <p:txBody>
          <a:bodyPr>
            <a:normAutofit fontScale="92500" lnSpcReduction="10000"/>
          </a:bodyPr>
          <a:lstStyle/>
          <a:p>
            <a:r>
              <a:rPr lang="es-ES" dirty="0"/>
              <a:t>Pecho y pulmones 
Inspección 
Simetría en expansión
Forma
Posición de la postura 
Palpación – masa líquida o extraña en los pulmones
Auscultación – escuchar anomalías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546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0"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486"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a:t>Components of the General Physical Examination </a:t>
            </a:r>
            <a:r>
              <a:rPr lang="en-US" sz="2800"/>
              <a:t>(cont.)</a:t>
            </a:r>
          </a:p>
        </p:txBody>
      </p:sp>
      <p:sp>
        <p:nvSpPr>
          <p:cNvPr id="276483" name="Rectangle 3"/>
          <p:cNvSpPr>
            <a:spLocks noGrp="1" noChangeArrowheads="1"/>
          </p:cNvSpPr>
          <p:nvPr>
            <p:ph sz="half" idx="4294967295"/>
          </p:nvPr>
        </p:nvSpPr>
        <p:spPr>
          <a:xfrm>
            <a:off x="0" y="1722438"/>
            <a:ext cx="4038600" cy="4525962"/>
          </a:xfrm>
        </p:spPr>
        <p:txBody>
          <a:bodyPr/>
          <a:lstStyle/>
          <a:p>
            <a:r>
              <a:rPr lang="es-ES" dirty="0"/>
              <a:t>Sistema cardíaco y vascular
Percusión – tamaño del corazón
Auscultación
Sonidos cardíacos
Velocidad, ritmo, intensidad y tono
Pulsos 
</a:t>
            </a:r>
            <a:endParaRPr lang="en-US" dirty="0"/>
          </a:p>
        </p:txBody>
      </p:sp>
      <p:sp>
        <p:nvSpPr>
          <p:cNvPr id="276484" name="Rectangle 4"/>
          <p:cNvSpPr>
            <a:spLocks noGrp="1" noChangeArrowheads="1"/>
          </p:cNvSpPr>
          <p:nvPr>
            <p:ph sz="half" idx="4294967295"/>
          </p:nvPr>
        </p:nvSpPr>
        <p:spPr>
          <a:xfrm>
            <a:off x="5105400" y="1874838"/>
            <a:ext cx="4038600" cy="4525962"/>
          </a:xfrm>
        </p:spPr>
        <p:txBody>
          <a:bodyPr/>
          <a:lstStyle/>
          <a:p>
            <a:r>
              <a:rPr lang="es-ES" dirty="0"/>
              <a:t>Senos
Palpación para anomalías
Abdomen 
Inspección 
Auscultación
Percusión
Palpación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48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7510"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a:t>Components of the General Physical Examination </a:t>
            </a:r>
            <a:r>
              <a:rPr lang="en-US" sz="2800"/>
              <a:t>(cont.)</a:t>
            </a:r>
          </a:p>
        </p:txBody>
      </p:sp>
      <p:sp>
        <p:nvSpPr>
          <p:cNvPr id="277507" name="Rectangle 3"/>
          <p:cNvSpPr>
            <a:spLocks noGrp="1" noChangeArrowheads="1"/>
          </p:cNvSpPr>
          <p:nvPr>
            <p:ph sz="half" idx="4294967295"/>
          </p:nvPr>
        </p:nvSpPr>
        <p:spPr>
          <a:xfrm>
            <a:off x="0" y="1798638"/>
            <a:ext cx="4038600" cy="4525962"/>
          </a:xfrm>
        </p:spPr>
        <p:txBody>
          <a:bodyPr>
            <a:normAutofit fontScale="85000" lnSpcReduction="10000"/>
          </a:bodyPr>
          <a:lstStyle/>
          <a:p>
            <a:r>
              <a:rPr lang="es-ES" dirty="0"/>
              <a:t>Genitales
Mujer – posición de la litotomía
masculino 
Posición supina y de pie
Infección, anomalías estructurales, bultos
Tener asistente del mismo sexo que paciente en la habitación durante el examen
</a:t>
            </a:r>
            <a:endParaRPr lang="en-US" dirty="0"/>
          </a:p>
        </p:txBody>
      </p:sp>
      <p:sp>
        <p:nvSpPr>
          <p:cNvPr id="277508" name="Rectangle 4"/>
          <p:cNvSpPr>
            <a:spLocks noGrp="1" noChangeArrowheads="1"/>
          </p:cNvSpPr>
          <p:nvPr>
            <p:ph sz="half" idx="4294967295"/>
          </p:nvPr>
        </p:nvSpPr>
        <p:spPr>
          <a:xfrm>
            <a:off x="5105400" y="1798638"/>
            <a:ext cx="4038600" cy="4525962"/>
          </a:xfrm>
        </p:spPr>
        <p:txBody>
          <a:bodyPr/>
          <a:lstStyle/>
          <a:p>
            <a:r>
              <a:rPr lang="es-ES" dirty="0"/>
              <a:t>Recto 
Por lo general, se realiza después del examen de los genitales
Lesiones o anomalías
Sangre oculta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750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8"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1026"/>
          <p:cNvSpPr>
            <a:spLocks noGrp="1" noChangeArrowheads="1"/>
          </p:cNvSpPr>
          <p:nvPr>
            <p:ph type="title"/>
          </p:nvPr>
        </p:nvSpPr>
        <p:spPr>
          <a:xfrm>
            <a:off x="381000" y="685800"/>
            <a:ext cx="8229600" cy="1143000"/>
          </a:xfrm>
        </p:spPr>
        <p:txBody>
          <a:bodyPr>
            <a:normAutofit fontScale="90000"/>
          </a:bodyPr>
          <a:lstStyle/>
          <a:p>
            <a:pPr>
              <a:lnSpc>
                <a:spcPct val="90000"/>
              </a:lnSpc>
            </a:pPr>
            <a:r>
              <a:rPr lang="es-ES" dirty="0"/>
              <a:t>Propósito del Examen Físico General
</a:t>
            </a:r>
            <a:endParaRPr lang="en-US" dirty="0"/>
          </a:p>
        </p:txBody>
      </p:sp>
      <p:sp>
        <p:nvSpPr>
          <p:cNvPr id="138243" name="Rectangle 1027"/>
          <p:cNvSpPr>
            <a:spLocks noGrp="1" noChangeArrowheads="1"/>
          </p:cNvSpPr>
          <p:nvPr>
            <p:ph type="body" sz="half" idx="1"/>
          </p:nvPr>
        </p:nvSpPr>
        <p:spPr>
          <a:xfrm>
            <a:off x="381000" y="1905000"/>
            <a:ext cx="4953000" cy="4225925"/>
          </a:xfrm>
        </p:spPr>
        <p:txBody>
          <a:bodyPr>
            <a:normAutofit fontScale="92500" lnSpcReduction="20000"/>
          </a:bodyPr>
          <a:lstStyle/>
          <a:p>
            <a:r>
              <a:rPr lang="es-ES" sz="2800" dirty="0"/>
              <a:t>Para confirmar un estado general de salud
Valores de referencia para los signos vitales
Para diagnosticar un problema médico
Por lo general, se centra en el sistema de órganos basado en la queja principal del paciente
</a:t>
            </a:r>
            <a:endParaRPr lang="en-US" sz="2400" dirty="0"/>
          </a:p>
        </p:txBody>
      </p:sp>
      <p:pic>
        <p:nvPicPr>
          <p:cNvPr id="138262" name="Picture 1046" descr="bd20063_"/>
          <p:cNvPicPr>
            <a:picLocks noGrp="1" noChangeAspect="1" noChangeArrowheads="1"/>
          </p:cNvPicPr>
          <p:nvPr>
            <p:ph type="clipArt" sz="half" idx="2"/>
          </p:nvPr>
        </p:nvPicPr>
        <p:blipFill>
          <a:blip r:embed="rId2" cstate="print"/>
          <a:srcRect/>
          <a:stretch>
            <a:fillRect/>
          </a:stretch>
        </p:blipFill>
        <p:spPr>
          <a:xfrm>
            <a:off x="5334000" y="2705100"/>
            <a:ext cx="3505200" cy="2749550"/>
          </a:xfrm>
          <a:noFill/>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38262"/>
                                        </p:tgtEl>
                                        <p:attrNameLst>
                                          <p:attrName>style.visibility</p:attrName>
                                        </p:attrNameLst>
                                      </p:cBhvr>
                                      <p:to>
                                        <p:strVal val="visible"/>
                                      </p:to>
                                    </p:set>
                                    <p:animEffect transition="in" filter="dissolve">
                                      <p:cBhvr>
                                        <p:cTn id="7" dur="500"/>
                                        <p:tgtEl>
                                          <p:spTgt spid="138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8534" name="Rectangle 6"/>
          <p:cNvSpPr>
            <a:spLocks noGrp="1" noChangeArrowheads="1"/>
          </p:cNvSpPr>
          <p:nvPr>
            <p:ph type="title" idx="4294967295"/>
          </p:nvPr>
        </p:nvSpPr>
        <p:spPr>
          <a:xfrm>
            <a:off x="0" y="609600"/>
            <a:ext cx="8077200" cy="1143000"/>
          </a:xfrm>
          <a:noFill/>
          <a:ln/>
        </p:spPr>
        <p:txBody>
          <a:bodyPr>
            <a:normAutofit fontScale="90000"/>
          </a:bodyPr>
          <a:lstStyle/>
          <a:p>
            <a:pPr>
              <a:lnSpc>
                <a:spcPct val="80000"/>
              </a:lnSpc>
            </a:pPr>
            <a:r>
              <a:rPr lang="es-ES" dirty="0"/>
              <a:t>Componentes del Examen Físico General (continuación)
</a:t>
            </a:r>
            <a:endParaRPr lang="en-US" sz="2800" dirty="0"/>
          </a:p>
        </p:txBody>
      </p:sp>
      <p:sp>
        <p:nvSpPr>
          <p:cNvPr id="278531" name="Rectangle 3"/>
          <p:cNvSpPr>
            <a:spLocks noGrp="1" noChangeArrowheads="1"/>
          </p:cNvSpPr>
          <p:nvPr>
            <p:ph sz="half" idx="4294967295"/>
          </p:nvPr>
        </p:nvSpPr>
        <p:spPr>
          <a:xfrm>
            <a:off x="0" y="1874838"/>
            <a:ext cx="4038600" cy="4525962"/>
          </a:xfrm>
        </p:spPr>
        <p:txBody>
          <a:bodyPr/>
          <a:lstStyle/>
          <a:p>
            <a:r>
              <a:rPr lang="es-ES" dirty="0"/>
              <a:t>Sistema cardíaco y vascular
Percusión – tamaño del corazón
Auscultación
Sonidos cardíacos
Velocidad, ritmo, intensidad y tono
Pulsos 
</a:t>
            </a:r>
            <a:endParaRPr lang="en-US" dirty="0"/>
          </a:p>
        </p:txBody>
      </p:sp>
      <p:sp>
        <p:nvSpPr>
          <p:cNvPr id="278532" name="Rectangle 4"/>
          <p:cNvSpPr>
            <a:spLocks noGrp="1" noChangeArrowheads="1"/>
          </p:cNvSpPr>
          <p:nvPr>
            <p:ph sz="half" idx="4294967295"/>
          </p:nvPr>
        </p:nvSpPr>
        <p:spPr>
          <a:xfrm>
            <a:off x="5105400" y="1874838"/>
            <a:ext cx="4038600" cy="4525962"/>
          </a:xfrm>
        </p:spPr>
        <p:txBody>
          <a:bodyPr/>
          <a:lstStyle/>
          <a:p>
            <a:r>
              <a:rPr lang="es-ES" dirty="0"/>
              <a:t>Senos
Palpación para anomalías
Abdomen 
Inspección 
Auscultación
Percusión
Palpación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53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9558" name="Rectangle 6"/>
          <p:cNvSpPr>
            <a:spLocks noGrp="1" noChangeArrowheads="1"/>
          </p:cNvSpPr>
          <p:nvPr>
            <p:ph type="title" idx="4294967295"/>
          </p:nvPr>
        </p:nvSpPr>
        <p:spPr>
          <a:xfrm>
            <a:off x="0" y="609600"/>
            <a:ext cx="8077200" cy="1143000"/>
          </a:xfrm>
          <a:noFill/>
          <a:ln/>
        </p:spPr>
        <p:txBody>
          <a:bodyPr/>
          <a:lstStyle/>
          <a:p>
            <a:pPr>
              <a:lnSpc>
                <a:spcPct val="80000"/>
              </a:lnSpc>
            </a:pPr>
            <a:r>
              <a:rPr lang="en-US"/>
              <a:t>Components of the General Physical Examination </a:t>
            </a:r>
            <a:r>
              <a:rPr lang="en-US" sz="2800"/>
              <a:t>(cont.)</a:t>
            </a:r>
          </a:p>
        </p:txBody>
      </p:sp>
      <p:sp>
        <p:nvSpPr>
          <p:cNvPr id="279555" name="Rectangle 3"/>
          <p:cNvSpPr>
            <a:spLocks noGrp="1" noChangeArrowheads="1"/>
          </p:cNvSpPr>
          <p:nvPr>
            <p:ph sz="half" idx="4294967295"/>
          </p:nvPr>
        </p:nvSpPr>
        <p:spPr>
          <a:xfrm>
            <a:off x="0" y="1722438"/>
            <a:ext cx="4038600" cy="4525962"/>
          </a:xfrm>
        </p:spPr>
        <p:txBody>
          <a:bodyPr>
            <a:normAutofit fontScale="92500" lnSpcReduction="10000"/>
          </a:bodyPr>
          <a:lstStyle/>
          <a:p>
            <a:r>
              <a:rPr lang="es-ES" dirty="0"/>
              <a:t>Sistema musculoesquelético
Postura
Marcha 
Rango de movimiento
Fuerza muscular
Mediciones del cuerpo
Desarrollo y coordinación en la infancia
</a:t>
            </a:r>
            <a:endParaRPr lang="en-US" dirty="0"/>
          </a:p>
        </p:txBody>
      </p:sp>
      <p:sp>
        <p:nvSpPr>
          <p:cNvPr id="279556" name="Rectangle 4"/>
          <p:cNvSpPr>
            <a:spLocks noGrp="1" noChangeArrowheads="1"/>
          </p:cNvSpPr>
          <p:nvPr>
            <p:ph sz="half" idx="4294967295"/>
          </p:nvPr>
        </p:nvSpPr>
        <p:spPr>
          <a:xfrm>
            <a:off x="5105400" y="1874838"/>
            <a:ext cx="4038600" cy="4525962"/>
          </a:xfrm>
        </p:spPr>
        <p:txBody>
          <a:bodyPr>
            <a:normAutofit fontScale="92500" lnSpcReduction="10000"/>
          </a:bodyPr>
          <a:lstStyle/>
          <a:p>
            <a:r>
              <a:rPr lang="es-ES" dirty="0"/>
              <a:t>Sistema neurológico
Reflejos
Estado mental y emocional
Funciones sensoriales y motoras
Evaluación intelectual en niños
Estado mental y memoria en ancianos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955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533400" y="1905000"/>
            <a:ext cx="4419600" cy="4724400"/>
          </a:xfrm>
          <a:noFill/>
        </p:spPr>
        <p:txBody>
          <a:bodyPr/>
          <a:lstStyle/>
          <a:p>
            <a:r>
              <a:rPr lang="es-ES" dirty="0"/>
              <a:t>Ayudar al paciente a una posición sentada
Permita que el paciente realice las medidas de </a:t>
            </a:r>
            <a:r>
              <a:rPr lang="es-ES" dirty="0" err="1"/>
              <a:t>autoin</a:t>
            </a:r>
            <a:r>
              <a:rPr lang="es-ES" dirty="0"/>
              <a:t> higiene necesarias
Pruebas o procedimientos adicionales
</a:t>
            </a:r>
            <a:endParaRPr lang="en-US" dirty="0"/>
          </a:p>
        </p:txBody>
      </p:sp>
      <p:sp>
        <p:nvSpPr>
          <p:cNvPr id="32770" name="Rectangle 2"/>
          <p:cNvSpPr>
            <a:spLocks noGrp="1" noChangeArrowheads="1"/>
          </p:cNvSpPr>
          <p:nvPr>
            <p:ph type="title"/>
          </p:nvPr>
        </p:nvSpPr>
        <p:spPr>
          <a:xfrm>
            <a:off x="381000" y="838200"/>
            <a:ext cx="8375650" cy="914400"/>
          </a:xfrm>
        </p:spPr>
        <p:txBody>
          <a:bodyPr>
            <a:normAutofit fontScale="90000"/>
          </a:bodyPr>
          <a:lstStyle/>
          <a:p>
            <a:r>
              <a:rPr lang="en-US" dirty="0" err="1"/>
              <a:t>Completar</a:t>
            </a:r>
            <a:r>
              <a:rPr lang="en-US" dirty="0"/>
              <a:t> el </a:t>
            </a:r>
            <a:r>
              <a:rPr lang="en-US" dirty="0" err="1"/>
              <a:t>examen</a:t>
            </a:r>
            <a:r>
              <a:rPr lang="en-US" dirty="0"/>
              <a:t>
</a:t>
            </a:r>
          </a:p>
        </p:txBody>
      </p:sp>
      <p:pic>
        <p:nvPicPr>
          <p:cNvPr id="32789" name="Picture 21" descr="bd06608_"/>
          <p:cNvPicPr>
            <a:picLocks noChangeAspect="1" noChangeArrowheads="1"/>
          </p:cNvPicPr>
          <p:nvPr/>
        </p:nvPicPr>
        <p:blipFill>
          <a:blip r:embed="rId2" cstate="print"/>
          <a:srcRect/>
          <a:stretch>
            <a:fillRect/>
          </a:stretch>
        </p:blipFill>
        <p:spPr bwMode="auto">
          <a:xfrm>
            <a:off x="5562600" y="2590800"/>
            <a:ext cx="2895600" cy="2830513"/>
          </a:xfrm>
          <a:prstGeom prst="rect">
            <a:avLst/>
          </a:prstGeom>
          <a:noFill/>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a:xfrm>
            <a:off x="381000" y="609600"/>
            <a:ext cx="8534400" cy="1143000"/>
          </a:xfrm>
        </p:spPr>
        <p:txBody>
          <a:bodyPr/>
          <a:lstStyle/>
          <a:p>
            <a:r>
              <a:rPr lang="en-US"/>
              <a:t>Completing the Examination </a:t>
            </a:r>
            <a:r>
              <a:rPr lang="en-US" sz="2800"/>
              <a:t>(cont.)</a:t>
            </a:r>
            <a:endParaRPr lang="en-US"/>
          </a:p>
        </p:txBody>
      </p:sp>
      <p:sp>
        <p:nvSpPr>
          <p:cNvPr id="283651" name="Rectangle 3"/>
          <p:cNvSpPr>
            <a:spLocks noGrp="1" noChangeArrowheads="1"/>
          </p:cNvSpPr>
          <p:nvPr>
            <p:ph type="body" sz="half" idx="1"/>
          </p:nvPr>
        </p:nvSpPr>
        <p:spPr>
          <a:xfrm>
            <a:off x="457200" y="1946275"/>
            <a:ext cx="8153400" cy="4302125"/>
          </a:xfrm>
        </p:spPr>
        <p:txBody>
          <a:bodyPr>
            <a:normAutofit fontScale="92500" lnSpcReduction="20000"/>
          </a:bodyPr>
          <a:lstStyle/>
          <a:p>
            <a:r>
              <a:rPr lang="es-ES" dirty="0"/>
              <a:t>Examen de la agudeza visual 
Gráfico de Snellen – distancia 
Gráfico de </a:t>
            </a:r>
            <a:r>
              <a:rPr lang="es-ES" dirty="0" err="1"/>
              <a:t>Jaegar</a:t>
            </a:r>
            <a:r>
              <a:rPr lang="es-ES" dirty="0"/>
              <a:t> – visión cercana
Libro </a:t>
            </a:r>
            <a:r>
              <a:rPr lang="es-ES" dirty="0" err="1"/>
              <a:t>ishihara</a:t>
            </a:r>
            <a:r>
              <a:rPr lang="es-ES" dirty="0"/>
              <a:t> – visión del color
Consideraciones especiales
Niños 
Pacientes con demencia o enfermedad de Alzheimer
Agudeza auditiva
Audiómetro
</a:t>
            </a:r>
            <a:endParaRPr lang="en-US" dirty="0"/>
          </a:p>
        </p:txBody>
      </p:sp>
      <p:pic>
        <p:nvPicPr>
          <p:cNvPr id="283652" name="Picture 4" descr="MPj04036930000[1]"/>
          <p:cNvPicPr>
            <a:picLocks noGrp="1" noChangeAspect="1" noChangeArrowheads="1"/>
          </p:cNvPicPr>
          <p:nvPr>
            <p:ph sz="quarter" idx="2"/>
          </p:nvPr>
        </p:nvPicPr>
        <p:blipFill>
          <a:blip r:embed="rId2" cstate="print"/>
          <a:stretch>
            <a:fillRect/>
          </a:stretch>
        </p:blipFill>
        <p:spPr>
          <a:xfrm>
            <a:off x="5837757" y="1946275"/>
            <a:ext cx="1659485" cy="2074863"/>
          </a:xfrm>
          <a:noFill/>
          <a:ln/>
        </p:spPr>
      </p:pic>
      <p:pic>
        <p:nvPicPr>
          <p:cNvPr id="283655" name="Picture 7" descr="MCj03474830000[1]"/>
          <p:cNvPicPr>
            <a:picLocks noGrp="1" noChangeAspect="1" noChangeArrowheads="1"/>
          </p:cNvPicPr>
          <p:nvPr>
            <p:ph sz="quarter" idx="3"/>
          </p:nvPr>
        </p:nvPicPr>
        <p:blipFill>
          <a:blip r:embed="rId3" cstate="print"/>
          <a:srcRect/>
          <a:stretch>
            <a:fillRect/>
          </a:stretch>
        </p:blipFill>
        <p:spPr>
          <a:xfrm>
            <a:off x="5257800" y="5029200"/>
            <a:ext cx="2344738" cy="1377950"/>
          </a:xfrm>
          <a:noFill/>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36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381000" y="609600"/>
            <a:ext cx="8534400" cy="1143000"/>
          </a:xfrm>
        </p:spPr>
        <p:txBody>
          <a:bodyPr/>
          <a:lstStyle/>
          <a:p>
            <a:r>
              <a:rPr lang="en-US"/>
              <a:t>Completing the Examination </a:t>
            </a:r>
            <a:r>
              <a:rPr lang="en-US" sz="2800"/>
              <a:t>(cont.)</a:t>
            </a:r>
          </a:p>
        </p:txBody>
      </p:sp>
      <p:sp>
        <p:nvSpPr>
          <p:cNvPr id="286723" name="Rectangle 3"/>
          <p:cNvSpPr>
            <a:spLocks noGrp="1" noChangeArrowheads="1"/>
          </p:cNvSpPr>
          <p:nvPr>
            <p:ph type="body" sz="half" idx="1"/>
          </p:nvPr>
        </p:nvSpPr>
        <p:spPr>
          <a:xfrm>
            <a:off x="457200" y="1946275"/>
            <a:ext cx="8153400" cy="4302125"/>
          </a:xfrm>
        </p:spPr>
        <p:txBody>
          <a:bodyPr>
            <a:normAutofit lnSpcReduction="10000"/>
          </a:bodyPr>
          <a:lstStyle/>
          <a:p>
            <a:r>
              <a:rPr lang="es-ES" dirty="0"/>
              <a:t>Educación del paciente
Evaluar las necesidades
Temas 
Factores de riesgo de enfermedad
Administración de medicamentos
Autoayuda o técnicas diagnósticas
No hables con el paciente
Garantizar la comprensión
Dar instrucciones escritas
</a:t>
            </a:r>
            <a:endParaRPr lang="en-US" dirty="0"/>
          </a:p>
        </p:txBody>
      </p:sp>
      <p:pic>
        <p:nvPicPr>
          <p:cNvPr id="286724" name="Picture 4" descr="bd06543_"/>
          <p:cNvPicPr>
            <a:picLocks noGrp="1" noChangeAspect="1" noChangeArrowheads="1"/>
          </p:cNvPicPr>
          <p:nvPr>
            <p:ph sz="half" idx="2"/>
          </p:nvPr>
        </p:nvPicPr>
        <p:blipFill>
          <a:blip r:embed="rId2" cstate="print"/>
          <a:srcRect/>
          <a:stretch>
            <a:fillRect/>
          </a:stretch>
        </p:blipFill>
        <p:spPr>
          <a:xfrm>
            <a:off x="5943600" y="2479675"/>
            <a:ext cx="2589213" cy="2232025"/>
          </a:xfrm>
          <a:noFill/>
          <a:ln/>
        </p:spPr>
      </p:pic>
    </p:spTree>
  </p:cSld>
  <p:clrMapOvr>
    <a:masterClrMapping/>
  </p:clrMapOvr>
  <p:transition>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t>Completing the Examination </a:t>
            </a:r>
            <a:r>
              <a:rPr lang="en-US" sz="2800"/>
              <a:t>(cont.)</a:t>
            </a:r>
            <a:endParaRPr lang="en-US" sz="4800" b="1"/>
          </a:p>
        </p:txBody>
      </p:sp>
      <p:sp>
        <p:nvSpPr>
          <p:cNvPr id="36867" name="Rectangle 3"/>
          <p:cNvSpPr>
            <a:spLocks noGrp="1" noChangeArrowheads="1"/>
          </p:cNvSpPr>
          <p:nvPr>
            <p:ph type="body" sz="half" idx="1"/>
          </p:nvPr>
        </p:nvSpPr>
        <p:spPr>
          <a:xfrm>
            <a:off x="457200" y="1828800"/>
            <a:ext cx="8229600" cy="4572000"/>
          </a:xfrm>
        </p:spPr>
        <p:txBody>
          <a:bodyPr>
            <a:normAutofit fontScale="92500" lnSpcReduction="20000"/>
          </a:bodyPr>
          <a:lstStyle/>
          <a:p>
            <a:pPr>
              <a:lnSpc>
                <a:spcPct val="110000"/>
              </a:lnSpc>
            </a:pPr>
            <a:r>
              <a:rPr lang="es-ES" dirty="0"/>
              <a:t>Problemas especiales de los ancianos
Mayor necesidad de educación del paciente
Problemas comunes:
Incontinencia
Depresión
Falta de información sobre medicamentos preventivos
Falta de cumplimiento al tomar medicamentos
Involucrar a los miembros de la familia cuando sea posible 
</a:t>
            </a:r>
            <a:endParaRPr lang="en-US" dirty="0"/>
          </a:p>
        </p:txBody>
      </p:sp>
      <p:pic>
        <p:nvPicPr>
          <p:cNvPr id="36872" name="Picture 8" descr="j0358755"/>
          <p:cNvPicPr>
            <a:picLocks noGrp="1" noChangeAspect="1" noChangeArrowheads="1"/>
          </p:cNvPicPr>
          <p:nvPr>
            <p:ph sz="half" idx="2"/>
          </p:nvPr>
        </p:nvPicPr>
        <p:blipFill>
          <a:blip r:embed="rId2" cstate="print"/>
          <a:srcRect/>
          <a:stretch>
            <a:fillRect/>
          </a:stretch>
        </p:blipFill>
        <p:spPr>
          <a:xfrm>
            <a:off x="6781800" y="2327275"/>
            <a:ext cx="1836738" cy="1611313"/>
          </a:xfrm>
          <a:noFill/>
          <a:ln/>
        </p:spPr>
      </p:pic>
    </p:spTree>
  </p:cSld>
  <p:clrMapOvr>
    <a:masterClrMapping/>
  </p:clrMapOvr>
  <p:transition>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Rectangle 3"/>
          <p:cNvSpPr>
            <a:spLocks noGrp="1" noChangeArrowheads="1"/>
          </p:cNvSpPr>
          <p:nvPr>
            <p:ph idx="1"/>
          </p:nvPr>
        </p:nvSpPr>
        <p:spPr>
          <a:xfrm>
            <a:off x="381000" y="1828800"/>
            <a:ext cx="8458200" cy="4419600"/>
          </a:xfrm>
        </p:spPr>
        <p:txBody>
          <a:bodyPr/>
          <a:lstStyle/>
          <a:p>
            <a:r>
              <a:rPr lang="es-ES" dirty="0"/>
              <a:t>Seguimiento
Programar al paciente para futuras visitas
Hacer citas externas para pruebas diagnósticas
Ayudar al plan familiar del paciente y del paciente para el cuidado de enfermería en el hogar
Ayudar al paciente a obtener ayuda de la comunidad o los servicios sociales
</a:t>
            </a:r>
            <a:endParaRPr lang="en-US" sz="2400" dirty="0"/>
          </a:p>
        </p:txBody>
      </p:sp>
      <p:sp>
        <p:nvSpPr>
          <p:cNvPr id="176130" name="Rectangle 2"/>
          <p:cNvSpPr>
            <a:spLocks noGrp="1" noChangeArrowheads="1"/>
          </p:cNvSpPr>
          <p:nvPr>
            <p:ph type="title"/>
          </p:nvPr>
        </p:nvSpPr>
        <p:spPr>
          <a:xfrm>
            <a:off x="385763" y="533400"/>
            <a:ext cx="8451850" cy="1066800"/>
          </a:xfrm>
        </p:spPr>
        <p:txBody>
          <a:bodyPr>
            <a:normAutofit fontScale="90000"/>
          </a:bodyPr>
          <a:lstStyle/>
          <a:p>
            <a:r>
              <a:rPr lang="en-US"/>
              <a:t>Completing the Examination </a:t>
            </a:r>
            <a:r>
              <a:rPr lang="en-US" sz="2800"/>
              <a:t>(cont.)</a:t>
            </a:r>
            <a:endParaRPr lang="en-US" sz="4800" b="1"/>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69" name="Rectangle 13"/>
          <p:cNvSpPr>
            <a:spLocks noGrp="1" noChangeArrowheads="1"/>
          </p:cNvSpPr>
          <p:nvPr>
            <p:ph idx="1"/>
          </p:nvPr>
        </p:nvSpPr>
        <p:spPr/>
        <p:txBody>
          <a:bodyPr>
            <a:normAutofit fontScale="92500" lnSpcReduction="10000"/>
          </a:bodyPr>
          <a:lstStyle/>
          <a:p>
            <a:r>
              <a:rPr lang="es-ES" sz="2800" dirty="0"/>
              <a:t>Examen físico general
Proporciona información sobre el estado general de salud del paciente
Ayuda al médico a hacer un diagnóstico, pronóstico y plan de tratamiento
</a:t>
            </a:r>
            <a:r>
              <a:rPr lang="es-ES" sz="2800" dirty="0" err="1"/>
              <a:t>Pct</a:t>
            </a:r>
            <a:r>
              <a:rPr lang="es-ES" sz="2800" dirty="0"/>
              <a:t> 
Aborda las necesidades de comodidad, privacidad y educación del paciente 
Anticipa las necesidades del médico durante el examen
</a:t>
            </a:r>
            <a:endParaRPr lang="en-US" sz="2400" dirty="0"/>
          </a:p>
        </p:txBody>
      </p:sp>
      <p:sp>
        <p:nvSpPr>
          <p:cNvPr id="96258" name="Rectangle 2"/>
          <p:cNvSpPr>
            <a:spLocks noGrp="1" noChangeArrowheads="1"/>
          </p:cNvSpPr>
          <p:nvPr>
            <p:ph type="title"/>
          </p:nvPr>
        </p:nvSpPr>
        <p:spPr/>
        <p:txBody>
          <a:bodyPr/>
          <a:lstStyle/>
          <a:p>
            <a:r>
              <a:rPr lang="en-US"/>
              <a:t>In Summary</a:t>
            </a:r>
            <a:endParaRPr lang="en-US" sz="200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t2.gstatic.com/images?q=tbn:ANd9GcSQurc37zUqY5UcmxvwLAapbE_XWLWdyxsbCikcVpuWV64ZGgwa"/>
          <p:cNvPicPr>
            <a:picLocks noChangeAspect="1" noChangeArrowheads="1"/>
          </p:cNvPicPr>
          <p:nvPr/>
        </p:nvPicPr>
        <p:blipFill>
          <a:blip r:embed="rId2" cstate="print"/>
          <a:srcRect/>
          <a:stretch>
            <a:fillRect/>
          </a:stretch>
        </p:blipFill>
        <p:spPr bwMode="auto">
          <a:xfrm>
            <a:off x="5961380" y="4114800"/>
            <a:ext cx="2268219" cy="2547198"/>
          </a:xfrm>
          <a:prstGeom prst="rect">
            <a:avLst/>
          </a:prstGeom>
          <a:noFill/>
        </p:spPr>
      </p:pic>
      <p:sp>
        <p:nvSpPr>
          <p:cNvPr id="4" name="Rectangle 3"/>
          <p:cNvSpPr/>
          <p:nvPr/>
        </p:nvSpPr>
        <p:spPr>
          <a:xfrm>
            <a:off x="0" y="0"/>
            <a:ext cx="9144000" cy="4524315"/>
          </a:xfrm>
          <a:prstGeom prst="rect">
            <a:avLst/>
          </a:prstGeom>
        </p:spPr>
        <p:txBody>
          <a:bodyPr wrap="square">
            <a:spAutoFit/>
          </a:bodyPr>
          <a:lstStyle/>
          <a:p>
            <a:r>
              <a:rPr lang="es-ES" sz="2000" dirty="0"/>
              <a:t>Preparar a una persona para el examen
Pre-Procedimiento :
Explique el procedimiento a la persona.
Lávate las manos.
Montar el siguiente artículo en una bandeja junto a la cama o en la sala de examen:
Linterna, </a:t>
            </a:r>
            <a:r>
              <a:rPr lang="es-ES" sz="2000" dirty="0" err="1"/>
              <a:t>Sphygmomanometer.Stethoscope</a:t>
            </a:r>
            <a:r>
              <a:rPr lang="es-ES" sz="2000" dirty="0"/>
              <a:t>, Termómetro, Depresores de la lengua (hojas), Espejo laríngeo, Oftalmoscopio, Otoscopio, Espéculo nasal, Martillo de percusión (</a:t>
            </a:r>
            <a:r>
              <a:rPr lang="es-ES" sz="2000" dirty="0" err="1"/>
              <a:t>Reflex</a:t>
            </a:r>
            <a:r>
              <a:rPr lang="es-ES" sz="2000" dirty="0"/>
              <a:t>)
Horquilla de ajuste, cinta métrica, guantes, lubricante soluble en agua, espéculo vaginal.
Aplicadores con punta de algodón, contenedores y etiquetas de muestras, bolsa desechable, lavabo de emesis, toalla</a:t>
            </a:r>
            <a:r>
              <a:rPr lang="es-ES" sz="2400" dirty="0"/>
              <a:t>
</a:t>
            </a:r>
            <a:endParaRPr lang="en-US"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0" y="128349"/>
            <a:ext cx="67818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Tx/>
              <a:buChar char="•"/>
            </a:pPr>
            <a:r>
              <a:rPr lang="en-US" sz="2400" dirty="0">
                <a:solidFill>
                  <a:srgbClr val="333333"/>
                </a:solidFill>
                <a:latin typeface="Arial" pitchFamily="34" charset="0"/>
                <a:ea typeface="Calibri" pitchFamily="34" charset="0"/>
                <a:cs typeface="Arial" pitchFamily="34" charset="0"/>
              </a:rPr>
              <a:t>Manta de </a:t>
            </a:r>
            <a:r>
              <a:rPr lang="en-US" sz="2400" dirty="0" err="1">
                <a:solidFill>
                  <a:srgbClr val="333333"/>
                </a:solidFill>
                <a:latin typeface="Arial" pitchFamily="34" charset="0"/>
                <a:ea typeface="Calibri" pitchFamily="34" charset="0"/>
                <a:cs typeface="Arial" pitchFamily="34" charset="0"/>
              </a:rPr>
              <a:t>baño</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tejidos</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violación</a:t>
            </a:r>
            <a:r>
              <a:rPr lang="en-US" sz="2400" dirty="0">
                <a:solidFill>
                  <a:srgbClr val="333333"/>
                </a:solidFill>
                <a:latin typeface="Arial" pitchFamily="34" charset="0"/>
                <a:ea typeface="Calibri" pitchFamily="34" charset="0"/>
                <a:cs typeface="Arial" pitchFamily="34" charset="0"/>
              </a:rPr>
              <a:t> (hoja, manta de </a:t>
            </a:r>
            <a:r>
              <a:rPr lang="en-US" sz="2400" dirty="0" err="1">
                <a:solidFill>
                  <a:srgbClr val="333333"/>
                </a:solidFill>
                <a:latin typeface="Arial" pitchFamily="34" charset="0"/>
                <a:ea typeface="Calibri" pitchFamily="34" charset="0"/>
                <a:cs typeface="Arial" pitchFamily="34" charset="0"/>
              </a:rPr>
              <a:t>baño</a:t>
            </a:r>
            <a:r>
              <a:rPr lang="en-US" sz="2400" dirty="0">
                <a:solidFill>
                  <a:srgbClr val="333333"/>
                </a:solidFill>
                <a:latin typeface="Arial" pitchFamily="34" charset="0"/>
                <a:ea typeface="Calibri" pitchFamily="34" charset="0"/>
                <a:cs typeface="Arial" pitchFamily="34" charset="0"/>
              </a:rPr>
              <a:t>, hoja de </a:t>
            </a:r>
            <a:r>
              <a:rPr lang="en-US" sz="2400" dirty="0" err="1">
                <a:solidFill>
                  <a:srgbClr val="333333"/>
                </a:solidFill>
                <a:latin typeface="Arial" pitchFamily="34" charset="0"/>
                <a:ea typeface="Calibri" pitchFamily="34" charset="0"/>
                <a:cs typeface="Arial" pitchFamily="34" charset="0"/>
              </a:rPr>
              <a:t>dibujo</a:t>
            </a:r>
            <a:r>
              <a:rPr lang="en-US" sz="2400" dirty="0">
                <a:solidFill>
                  <a:srgbClr val="333333"/>
                </a:solidFill>
                <a:latin typeface="Arial" pitchFamily="34" charset="0"/>
                <a:ea typeface="Calibri" pitchFamily="34" charset="0"/>
                <a:cs typeface="Arial" pitchFamily="34" charset="0"/>
              </a:rPr>
              <a:t> o </a:t>
            </a:r>
            <a:r>
              <a:rPr lang="en-US" sz="2400" dirty="0" err="1">
                <a:solidFill>
                  <a:srgbClr val="333333"/>
                </a:solidFill>
                <a:latin typeface="Arial" pitchFamily="34" charset="0"/>
                <a:ea typeface="Calibri" pitchFamily="34" charset="0"/>
                <a:cs typeface="Arial" pitchFamily="34" charset="0"/>
              </a:rPr>
              <a:t>cortina</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desechable</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Toallas</a:t>
            </a:r>
            <a:r>
              <a:rPr lang="en-US" sz="2400" dirty="0">
                <a:solidFill>
                  <a:srgbClr val="333333"/>
                </a:solidFill>
                <a:latin typeface="Arial" pitchFamily="34" charset="0"/>
                <a:ea typeface="Calibri" pitchFamily="34" charset="0"/>
                <a:cs typeface="Arial" pitchFamily="34" charset="0"/>
              </a:rPr>
              <a:t> de </a:t>
            </a:r>
            <a:r>
              <a:rPr lang="en-US" sz="2400" dirty="0" err="1">
                <a:solidFill>
                  <a:srgbClr val="333333"/>
                </a:solidFill>
                <a:latin typeface="Arial" pitchFamily="34" charset="0"/>
                <a:ea typeface="Calibri" pitchFamily="34" charset="0"/>
                <a:cs typeface="Arial" pitchFamily="34" charset="0"/>
              </a:rPr>
              <a:t>papel</a:t>
            </a:r>
            <a:r>
              <a:rPr lang="en-US" sz="2400" dirty="0">
                <a:solidFill>
                  <a:srgbClr val="333333"/>
                </a:solidFill>
                <a:latin typeface="Arial" pitchFamily="34" charset="0"/>
                <a:ea typeface="Calibri" pitchFamily="34" charset="0"/>
                <a:cs typeface="Arial" pitchFamily="34" charset="0"/>
              </a:rPr>
              <a:t>, bolas de </a:t>
            </a:r>
            <a:r>
              <a:rPr lang="en-US" sz="2400" dirty="0" err="1">
                <a:solidFill>
                  <a:srgbClr val="333333"/>
                </a:solidFill>
                <a:latin typeface="Arial" pitchFamily="34" charset="0"/>
                <a:ea typeface="Calibri" pitchFamily="34" charset="0"/>
                <a:cs typeface="Arial" pitchFamily="34" charset="0"/>
              </a:rPr>
              <a:t>algodón</a:t>
            </a:r>
            <a:r>
              <a:rPr lang="en-US" sz="2400" dirty="0">
                <a:solidFill>
                  <a:srgbClr val="333333"/>
                </a:solidFill>
                <a:latin typeface="Arial" pitchFamily="34" charset="0"/>
                <a:ea typeface="Calibri" pitchFamily="34" charset="0"/>
                <a:cs typeface="Arial" pitchFamily="34" charset="0"/>
              </a:rPr>
              <a:t>, protector de </a:t>
            </a:r>
            <a:r>
              <a:rPr lang="en-US" sz="2400" dirty="0" err="1">
                <a:solidFill>
                  <a:srgbClr val="333333"/>
                </a:solidFill>
                <a:latin typeface="Arial" pitchFamily="34" charset="0"/>
                <a:ea typeface="Calibri" pitchFamily="34" charset="0"/>
                <a:cs typeface="Arial" pitchFamily="34" charset="0"/>
              </a:rPr>
              <a:t>cama</a:t>
            </a:r>
            <a:r>
              <a:rPr lang="en-US" sz="2400" dirty="0">
                <a:solidFill>
                  <a:srgbClr val="333333"/>
                </a:solidFill>
                <a:latin typeface="Arial" pitchFamily="34" charset="0"/>
                <a:ea typeface="Calibri" pitchFamily="34" charset="0"/>
                <a:cs typeface="Arial" pitchFamily="34" charset="0"/>
              </a:rPr>
              <a:t> impermeable, carta de </a:t>
            </a:r>
            <a:r>
              <a:rPr lang="en-US" sz="2400" dirty="0" err="1">
                <a:solidFill>
                  <a:srgbClr val="333333"/>
                </a:solidFill>
                <a:latin typeface="Arial" pitchFamily="34" charset="0"/>
                <a:ea typeface="Calibri" pitchFamily="34" charset="0"/>
                <a:cs typeface="Arial" pitchFamily="34" charset="0"/>
              </a:rPr>
              <a:t>ojos</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gráfico</a:t>
            </a:r>
            <a:r>
              <a:rPr lang="en-US" sz="2400" dirty="0">
                <a:solidFill>
                  <a:srgbClr val="333333"/>
                </a:solidFill>
                <a:latin typeface="Arial" pitchFamily="34" charset="0"/>
                <a:ea typeface="Calibri" pitchFamily="34" charset="0"/>
                <a:cs typeface="Arial" pitchFamily="34" charset="0"/>
              </a:rPr>
              <a:t> de Snellen)
</a:t>
            </a:r>
            <a:r>
              <a:rPr lang="en-US" sz="2400" dirty="0" err="1">
                <a:solidFill>
                  <a:srgbClr val="333333"/>
                </a:solidFill>
                <a:latin typeface="Arial" pitchFamily="34" charset="0"/>
                <a:ea typeface="Calibri" pitchFamily="34" charset="0"/>
                <a:cs typeface="Arial" pitchFamily="34" charset="0"/>
              </a:rPr>
              <a:t>Diapositivas</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vestido</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toallitas</a:t>
            </a:r>
            <a:r>
              <a:rPr lang="en-US" sz="2400" dirty="0">
                <a:solidFill>
                  <a:srgbClr val="333333"/>
                </a:solidFill>
                <a:latin typeface="Arial" pitchFamily="34" charset="0"/>
                <a:ea typeface="Calibri" pitchFamily="34" charset="0"/>
                <a:cs typeface="Arial" pitchFamily="34" charset="0"/>
              </a:rPr>
              <a:t> de alcohol. </a:t>
            </a:r>
            <a:r>
              <a:rPr lang="en-US" sz="2400" dirty="0" err="1">
                <a:solidFill>
                  <a:srgbClr val="333333"/>
                </a:solidFill>
                <a:latin typeface="Arial" pitchFamily="34" charset="0"/>
                <a:ea typeface="Calibri" pitchFamily="34" charset="0"/>
                <a:cs typeface="Arial" pitchFamily="34" charset="0"/>
              </a:rPr>
              <a:t>Wastebasket.Container</a:t>
            </a:r>
            <a:r>
              <a:rPr lang="en-US" sz="2400" dirty="0">
                <a:solidFill>
                  <a:srgbClr val="333333"/>
                </a:solidFill>
                <a:latin typeface="Arial" pitchFamily="34" charset="0"/>
                <a:ea typeface="Calibri" pitchFamily="34" charset="0"/>
                <a:cs typeface="Arial" pitchFamily="34" charset="0"/>
              </a:rPr>
              <a:t> para </a:t>
            </a:r>
            <a:r>
              <a:rPr lang="en-US" sz="2400" dirty="0" err="1">
                <a:solidFill>
                  <a:srgbClr val="333333"/>
                </a:solidFill>
                <a:latin typeface="Arial" pitchFamily="34" charset="0"/>
                <a:ea typeface="Calibri" pitchFamily="34" charset="0"/>
                <a:cs typeface="Arial" pitchFamily="34" charset="0"/>
              </a:rPr>
              <a:t>instrumentos</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sucios</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Marcando</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lápiz</a:t>
            </a:r>
            <a:r>
              <a:rPr lang="en-US" sz="2400" dirty="0">
                <a:solidFill>
                  <a:srgbClr val="333333"/>
                </a:solidFill>
                <a:latin typeface="Arial" pitchFamily="34" charset="0"/>
                <a:ea typeface="Calibri" pitchFamily="34" charset="0"/>
                <a:cs typeface="Arial" pitchFamily="34" charset="0"/>
              </a:rPr>
              <a:t> o </a:t>
            </a:r>
            <a:r>
              <a:rPr lang="en-US" sz="2400" dirty="0" err="1">
                <a:solidFill>
                  <a:srgbClr val="333333"/>
                </a:solidFill>
                <a:latin typeface="Arial" pitchFamily="34" charset="0"/>
                <a:ea typeface="Calibri" pitchFamily="34" charset="0"/>
                <a:cs typeface="Arial" pitchFamily="34" charset="0"/>
              </a:rPr>
              <a:t>bolígrafo</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Identificar</a:t>
            </a:r>
            <a:r>
              <a:rPr lang="en-US" sz="2400" dirty="0">
                <a:solidFill>
                  <a:srgbClr val="333333"/>
                </a:solidFill>
                <a:latin typeface="Arial" pitchFamily="34" charset="0"/>
                <a:ea typeface="Calibri" pitchFamily="34" charset="0"/>
                <a:cs typeface="Arial" pitchFamily="34" charset="0"/>
              </a:rPr>
              <a:t> a la persona
</a:t>
            </a:r>
            <a:r>
              <a:rPr lang="en-US" sz="2400" dirty="0" err="1">
                <a:solidFill>
                  <a:srgbClr val="333333"/>
                </a:solidFill>
                <a:latin typeface="Arial" pitchFamily="34" charset="0"/>
                <a:ea typeface="Calibri" pitchFamily="34" charset="0"/>
                <a:cs typeface="Arial" pitchFamily="34" charset="0"/>
              </a:rPr>
              <a:t>Proporcione</a:t>
            </a:r>
            <a:r>
              <a:rPr lang="en-US" sz="2400" dirty="0">
                <a:solidFill>
                  <a:srgbClr val="333333"/>
                </a:solidFill>
                <a:latin typeface="Arial" pitchFamily="34" charset="0"/>
                <a:ea typeface="Calibri" pitchFamily="34" charset="0"/>
                <a:cs typeface="Arial" pitchFamily="34" charset="0"/>
              </a:rPr>
              <a:t> </a:t>
            </a:r>
            <a:r>
              <a:rPr lang="en-US" sz="2400" dirty="0" err="1">
                <a:solidFill>
                  <a:srgbClr val="333333"/>
                </a:solidFill>
                <a:latin typeface="Arial" pitchFamily="34" charset="0"/>
                <a:ea typeface="Calibri" pitchFamily="34" charset="0"/>
                <a:cs typeface="Arial" pitchFamily="34" charset="0"/>
              </a:rPr>
              <a:t>privacidad</a:t>
            </a:r>
            <a:r>
              <a:rPr lang="en-US" sz="2400" dirty="0">
                <a:solidFill>
                  <a:srgbClr val="333333"/>
                </a:solidFill>
                <a:latin typeface="Arial" pitchFamily="34" charset="0"/>
                <a:ea typeface="Calibri" pitchFamily="34" charset="0"/>
                <a:cs typeface="Arial" pitchFamily="34" charset="0"/>
              </a:rPr>
              <a:t>.
</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56324" name="AutoShape 4" descr="http://t2.gstatic.com/images?q=tbn:ANd9GcTRmUc0XczAI9xxZ2vQp-MVhfbVIfBB0rpAIyFatNEcQXueJ-U5TH_vCGgI"/>
          <p:cNvSpPr>
            <a:spLocks noChangeAspect="1" noChangeArrowheads="1"/>
          </p:cNvSpPr>
          <p:nvPr/>
        </p:nvSpPr>
        <p:spPr bwMode="auto">
          <a:xfrm>
            <a:off x="63500" y="-617538"/>
            <a:ext cx="1457325" cy="1285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6326" name="Picture 6" descr="http://t2.gstatic.com/images?q=tbn:ANd9GcS2qcAGLP4XuFEkFT9KVv7VPhkM83iFXTyBQu3TC10e3Iki4iwm"/>
          <p:cNvPicPr>
            <a:picLocks noChangeAspect="1" noChangeArrowheads="1"/>
          </p:cNvPicPr>
          <p:nvPr/>
        </p:nvPicPr>
        <p:blipFill>
          <a:blip r:embed="rId2" cstate="print"/>
          <a:srcRect/>
          <a:stretch>
            <a:fillRect/>
          </a:stretch>
        </p:blipFill>
        <p:spPr bwMode="auto">
          <a:xfrm>
            <a:off x="5029200" y="3428999"/>
            <a:ext cx="3276600" cy="313413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9" name="Rectangle 3"/>
          <p:cNvSpPr>
            <a:spLocks noGrp="1" noChangeArrowheads="1"/>
          </p:cNvSpPr>
          <p:nvPr>
            <p:ph idx="1"/>
          </p:nvPr>
        </p:nvSpPr>
        <p:spPr/>
        <p:txBody>
          <a:bodyPr>
            <a:normAutofit fontScale="92500" lnSpcReduction="20000"/>
          </a:bodyPr>
          <a:lstStyle/>
          <a:p>
            <a:r>
              <a:rPr lang="es-ES" dirty="0">
                <a:solidFill>
                  <a:srgbClr val="000099"/>
                </a:solidFill>
              </a:rPr>
              <a:t>Diagnóstico clínico
Basado en signos y síntomas de una enfermedad
Signo – información objetiva que se puede detectar
Síntoma – información subjetiva del paciente
Pruebas de laboratorio y diagnóstico
Confirmar el diagnóstico clínico
Ayuda en la formación de diagnóstico diferencial
Ayuda para desarrollar un pronóstico
Formular un plan de tratamiento y/o terapia farmacológica
</a:t>
            </a:r>
            <a:endParaRPr lang="en-US" dirty="0"/>
          </a:p>
        </p:txBody>
      </p:sp>
      <p:sp>
        <p:nvSpPr>
          <p:cNvPr id="208898" name="Rectangle 2"/>
          <p:cNvSpPr>
            <a:spLocks noGrp="1" noChangeArrowheads="1"/>
          </p:cNvSpPr>
          <p:nvPr>
            <p:ph type="title"/>
          </p:nvPr>
        </p:nvSpPr>
        <p:spPr>
          <a:xfrm>
            <a:off x="457200" y="304800"/>
            <a:ext cx="8229600" cy="1143000"/>
          </a:xfrm>
        </p:spPr>
        <p:txBody>
          <a:bodyPr>
            <a:normAutofit fontScale="90000"/>
          </a:bodyPr>
          <a:lstStyle/>
          <a:p>
            <a:pPr>
              <a:lnSpc>
                <a:spcPct val="90000"/>
              </a:lnSpc>
            </a:pPr>
            <a:r>
              <a:rPr lang="es-ES" dirty="0"/>
              <a:t>Propósito del Examen Físico General (cont.)
</a:t>
            </a:r>
            <a:endParaRPr lang="en-US" sz="2800"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124754"/>
          </a:xfrm>
          <a:prstGeom prst="rect">
            <a:avLst/>
          </a:prstGeom>
        </p:spPr>
        <p:txBody>
          <a:bodyPr wrap="square">
            <a:spAutoFit/>
          </a:bodyPr>
          <a:lstStyle/>
          <a:p>
            <a:r>
              <a:rPr lang="es-ES" sz="2800" dirty="0"/>
              <a:t>Procedimiento:
Pídale a la persona que se ponga la bata, instruya a ella o a ella que se quite toda la ropa. Asistir según sea necesario.
Pídale a la persona que orine. Si la persona no es ambulatoria, ofrezca la sábana o el urinario. Proporcione privacidad.
Transportar a la persona a la sala de examen.
Pesar y medir a la persona
Ayude a la persona a subirse a la mesa de examen. Si es necesario, pida a él o a ella que use heces. Omita este paso si el examen se realizará en la habitación de la persona.
</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3108543"/>
          </a:xfrm>
          <a:prstGeom prst="rect">
            <a:avLst/>
          </a:prstGeom>
        </p:spPr>
        <p:txBody>
          <a:bodyPr wrap="square">
            <a:spAutoFit/>
          </a:bodyPr>
          <a:lstStyle/>
          <a:p>
            <a:pPr marL="514350" lvl="0" indent="-514350">
              <a:buFont typeface="+mj-lt"/>
              <a:buAutoNum type="arabicPeriod" startAt="11"/>
            </a:pPr>
            <a:r>
              <a:rPr lang="es-ES" sz="2400" dirty="0"/>
              <a:t>Coloque a la persona como se indica. Levante la cama en su nivel más alto. Levante los rieles de la cama si la persona está en la cama.
Cubrir a la persona
Coloque el protector de la cama debajo de las nalgas.
Organizar una iluminación adecuada
Encienda la luz de señal para el RN o el examinador. No deje a la persona desatendida</a:t>
            </a:r>
            <a:r>
              <a:rPr lang="en-US" sz="2800" dirty="0"/>
              <a:t>.</a:t>
            </a:r>
          </a:p>
        </p:txBody>
      </p:sp>
      <p:sp>
        <p:nvSpPr>
          <p:cNvPr id="61442" name="AutoShape 2" descr="data:image/jpeg;base64,/9j/4AAQSkZJRgABAQAAAQABAAD/2wCEAAkGBhQSERUUExMVFRUWGBgaGBgXFxcXGBocFhcYFxoaFxkXHCYeGBkjGRQYHy8gIycpLC0sFx4xNTAqNSYrLCkBCQoKDgwOGg8PGiwkHyQsLCksLCwpLCwsLCwsLCwpLCwsLCwsLCwpLCwsLCwsLCwpLCwsLCwsLCwpKSwsKSwsLP/AABEIALcBEwMBIgACEQEDEQH/xAAcAAACAgMBAQAAAAAAAAAAAAAEBQMGAAIHAQj/xABBEAABAgQDBQYCCAYBBQADAAABAhEAAwQhBRIxBkFRYXETIoGRobEywQcUI0Jy0eHwM1JigpLxJBU0Q6KyU3PS/8QAGQEAAwEBAQAAAAAAAAAAAAAAAgMEAQAF/8QAKBEAAgICAgEDBQADAQAAAAAAAAECEQMhEjFBEyJRBDJhcYFCkaEU/9oADAMBAAIRAxEAPwC0yipYfsEEcQG9jA5qQF91LEWId2Pyg7GcTEmSojX4UjmY5zS4hNlzVLu5PeCnuNbjXxhT1oJKzoi68rQ2Vrb+nDrAFLOTPSH+JLgcbap5gajhcR5heIpnIBAIVZ07x04iAlSjIXNWLAnuh/vFnA6XgeRyQ0TSARMmmHCPKSbnSlXGCQmOOZGmSOEbhEbhMbBMaYCVie6ehjmFQjvK6n3jqVcO6ehjmNQO+rqfeGwMGezmykysUQhglPxKOg/WLWfoiU1p4f8ADb0MNfokQPq83j2l/wDENF9AjrbYTo5DK2PqqSYC2eWSxKC9uLG8NKf6PpkwzErVkQtQVm1U3Bo6BVHL0MVnaraDsUBixMYAc72u2V+pzAlK+0QoOCzEEagtCeXTEsBqYPxjFlzlOo23QXs0lKSqYsO1hBOfGNs2MeToCpqFH3grxFoGrKAByC1nH5RalYnJJ7whXjoQUFmDaQr1xrwlbkLBtviZoRUtQTPSIfqEURdonapngMYTGsYYIw3kIc6tEOL1ik3CipLaaNHsV+srDlKCSGOnTjCpjIGT8QWr4bJJcv6Px4sLQFVVyszBZKhxDC0QyqhQcjdblfdEEuYU96xLvcP6b/GMQR5OGUsdeEema99dONrRApyXNydSY2QDutGnHkyYwbjrA0TTIiCY0wtuGzs0lJOoDeVoUSB/yB+KGuEpaQnx9zCuj/7gdTHS6FsY03/czekeSf4afxx7S/x5x5R5I/ho/FCwQSanvHqfeMiRYuep94yOOPoalrUpUpTB0vc6ji3DwjMcoTWJHcQpctWqgdCOIuUkEKGoLdWS0lUTUKRdye6RrY/Jn84utGhgEISLAWFkpG5+A5QKdlDVFSqMBqhLRLky05tVqGVKA25IPXhuhTXbI1hAzGUSC/8AFQD0ALCOpooR945uWifLf4vESqReYNLkhLh7HM3KzPHOBqZRsEw+ZLlZVpYgnQhXqkkNB+SGtXNIWe2kZQVFloLvez7nboYhqqRhmBdJ39dP3q/GFxa6ClF9gOSNgiN2j0CGCmBV6e6ehjmE8d49T7x1LER3T0hBhH0fGYc89eRP8qWzeJNk9LmCUlFbOSsn+izFhLnKkqLCaO7+JO7xD+UdVijyNi6dDGXLWVJYhRmKSxF3Db3ixycWKbTQ3MFx4uBArJGwnFhuIIeWrkCR4Xjju2Fd2k0B7JHvHV8XxdEqQuYVBgktzLWEcLqJxWonjDFt2A0eKDxsaqZLypS5So6NEaRE07E+yyEJzEPGZftDxfcCVOLLlzCGFtQREtSe2lE6FtIEl4gJswlQZRMGp4bomaKBfhuCpA7RSjnGiWs0HFMELQEi2/WICYsxfbZLlq9ESkxrliRUYIYKNEy40qNmBUBaknKtIHQjS/MW84JTDHDK5MuyrZwQTw4eogMmojMe5HP6nZycmxGkay8CU17R0WrkvdoTTUaxNzZVwRRqqhyQGpUW6vp84IhJOwUsSINSFuPwK5UkrUAN8OzIQqWUpCWALlrvxfrAmH0ZSpyLcIZTkpSjKnU6+P6R0ns6PQVR05TIlkpICkOHBDjiH1EJMO/7gdTFwwHG1fU5shSTMSkJKUuTZSgkhPBTlJS28HiYQSMIUiYmck55KyQFjcpnyrH3VMCRuIBbQgPlH2pom+TSl/iTzHsj+HL6xpTHvVBjan+CV1hJhEoXPU+8ZHv5n3jI6jjueytJ2i86bqUSEncAPiV528I6DTU4Qlh4neTxPOKr9H8gS6cE6shP+RJ9VGLfGQVIoyPZkZGRkMFifH5ahlWnmFDcU8xvY79zx7LpO4tO4pceI9/yg6fT5lpO4BQI/Ew/OI6+YJclRfRLD2HvCXHbY5S0kVhNwI2EVTF9v5UolEsdooWf7vnviHCcWqamYnvhKSbgDdvgXJIDg2XAi447uXExqmqzKCRoPYb+p9usbTEMDz7o6bz++EBTqkSZE2cdwt1sAPMgeEQTyOUi2OLjEbTsbCSEi6uG4DiY0nVmcHvd7gn5li371jnasbVdnJOpdiepbTkGgiTjkyWxZB5B7dMzj0g05PsFw+B5ijLSqVNL6Mb2ewN76xTxg85SyhEpaiC3dBI89IcKxYTHKkZGG5ibNwEXjZDEc1P+EmKfp5O+LJ8saVlBpNgqxd+yyjipQHoHMEYzsYZEo55gVMZwhI8ze8dFxbHkyJSpijYac4plOZqzOmzmdaAUjVkndFrVoQnTOepQH0uILlTwNYlx3D1JUFJ0VuGrwwwHZ64XM6gfnEhQ5Fjw3ZtFTSJcZJj2Vv8AGEeL7F1MhyUZ0j7yO8PEaiLtRLenW33Tbwiz0c/MgE7wIrjpIme2cEyRgTHZ8a2NpqlyU5F/zpsfHcfGOZ41spOp5yZTZ85ZBA+IndyMHYIpp6dS1BKElSlFgAHJPICLjRfRhMWh58xMoakAZ1DqXyj1i17L7MS6NAJZU5Q76+A3pTwT7+gMWszl5R8A158oF7CWilbQ7Py6aSkys6ksRmWXJIuDYBgRbwjmc/E1uRkHgY7b9IM1qJSRqSmw4D23RxSolkXuHPdtaJ5KmVQdxIJalLPwsPOJqpAEHBKQLQBUF4AJi+amBZggqcYEmXsNN5/e+GRi5OkKbS2zajqSEqA+8UjwSc3u0XelTKRVyEKYSq6SjtUj7sxeiwNyu0CFD8a+MVbAMM7aehLdwXV+EfmWHjDjbGeUzpCtCJgKW/pVLboLRZJcYqBMnybYhrsPVTzauUrVC1JfR20I5EMfGIpHwyo7LX7K09bJIWCJpF5qPiGY5r7lJdTAHwaOa49sjOo1ICxnl3AmJfKeAP8AKrkfAmJ5R8o4r36xkYBGQBx9JYMpIpfgzFJf4iHKFONODgw5kYzLITmOQkOx0fQh9LEe0VDBsaEgntmEuaq3LcD0axi2S6BCg4ZSDcXfxBgLknoq9rWw4VKXy5g/Bw/lG4MQyaYBt7aOASPGMrK6XKSVzFpQkb1EAQxP5FNfBPHOvpSxomSlEtTJK2URvsfSB9pfpLE15VK4ToZhsT+Aagc9Yp21Neoy5CS7AE9d3yhbmpaGKLWxLJo0jmY6VsHh5ErORyHj+nvHP8Nps6o69hCBKkIBsycx8v8AUIyypUU4427NsSUEg8Ej/fyit7Zr/wCNKli2dYJ6B1e5HlB+L1LyzxUpI8ySf/mF20qc82WnclJPyiNO3ZXXgTfWJEtIBurj3R5PrAM2YFHuu3AwPjOCJckBLKDEb/nHlBTlCN5CRv8AaKklQl3dE89RZhFx2AnPTk7io+QJA9BHOZ1dMzOUpycRq+7fxjo+ysns6RI4+zw3EveS5nomxPCvrs4JmOJKA7C2YnjyEQ1GHCRKmBLsosASTYDc+6H8n4bamAcVRmBHAGLCQ5JjdWuZUJQlTKDNyi/4TNK0pB13xy6XM/5BUSXzcP6mjsGFIHZjiG9YS0GOZhTLkKH9JJ8oYUEz7JLfyj2ivbXzvsUhDsSAsjcIzZGoX2agokoBAQT03cof+BZZJdWXvGxmg5XDl7HeOnm0BpQVLAH+omWoCYANAD6CONNa6oN+dh0H6x6hZlpSkfEq58dIiQjNMvokX8P1jSVOMyYpQ3Bh1Nh8444TY/mqpqaVBP2n8RQ+5KSe+rqo90dTCv6QsLlZU5BlMtISMpIZKWSlNtw84uVJhaabtJhLrmZXO4JQCEpHIEqL7yo8o5ltbjK1LGQjMuaAlw7CX3iWOtwIKMFN8TVJx2VKeoS3vfgSTCsYiSCWhjR4WqeZxmZ1rTfVrqfXc2/dpugOlwtSHcpU25OZRHNRuG6mO/8ANxdNhPNfQIp1XNhGyUPYCC0ygrS49PCDsOoc8xEsaqLHoLqPgAY9DHhjjVkssjmyxbJ4UJUgrV8Uy78EjTw1MUvHMYNRUpWl+yStKEHcbu/UsT0aLJt1jJATRyWCpjBRdsqTonk415dYU7QYWJNPKRLIKZSkqWob1KBUb72Sn1iCcuTselSOz7PpyyCrUm4HQMInFIFI7NbL7ozpLEXsxG+EkjGMstKUvoNLeu6GVBUKKVKSAhCdEh3WrdmJuWjDCo1n0USStRRNmS0kuEZQrLyBNyOseRe5IypAU6lMHPE7/WMjKR1FbnywSVkOlAISDvPGKzQ41USVfZzVoD6A214G0XxVIVKAa28/IRR8WojKnLSeJI6O8RZI8aZTCV6Ja3bytZvrChroEg+bQjrsUXNOaYtSyd6lE+8RYpYwuM75H9+cKexgZhSnmAcS0X3E9jjUUKFIIMxAJA4h7jrFNwfDlLnywPvX8tY6dhMidLlhBS41B4PxhkEvIEn8HONmKBUyeEMQx7w4AG7+AbxjqFctkhPFn/Cm59o9psNShSlsApXxEDX9IX19V8ajoLDoA5iPPKyzCqF9ZPzKSOC0n/6hfjtUe0BH8g+cRyZ5IKjwUoeCSB6qgHGZ/wBqE/0AQvHtjZMXKn53cjmAfcwxl4mBKKSlCRpYFzwgQht7fveN8eTEOdQ39Ii3VCrZDPpQsoSkfGQfAXMXqjKhLlhDMNekVWQlMsZiO8QyRwEWjZ+dmkgnVz+fzg8D9xJmdjoTWlneu7DdHkhynvs5F24xrKvE01LJJ4AxYSnDZ4+1WArWYRpwUY6thcw5EPqwfnaOVTJv2iiFDVRsH1UY6fs/UZ0y31Ye0La2EWqkkgoIN3iCUpnQGDXblEkuZuiXC6Z1FarDc+9vkIcAG0qcqHOpv4bhA0kusnkfcRPVTHSSC8QUX3j0Hn/qMCNK1fZyv6ln0hbT4zLk9mhS09pMmIZLjMypiUA5dctzflHuN1l1HVKAfQOYRVc4U65CSWmFSpk1QZz3Ci9x3c6gAH0lco5ujkizbVYhlQeMclxaoBqGH/iQ39yrn0KYvO0tc9yp956M8c7w6WqfMO4zFEk8BdZPghJPhFf0sd8n4FZXqg2uxGXIps5lKmKmKIAuJfdFs5HxG5OXzipmdOqrzFtLeyEDKnwSLQynzP8AkzafMyJiyEk3AIU6D4hgYwU4QpSWYgsRwO/1eHRSnkdgttRI5dEEfBb1B6/nFow2k+q08yqmDv5O6ngCzeKi3hGuzmChbzpg+zR/7EXboN/gOMRbWzJ1TJX2QOV0pCQQLEu5fW4HnAfUZUvZH+m44eWIsG2aXWBdRNmFKCVFwBmVvJ5aabrCBto9mZlNKzJmOhXxJP3SQQH3HUh9Q8XvCaJSJaZTjs0BIAYOopuovuGa3gYS7f1REnKNVrSkeHe9wPOI0OLRsoUzJEuYosClPtu5xZazERKlizH7qeHXnFf2bohIp5YX/wCNIHVTfnGV04zVC+saCbLxeeokhRAPDSMgyVKsGZuoHvGR1nUNaTEg4Sqx3c7QFtRQCchwHUkWbW+6F0yqK8jbgCDBicYKSLOYVJJqmEnTKNX0S2KFpIUm2mr3F+O6DdmtgFzmVOdCP5fvqHj8I5m8XpChOZkB3634vyh7SSAkDpeI3DdIpj1sHwjBJUlIShGUAd1tfEm+sETZbFhE0xYSxJhdOxFMLycY6GwTZ5UqYK8B+/OKptEsplhA+Jdv8tYsaprgfu5v84q2MzHmlR0lgt+I/kHiOWypaQIzukcUoHufYRXscqXnKY/CojyAf1izYLZKpitJaSs9VaejRR54PaKBL3JJ45rw3FGtipO2G/8AVgkOoP0jKDE+0WGS1sx3ty5mFGKHKgnyh1sdgx+rImi5WVg+BYe3rD+LcbFylug1cslQG9nJ5k/6h9s9UFMpSd4V+Y+UCy8PJIO8WIO8f6hpR0YD7irjx/e/TpCYy4yAqxjSYqMwCgwNh1ifaGsCKeYrgg+0VXFK3sgXs0BYtj+ehVLuVEgX3h+MX4pvyJyRXaKfIuWdNyB56x1Gkldlkbc0cto/iR8I7z+Rjrn1YqQH1YX3G0MYoaoW5EGLmOlhozQJglEpcvMq2Ut1bU9I8mU6kkqQ/dPfQbkcxxB5Q27MREgqSbHqDoYYy5mWU/F/y+UBZwq40MEVqmSlPIRxwtny8wIOigQfG0FzdnkdgpAcrmZT2iyZiyoBkuSXYBwwYMTxjWVLdQh4qcEJzEPlHsI5nI5Rt3M7IKlBTsEy34nKATbkDFYpKw0s2RNIOUFQUDvSUgHzQt/GC9tcTM2eT+JZH4iw8hHmMgTqaUsfelpP98oCXMHikJMVwfGCXyLatifH6AoWWL5SGVxSbpU/7uDDTAZC6yaCbE3Wo6AJASVH/F/FoFppom017qkBjzlK/wD5Po8WrY3CMtMNxXqeQ3eZPlGqfCL+TGuTGFdVBSU08hJCAwferr43MR4lKEqSlI/mHidfeH0nC0y0Zmud51itYjWdqvKPhQtF+Ju/yiPsaMJKMqfCBKjDETVSs6QSlXaA8CnTzP8A8wcEksBqT+/CIfrIZc37vwo5pTZ/Ekq8YMw8rqhyEjSPZ8wIudEi/wCUD4WjM8xX9v5xrP8AtC5/hjT+s8fw+/SMOAly5kw5yps19W6eDRkRTJslzmDq3l4yNswsMiSsDIpJBBsd3+jDamwSYu5YDc+phtIplCxuIKpUFLhR5jlCpfAcSKRh6UpCb236H0jaclQ0JPjBUw5geWsLZ0wjS40MIlFeR6k/B5L1L311ubRHUS7Dibeca082yn3a+W+NZE0zFOeLAcgD+vpEuWktD4Nt7PZpygqOgBP5eg9YqleMysvir3iy4xUgWGiQ558B4n0EJaehUUks6lfv1iVK3+hspCzFZ3Y0f/7pl/wos3mfSKrlu51Fjz5xa9sKdzKlA2AUh+YAJP8Ak8VQJZn1YpPh+jeUURWhd7FeNKKyiWkXURbxYeZPpHYtnsAEmnRKIdhfqdY5lsDhxqsRSo3TLdf+Nk+pHnHbQjLF+ONIkyStkYwxJ3eesbycIQNSf/VvJoyfiYQcuVRV0Yef5RPJnEsTBuEX2hfJijHdikVCLEBY+Fx+VvSKTiuyNQKZTSwtncJNwUngd/KOpEFRF2EEmjfS3HnujowijnJnzVKlkKHdAIGm934cY7fsxhK1yAVLKXAaz+NyIdUmAyZMxU1EhPaK+JbDN+kaYjUrlnOkuk6g3APyjeOzLCVUq0gBCwAkWB3ne9t8K8TmKIYoYtdtWGjcU9IJpsfQqyu6fMfmIlq5ktabLBIuDuH6QRhX6F1KtvIC08D/ADDkRBlXMdZgeRT/APIEwEhkqzAaKcMPIkGNid/GONCqNPeBiLaivySVJSbqtb1iekBYkboqm2tVkkkvcZuZcAfMx3bo4otJT9suomEjKCJZG8JmZkBXgpKf8jEeBKKkTaY/GD2ksf1ostI/EmI9n5nZTxLmWRPQEK6TB3VdQpojxRC5M5M0WWlTK/Ggt5KHoYrrfH/Qv8kEl5c8ZbpmWbcUrsR4a+Udb2Mpc9Ogkd0Fb82Wq0UX/p3bTpSpKcwmuuWOClBlpPBlFzy6R1GTTppqdMpOiBc8SbqPiokwOWS4JeTktlI2y2unyqsyDLAkLAEtaXKiogc2FyQzWsYDpcE7KS6VKSruk/eY50ub+sM6mjM+YpTju2DuztfTq0eHDpiQUmapIYgWSqxDMFEOR1vEtjKIq+ZNQnIkiYtYSCLJZLHMeqnFtyR/VC/E6hazLkJSEl+8Hfug3PlBc7OmWpQ/ikEJJLgFviL3JJuXhNsnQzBMmzpswrJsTuG8s+8m3QQV2cWVhkD/AAtYcR8gYUV9WqYcqbDlBdTNVMLJ0ianw4JudY0wUJwoNeMh9kTwjI6ji+SKQhIBUbbzZ4xdO3wkHxv6waimzDRvQ/vrA1VSHUajWzP4cYWMIhUZO8oHcDvF4AxlYljN93jpl/MdYhqjdnsSPeFlZiHbT1SWCkSwDMe4d3Sjq4c9IGUbNTo2FcBLSkkZ1XUwAck7h0YeES0s4pLqLWsnf48YFXhqlLzhRBOtgfLgekDKp1hT5bg6u7+lognhneyqOSNBc2d30k71ufC35esW5NCkJDNcP0ihViiE21B38CfeLBs7ikxUtWe7Mw5aeNw/i254DBHdMzI9WVPHamXPFQhCvtKeaSpO8ApY9U736xTcYrAJZu6lD8wS/P5xpjuKCViVUoFQJmqGmYEC1w4trbnCjEpqCBkBAU5Yl24tyt7RWsXuFepo6p9CeF/YTZ7fEoIS4/l7yiOTqA/tjoa02gLY7B/quHyJRDKCAVfiX31eqiPCBMcxKYhRQMrFFn3k6xQ3xQpLnKierxqTLDqUkn1hVJ24kEsygIquNNNld0MpBduKd4HSPMH2eGQTp6zKQR3QA61cwD8I6+UTvI2VLFBLZ0nCcZlTHWlyNNIaS8UQpwLEag2PUcRzEc+qtp5cqWESBZNr/PnCjENtVIVKV/WHH9Jsr0+UMjNtiJQXg6jVVBI7pY7jC1ONFTpWkWsf9QDLxdwD5RpPUM2b+YQ4Qa4hRgF06GBwslJG9omTiqWKdRu5QPMXvJ/KOOC8OqQqSVbycvlc+8SRBTSQiUhI5qPVZzexA8IIkpciNNGlKAEX3xzD6ScVdWUXSCwA0ZNy3Ux0bEajIhSgzJSfOOQYtJNRNWm/dSwO7Op1JB65DB4/us6XRHtPQpYLl/CwWhv/AMc24H9qnHJolqlCpkJm71AS5nKYgdxX9yfYCPMFqBNpVIVdVO5beZMyyx/apldI82RpSav6qoFSJ3dU2vd76VjgQAb/AJQ/x+gC9/RtgC5FMJs34luZaT9xKmc9VM/TqYY49VsCH6w5q1hAdQCQAyRrpoOQil4rUFaupiaUrdsJIJw5HcHEl/OJMTmOpuERGf2aegtA0unKu8sluHGBCFuPTyiUojw6mw94loKVXZIltlAHe4kn5mNZ5QuYiXa6szbu4HHq3lB31MnUxqMPU5UBhHsxTJzGJJVKBueF20FXlQwuTpBGAM7FGUbx5CM4ctVydYyOsw7zInF+Ag+Wt98VuQV8+hhhKKhwEDQVktdgSJhBByqBe2hPMflFZoNnVySsTWdaycwLgjcX8y3OLTPxREqWZkwhITr8gBvJ4QqlbUJn2slOpdiw5nj0hcpKPYyMXIkTKADCB6mkGrRvX1SZacwExfJKSo+LWHO8RyqsKbgY1NS6Oaa7Fk+hSo3EG0UoJsB+3gtdNESxlBJ3RnFLZl2cjGwNRWz6ieMqEKnTcpUT3h2ig4bdueGGy2xExeJplz0jJTJSsjVLOShPBib8wCd8NNl/pCkdhLlmXMMyUlgAUAEaBRKlDd1Y33xc9kJwmBU5RGeeXtoEpGVKQd4CRrvKjBGFpUm0UzbFBLLQLAM/G58otNXOJQyNTZ9wG/xhJPq0gMpjYBt1uMLyNVTDxp8rRSqPA580Ey0Nme6iABz1htV7LT5iE56hDpDAHM1g37tDpWMjdCqoq8xd4l6KnNspG0cibRJeYgqBLJUkAofhm3HkYqCqqbNmMcpLjR9+4c90dmkrMwFCwFoUGKToRFaw/YkSJ6lC6BdBOt+PMaesU4ZRr8k+Sxnh05SZaAdQADDCXJmLDAFj4RLRUqQApnMFmaekVxx2rZJKe9EFHgaUXWpzw19IMQhAICZYN9Tf00iFKYKpprluAJg2kkDbbIpyu8YIorHMdAHgMqcmJJy2QB/MfQQhjgHaauHZFuQ9Y5ps7X56mZLUcoqbIJ0C0qzSldMyW8Yt+31cUUpa12GmpSfzEU/G8M7OXKVLL9mmWUq3lEwBST/bMCkwzEv+mSPVTzS1aJ2VkLfOnqcs1B6G8XjZLC0SqiZOIKuzRklkaKTN7yS/JIy+J4xWMXlipkpnJH8QFbDdNQGmo/uHeHjFj2PmrNFLCjvVl/CCw9jBzftv+GLsc4hWmYXPhCQ96a3C8M5qbQqoFutZ5t5WicMLMvMrkI1xGcyWglPdTCCpndtO7J7EEqY3YMLHcSSBHHFc+vmZVpyqI+0SlJHLvHz9ovstTi9jCubgUlGQhCUFBdKgN/8AU9/GDJUlR3vzgqMYZMmhKXit1c/MqGlfOAGV3O/lAKECNMBIyCFEPHsaYXv68pomp6kj4nPpCujxBC/gWhYO9Cgoekb45iPZSTkDrV3U8i11X4D1jjSv7T43208pfuS7Abs33jzO5+sDS8XTKlEuO6XfgXYG2rO/KBqXBlFnDcyXfrBhwtI7qsqwdQ1uhf2if0+UrY5zSVIsGEY+WZTWBL3OmgAEME4nKXqGOrj3tuinVOHZEAyyUhOocluBBJePQmrqkdlLQVkH+IO4zbiosH94H0q0uw/Uvb6L9KKV2StItvLeps8DYxSTVU00SU55hlqCQ4BJItckAXhHguz1X9XWioKEnNYlTnUMVBL3B56Q7mrNOmWc5UAoBaj95zluNwu4gly6YMuPaKdst9DNOZCV1hmGbcKQlaQlBBIZ0Pmsxd98XpNQiWkiWhITLQnKgJZgmwHHczchAdRJSrNKuCpalA/1Kch+IOkQypq+yQu5CbLHQs/l7QYqxvUVYKQ2jf6io45OUlT7jbx/X84Lqawy7XyE907r3HLjCmrqTM+LThATipIKMmmALrjxiWTXltYXTZRSog6bjx/WMJiN6dFSdjNOLZU2gmhxgKDK3xXVqePJBvHXW0Y9lxrq/skoPFx5N+cQ020gJZaWHEfMR5hFAappakuE3zX7vMnhB9Vs1Ll2s24jf5x6uDKpx/J5+WDjImFUCO6XfhE1HYKJ4CE3/R8l0TCOWvpDWhCigg3L8Gg5tLQME7s9kpcwSqQSsPokQVSUISHjermhCb6nQCEDTm/0jy+0myaZGUE51li7sDlHJyIV4JNE6kMtWsh0nj2M03/wmMeQeJ04kJ2JzkKIHaJ7KWo/dWkhaD/mhvGARP8AqtWmaU/ZzMwmIPBXdmoPQ3h8Y6r+gt+SXZoELm0iixUc0onQTUBx4LQ46Re8OpgiWlIGVki28E3I8yYpeKYUpNRKKCcyZiEZhvBUDKW+90ln4iL/AJDA5XdMKIFiK8qCeAhRhCe65hpjFMuYBLQHUdeAG8k8IKoMCSEhKlO2rWEJCEmKVSgjupKidAPc8IS0WzdSZnapUl2bLy4FXW8dFOES2Yx5LpEJDBUEYKqChmJT9qUm3w/FCirwOSXKcyD/AEqIHlpFjxSpRLQe8CToHvFVn4hGmA//AEfL/wCRR6gH5xt9WCQ5mMOg/OAqvFMoeK3V1K6iYEg66Ddo9/KBckjSyTcXpgSDPS45H5RkVCZsVNJczE+sZAeqjaEtKibKaYkLQRosBSf/AGEXqg+koLloRVhTo+8hIOfhmDjKrpYvujtVG6gyrhrg3HlpFYxn6MMOWVLMhSSov9mtSA54JfKkeEUcX0LvyVulx5U8yTJRkkqStSir4yQyUpsWAcvv0hnLoJiriWsjiElvaHeyuxUimSrs1rW/wiaQrI25LADUm5DwzqKCaC4Lnr7RsYb2zHL4EmFYaqYS4ZI+Im2u7qYtEtQl90MEhwBYANoAOMQKru8pBBJJT4WB94CxuYXPDun5GDjDewXINpZhVLZbZtQHc+Lb4XTlpmlUteiwlQ5E6EdFJPlAlCjMseflDOrp0lTEsS5Seuo6PfxgM0KdmwlaAJc90jMWWiyuqTb29YV4zMWZqSgkJVdF2QpX3kKY79xPGCNoiUAEAKUe6plNuserBvCEFPUWUhjlV5ON/wDSseu6EDSRc8rGQkhi4Sd2tm46+RjRFQCSAXI1EeV9UCq7OQBmHG1+ZcCIpQcg6EOD4/I6wJpJUSswbyPAwpKiCXsRrDCfVAeEJJ1UZs4JQCTy3/64wnJG9jccqCosGAbNGYy5pyS//ZXTgOZgaiw1ElPaTik5b3+FPM8TCPHtulrdEkkJ/nOp6Dd1Mbh+nc+wcudR6Lxj22Umjl5JYA4IT8SjxJ+Zjnk3aafMm9quYQ9gHskcADY9TrCJCiolSySTqTcmCUr5ef5aR7GHDGB5eXM5Fu2arlTasZppUyFd1gE7rsNTf1i7yKvKSdb+wEcz2UxJKagFVnSUZuGYg35W9Y6IuU4cavEuWDhLZXimpxtDCVtAH7yWHKF+MY4Mi1sQEpJ6MHiPssxhJtgPsBJCgkzlhAvwBWrwZLeMLXYwqOIYapMiVM+/lTNKhvTNOYHqhbpPnDfFUfW6dM5IvMDlt06WGmJ/vQMw6EwPs9WiZTrkrDrkZlBO8yl2mo6pLLblB2xez9RMVOkBCuwLKTOPwpWm6FA/ecWITuihuv4AGbETvrCZbsV0/dU/3pZdUs9UrDdDF6NKvK4QTHmAbFU9GtUxLqmqdyT3QCQSEp0AcPdzDaomHcWMTzab0EhXSyhLQVTQQVKADjcBbpviVUgEOk+UBYhUrVaaO6OFvGADXLlXSXG7gf1jqNJ8QlEl3IIhVMmK3mMxDabMGyNzEKZuOjgfaOOIcSrQCRCidXCJJ88KJJ3wBU5N5gWzQCsqSq5ibZqRnmLUSEhCXvz/AEBhZWT3LDT3iKdXdlIUB8Sy3gP2YTJXo1Fhn42MxyqBFmPhHsUyVXkAR5G+nFBbPqeXMfSwjZZexjyMizyIFqwUKsYLpa9yyvOMjIoauNsUtOgStUuUrcQdCwduB6RrWLCkoJ0Ucp8dPUesexkYtpM56s0oJHZpO8u3QRJjIzSCrei/hvjIyFz2FEpU6u7QFOXLwLvpv6xDlcuLKbvDcWsx+RjIyJWPRCUnQ33h9/EHmOO+BFVozMAeBHjoOkZGQDNF2JVwcJALmJtmZlpihokpAbxJ+UZGQH+QyvaIdodol1Cm+GWk2T03q5wtlzI8jI9aKSVI82XdkqJrbvOPQoqMexkMQmQSg5RaOm7AYl9ZklKycyGD8RuPoR4RkZAZ9w/QzAqn+y3SadEsfzE6vFexnZv6xUJmrm9xMtaBLyC2cXUFA2U4BBbdGRkePKbvR60YIEp9jJEqcJ+aYZg5gJJZiSAN73Dxc6LEwZSSAwAZgGAazDcBGRkHjk5XYOSKVUD1WIq6CEc7EFgllGMjIchIHVYktQZRJgQYioW3Hduj2MjTgaZiQ3iBJ+MIGo9IyMjGzaE9dtIkfDLBPO0V6trFTFOphwAsBGRkLbNo0pJBmTEoT8SiAPGCdrNj5kkdolWdLX0DdOUeRkLbpmoqgEZGRkGMo//Z"/>
          <p:cNvSpPr>
            <a:spLocks noChangeAspect="1" noChangeArrowheads="1"/>
          </p:cNvSpPr>
          <p:nvPr/>
        </p:nvSpPr>
        <p:spPr bwMode="auto">
          <a:xfrm>
            <a:off x="63500" y="-8429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1444" name="AutoShape 4" descr="data:image/jpeg;base64,/9j/4AAQSkZJRgABAQAAAQABAAD/2wCEAAkGBhQSERUUExMVFRUWGBgaGBgXFxcXGBocFhcYFxoaFxkXHCYeGBkjGRQYHy8gIycpLC0sFx4xNTAqNSYrLCkBCQoKDgwOGg8PGiwkHyQsLCksLCwpLCwsLCwsLCwpLCwsLCwsLCwpLCwsLCwsLCwpLCwsLCwsLCwpKSwsKSwsLP/AABEIALcBEwMBIgACEQEDEQH/xAAcAAACAgMBAQAAAAAAAAAAAAAEBQMGAAIHAQj/xABBEAABAgQDBQYCCAYBBQADAAABAhEAAwQhBRIxBkFRYXETIoGRobEywQcUI0Jy0eHwM1JigpLxJBU0Q6KyU3PS/8QAGQEAAwEBAQAAAAAAAAAAAAAAAgMEAQAF/8QAKBEAAgICAgEDBQADAQAAAAAAAAECEQMhEjFBEyJRBDJhcYFCkaEU/9oADAMBAAIRAxEAPwC0yipYfsEEcQG9jA5qQF91LEWId2Pyg7GcTEmSojX4UjmY5zS4hNlzVLu5PeCnuNbjXxhT1oJKzoi68rQ2Vrb+nDrAFLOTPSH+JLgcbap5gajhcR5heIpnIBAIVZ07x04iAlSjIXNWLAnuh/vFnA6XgeRyQ0TSARMmmHCPKSbnSlXGCQmOOZGmSOEbhEbhMbBMaYCVie6ehjmFQjvK6n3jqVcO6ehjmNQO+rqfeGwMGezmykysUQhglPxKOg/WLWfoiU1p4f8ADb0MNfokQPq83j2l/wDENF9AjrbYTo5DK2PqqSYC2eWSxKC9uLG8NKf6PpkwzErVkQtQVm1U3Bo6BVHL0MVnaraDsUBixMYAc72u2V+pzAlK+0QoOCzEEagtCeXTEsBqYPxjFlzlOo23QXs0lKSqYsO1hBOfGNs2MeToCpqFH3grxFoGrKAByC1nH5RalYnJJ7whXjoQUFmDaQr1xrwlbkLBtviZoRUtQTPSIfqEURdonapngMYTGsYYIw3kIc6tEOL1ik3CipLaaNHsV+srDlKCSGOnTjCpjIGT8QWr4bJJcv6Px4sLQFVVyszBZKhxDC0QyqhQcjdblfdEEuYU96xLvcP6b/GMQR5OGUsdeEema99dONrRApyXNydSY2QDutGnHkyYwbjrA0TTIiCY0wtuGzs0lJOoDeVoUSB/yB+KGuEpaQnx9zCuj/7gdTHS6FsY03/czekeSf4afxx7S/x5x5R5I/ho/FCwQSanvHqfeMiRYuep94yOOPoalrUpUpTB0vc6ji3DwjMcoTWJHcQpctWqgdCOIuUkEKGoLdWS0lUTUKRdye6RrY/Jn84utGhgEISLAWFkpG5+A5QKdlDVFSqMBqhLRLky05tVqGVKA25IPXhuhTXbI1hAzGUSC/8AFQD0ALCOpooR945uWifLf4vESqReYNLkhLh7HM3KzPHOBqZRsEw+ZLlZVpYgnQhXqkkNB+SGtXNIWe2kZQVFloLvez7nboYhqqRhmBdJ39dP3q/GFxa6ClF9gOSNgiN2j0CGCmBV6e6ehjmE8d49T7x1LER3T0hBhH0fGYc89eRP8qWzeJNk9LmCUlFbOSsn+izFhLnKkqLCaO7+JO7xD+UdVijyNi6dDGXLWVJYhRmKSxF3Db3ixycWKbTQ3MFx4uBArJGwnFhuIIeWrkCR4Xjju2Fd2k0B7JHvHV8XxdEqQuYVBgktzLWEcLqJxWonjDFt2A0eKDxsaqZLypS5So6NEaRE07E+yyEJzEPGZftDxfcCVOLLlzCGFtQREtSe2lE6FtIEl4gJswlQZRMGp4bomaKBfhuCpA7RSjnGiWs0HFMELQEi2/WICYsxfbZLlq9ESkxrliRUYIYKNEy40qNmBUBaknKtIHQjS/MW84JTDHDK5MuyrZwQTw4eogMmojMe5HP6nZycmxGkay8CU17R0WrkvdoTTUaxNzZVwRRqqhyQGpUW6vp84IhJOwUsSINSFuPwK5UkrUAN8OzIQqWUpCWALlrvxfrAmH0ZSpyLcIZTkpSjKnU6+P6R0ns6PQVR05TIlkpICkOHBDjiH1EJMO/7gdTFwwHG1fU5shSTMSkJKUuTZSgkhPBTlJS28HiYQSMIUiYmck55KyQFjcpnyrH3VMCRuIBbQgPlH2pom+TSl/iTzHsj+HL6xpTHvVBjan+CV1hJhEoXPU+8ZHv5n3jI6jjueytJ2i86bqUSEncAPiV528I6DTU4Qlh4neTxPOKr9H8gS6cE6shP+RJ9VGLfGQVIoyPZkZGRkMFifH5ahlWnmFDcU8xvY79zx7LpO4tO4pceI9/yg6fT5lpO4BQI/Ew/OI6+YJclRfRLD2HvCXHbY5S0kVhNwI2EVTF9v5UolEsdooWf7vnviHCcWqamYnvhKSbgDdvgXJIDg2XAi447uXExqmqzKCRoPYb+p9usbTEMDz7o6bz++EBTqkSZE2cdwt1sAPMgeEQTyOUi2OLjEbTsbCSEi6uG4DiY0nVmcHvd7gn5li371jnasbVdnJOpdiepbTkGgiTjkyWxZB5B7dMzj0g05PsFw+B5ijLSqVNL6Mb2ewN76xTxg85SyhEpaiC3dBI89IcKxYTHKkZGG5ibNwEXjZDEc1P+EmKfp5O+LJ8saVlBpNgqxd+yyjipQHoHMEYzsYZEo55gVMZwhI8ze8dFxbHkyJSpijYac4plOZqzOmzmdaAUjVkndFrVoQnTOepQH0uILlTwNYlx3D1JUFJ0VuGrwwwHZ64XM6gfnEhQ5Fjw3ZtFTSJcZJj2Vv8AGEeL7F1MhyUZ0j7yO8PEaiLtRLenW33Tbwiz0c/MgE7wIrjpIme2cEyRgTHZ8a2NpqlyU5F/zpsfHcfGOZ41spOp5yZTZ85ZBA+IndyMHYIpp6dS1BKElSlFgAHJPICLjRfRhMWh58xMoakAZ1DqXyj1i17L7MS6NAJZU5Q76+A3pTwT7+gMWszl5R8A158oF7CWilbQ7Py6aSkys6ksRmWXJIuDYBgRbwjmc/E1uRkHgY7b9IM1qJSRqSmw4D23RxSolkXuHPdtaJ5KmVQdxIJalLPwsPOJqpAEHBKQLQBUF4AJi+amBZggqcYEmXsNN5/e+GRi5OkKbS2zajqSEqA+8UjwSc3u0XelTKRVyEKYSq6SjtUj7sxeiwNyu0CFD8a+MVbAMM7aehLdwXV+EfmWHjDjbGeUzpCtCJgKW/pVLboLRZJcYqBMnybYhrsPVTzauUrVC1JfR20I5EMfGIpHwyo7LX7K09bJIWCJpF5qPiGY5r7lJdTAHwaOa49sjOo1ICxnl3AmJfKeAP8AKrkfAmJ5R8o4r36xkYBGQBx9JYMpIpfgzFJf4iHKFONODgw5kYzLITmOQkOx0fQh9LEe0VDBsaEgntmEuaq3LcD0axi2S6BCg4ZSDcXfxBgLknoq9rWw4VKXy5g/Bw/lG4MQyaYBt7aOASPGMrK6XKSVzFpQkb1EAQxP5FNfBPHOvpSxomSlEtTJK2URvsfSB9pfpLE15VK4ToZhsT+Aagc9Yp21Neoy5CS7AE9d3yhbmpaGKLWxLJo0jmY6VsHh5ErORyHj+nvHP8Nps6o69hCBKkIBsycx8v8AUIyypUU4427NsSUEg8Ej/fyit7Zr/wCNKli2dYJ6B1e5HlB+L1LyzxUpI8ySf/mF20qc82WnclJPyiNO3ZXXgTfWJEtIBurj3R5PrAM2YFHuu3AwPjOCJckBLKDEb/nHlBTlCN5CRv8AaKklQl3dE89RZhFx2AnPTk7io+QJA9BHOZ1dMzOUpycRq+7fxjo+ysns6RI4+zw3EveS5nomxPCvrs4JmOJKA7C2YnjyEQ1GHCRKmBLsosASTYDc+6H8n4bamAcVRmBHAGLCQ5JjdWuZUJQlTKDNyi/4TNK0pB13xy6XM/5BUSXzcP6mjsGFIHZjiG9YS0GOZhTLkKH9JJ8oYUEz7JLfyj2ivbXzvsUhDsSAsjcIzZGoX2agokoBAQT03cof+BZZJdWXvGxmg5XDl7HeOnm0BpQVLAH+omWoCYANAD6CONNa6oN+dh0H6x6hZlpSkfEq58dIiQjNMvokX8P1jSVOMyYpQ3Bh1Nh8444TY/mqpqaVBP2n8RQ+5KSe+rqo90dTCv6QsLlZU5BlMtISMpIZKWSlNtw84uVJhaabtJhLrmZXO4JQCEpHIEqL7yo8o5ltbjK1LGQjMuaAlw7CX3iWOtwIKMFN8TVJx2VKeoS3vfgSTCsYiSCWhjR4WqeZxmZ1rTfVrqfXc2/dpugOlwtSHcpU25OZRHNRuG6mO/8ANxdNhPNfQIp1XNhGyUPYCC0ygrS49PCDsOoc8xEsaqLHoLqPgAY9DHhjjVkssjmyxbJ4UJUgrV8Uy78EjTw1MUvHMYNRUpWl+yStKEHcbu/UsT0aLJt1jJATRyWCpjBRdsqTonk415dYU7QYWJNPKRLIKZSkqWob1KBUb72Sn1iCcuTselSOz7PpyyCrUm4HQMInFIFI7NbL7ozpLEXsxG+EkjGMstKUvoNLeu6GVBUKKVKSAhCdEh3WrdmJuWjDCo1n0USStRRNmS0kuEZQrLyBNyOseRe5IypAU6lMHPE7/WMjKR1FbnywSVkOlAISDvPGKzQ41USVfZzVoD6A214G0XxVIVKAa28/IRR8WojKnLSeJI6O8RZI8aZTCV6Ja3bytZvrChroEg+bQjrsUXNOaYtSyd6lE+8RYpYwuM75H9+cKexgZhSnmAcS0X3E9jjUUKFIIMxAJA4h7jrFNwfDlLnywPvX8tY6dhMidLlhBS41B4PxhkEvIEn8HONmKBUyeEMQx7w4AG7+AbxjqFctkhPFn/Cm59o9psNShSlsApXxEDX9IX19V8ajoLDoA5iPPKyzCqF9ZPzKSOC0n/6hfjtUe0BH8g+cRyZ5IKjwUoeCSB6qgHGZ/wBqE/0AQvHtjZMXKn53cjmAfcwxl4mBKKSlCRpYFzwgQht7fveN8eTEOdQ39Ii3VCrZDPpQsoSkfGQfAXMXqjKhLlhDMNekVWQlMsZiO8QyRwEWjZ+dmkgnVz+fzg8D9xJmdjoTWlneu7DdHkhynvs5F24xrKvE01LJJ4AxYSnDZ4+1WArWYRpwUY6thcw5EPqwfnaOVTJv2iiFDVRsH1UY6fs/UZ0y31Ye0La2EWqkkgoIN3iCUpnQGDXblEkuZuiXC6Z1FarDc+9vkIcAG0qcqHOpv4bhA0kusnkfcRPVTHSSC8QUX3j0Hn/qMCNK1fZyv6ln0hbT4zLk9mhS09pMmIZLjMypiUA5dctzflHuN1l1HVKAfQOYRVc4U65CSWmFSpk1QZz3Ci9x3c6gAH0lco5ujkizbVYhlQeMclxaoBqGH/iQ39yrn0KYvO0tc9yp956M8c7w6WqfMO4zFEk8BdZPghJPhFf0sd8n4FZXqg2uxGXIps5lKmKmKIAuJfdFs5HxG5OXzipmdOqrzFtLeyEDKnwSLQynzP8AkzafMyJiyEk3AIU6D4hgYwU4QpSWYgsRwO/1eHRSnkdgttRI5dEEfBb1B6/nFow2k+q08yqmDv5O6ngCzeKi3hGuzmChbzpg+zR/7EXboN/gOMRbWzJ1TJX2QOV0pCQQLEu5fW4HnAfUZUvZH+m44eWIsG2aXWBdRNmFKCVFwBmVvJ5aabrCBto9mZlNKzJmOhXxJP3SQQH3HUh9Q8XvCaJSJaZTjs0BIAYOopuovuGa3gYS7f1REnKNVrSkeHe9wPOI0OLRsoUzJEuYosClPtu5xZazERKlizH7qeHXnFf2bohIp5YX/wCNIHVTfnGV04zVC+saCbLxeeokhRAPDSMgyVKsGZuoHvGR1nUNaTEg4Sqx3c7QFtRQCchwHUkWbW+6F0yqK8jbgCDBicYKSLOYVJJqmEnTKNX0S2KFpIUm2mr3F+O6DdmtgFzmVOdCP5fvqHj8I5m8XpChOZkB3634vyh7SSAkDpeI3DdIpj1sHwjBJUlIShGUAd1tfEm+sETZbFhE0xYSxJhdOxFMLycY6GwTZ5UqYK8B+/OKptEsplhA+Jdv8tYsaprgfu5v84q2MzHmlR0lgt+I/kHiOWypaQIzukcUoHufYRXscqXnKY/CojyAf1izYLZKpitJaSs9VaejRR54PaKBL3JJ45rw3FGtipO2G/8AVgkOoP0jKDE+0WGS1sx3ty5mFGKHKgnyh1sdgx+rImi5WVg+BYe3rD+LcbFylug1cslQG9nJ5k/6h9s9UFMpSd4V+Y+UCy8PJIO8WIO8f6hpR0YD7irjx/e/TpCYy4yAqxjSYqMwCgwNh1ifaGsCKeYrgg+0VXFK3sgXs0BYtj+ehVLuVEgX3h+MX4pvyJyRXaKfIuWdNyB56x1Gkldlkbc0cto/iR8I7z+Rjrn1YqQH1YX3G0MYoaoW5EGLmOlhozQJglEpcvMq2Ut1bU9I8mU6kkqQ/dPfQbkcxxB5Q27MREgqSbHqDoYYy5mWU/F/y+UBZwq40MEVqmSlPIRxwtny8wIOigQfG0FzdnkdgpAcrmZT2iyZiyoBkuSXYBwwYMTxjWVLdQh4qcEJzEPlHsI5nI5Rt3M7IKlBTsEy34nKATbkDFYpKw0s2RNIOUFQUDvSUgHzQt/GC9tcTM2eT+JZH4iw8hHmMgTqaUsfelpP98oCXMHikJMVwfGCXyLatifH6AoWWL5SGVxSbpU/7uDDTAZC6yaCbE3Wo6AJASVH/F/FoFppom017qkBjzlK/wD5Po8WrY3CMtMNxXqeQ3eZPlGqfCL+TGuTGFdVBSU08hJCAwferr43MR4lKEqSlI/mHidfeH0nC0y0Zmud51itYjWdqvKPhQtF+Ju/yiPsaMJKMqfCBKjDETVSs6QSlXaA8CnTzP8A8wcEksBqT+/CIfrIZc37vwo5pTZ/Ekq8YMw8rqhyEjSPZ8wIudEi/wCUD4WjM8xX9v5xrP8AtC5/hjT+s8fw+/SMOAly5kw5yps19W6eDRkRTJslzmDq3l4yNswsMiSsDIpJBBsd3+jDamwSYu5YDc+phtIplCxuIKpUFLhR5jlCpfAcSKRh6UpCb236H0jaclQ0JPjBUw5geWsLZ0wjS40MIlFeR6k/B5L1L311ubRHUS7Dibeca082yn3a+W+NZE0zFOeLAcgD+vpEuWktD4Nt7PZpygqOgBP5eg9YqleMysvir3iy4xUgWGiQ558B4n0EJaehUUks6lfv1iVK3+hspCzFZ3Y0f/7pl/wos3mfSKrlu51Fjz5xa9sKdzKlA2AUh+YAJP8Ak8VQJZn1YpPh+jeUURWhd7FeNKKyiWkXURbxYeZPpHYtnsAEmnRKIdhfqdY5lsDhxqsRSo3TLdf+Nk+pHnHbQjLF+ONIkyStkYwxJ3eesbycIQNSf/VvJoyfiYQcuVRV0Yef5RPJnEsTBuEX2hfJijHdikVCLEBY+Fx+VvSKTiuyNQKZTSwtncJNwUngd/KOpEFRF2EEmjfS3HnujowijnJnzVKlkKHdAIGm934cY7fsxhK1yAVLKXAaz+NyIdUmAyZMxU1EhPaK+JbDN+kaYjUrlnOkuk6g3APyjeOzLCVUq0gBCwAkWB3ne9t8K8TmKIYoYtdtWGjcU9IJpsfQqyu6fMfmIlq5ktabLBIuDuH6QRhX6F1KtvIC08D/ADDkRBlXMdZgeRT/APIEwEhkqzAaKcMPIkGNid/GONCqNPeBiLaivySVJSbqtb1iekBYkboqm2tVkkkvcZuZcAfMx3bo4otJT9suomEjKCJZG8JmZkBXgpKf8jEeBKKkTaY/GD2ksf1ostI/EmI9n5nZTxLmWRPQEK6TB3VdQpojxRC5M5M0WWlTK/Ggt5KHoYrrfH/Qv8kEl5c8ZbpmWbcUrsR4a+Udb2Mpc9Ogkd0Fb82Wq0UX/p3bTpSpKcwmuuWOClBlpPBlFzy6R1GTTppqdMpOiBc8SbqPiokwOWS4JeTktlI2y2unyqsyDLAkLAEtaXKiogc2FyQzWsYDpcE7KS6VKSruk/eY50ub+sM6mjM+YpTju2DuztfTq0eHDpiQUmapIYgWSqxDMFEOR1vEtjKIq+ZNQnIkiYtYSCLJZLHMeqnFtyR/VC/E6hazLkJSEl+8Hfug3PlBc7OmWpQ/ikEJJLgFviL3JJuXhNsnQzBMmzpswrJsTuG8s+8m3QQV2cWVhkD/AAtYcR8gYUV9WqYcqbDlBdTNVMLJ0ianw4JudY0wUJwoNeMh9kTwjI6ji+SKQhIBUbbzZ4xdO3wkHxv6waimzDRvQ/vrA1VSHUajWzP4cYWMIhUZO8oHcDvF4AxlYljN93jpl/MdYhqjdnsSPeFlZiHbT1SWCkSwDMe4d3Sjq4c9IGUbNTo2FcBLSkkZ1XUwAck7h0YeES0s4pLqLWsnf48YFXhqlLzhRBOtgfLgekDKp1hT5bg6u7+lognhneyqOSNBc2d30k71ufC35esW5NCkJDNcP0ihViiE21B38CfeLBs7ikxUtWe7Mw5aeNw/i254DBHdMzI9WVPHamXPFQhCvtKeaSpO8ApY9U736xTcYrAJZu6lD8wS/P5xpjuKCViVUoFQJmqGmYEC1w4trbnCjEpqCBkBAU5Yl24tyt7RWsXuFepo6p9CeF/YTZ7fEoIS4/l7yiOTqA/tjoa02gLY7B/quHyJRDKCAVfiX31eqiPCBMcxKYhRQMrFFn3k6xQ3xQpLnKierxqTLDqUkn1hVJ24kEsygIquNNNld0MpBduKd4HSPMH2eGQTp6zKQR3QA61cwD8I6+UTvI2VLFBLZ0nCcZlTHWlyNNIaS8UQpwLEag2PUcRzEc+qtp5cqWESBZNr/PnCjENtVIVKV/WHH9Jsr0+UMjNtiJQXg6jVVBI7pY7jC1ONFTpWkWsf9QDLxdwD5RpPUM2b+YQ4Qa4hRgF06GBwslJG9omTiqWKdRu5QPMXvJ/KOOC8OqQqSVbycvlc+8SRBTSQiUhI5qPVZzexA8IIkpciNNGlKAEX3xzD6ScVdWUXSCwA0ZNy3Ux0bEajIhSgzJSfOOQYtJNRNWm/dSwO7Op1JB65DB4/us6XRHtPQpYLl/CwWhv/AMc24H9qnHJolqlCpkJm71AS5nKYgdxX9yfYCPMFqBNpVIVdVO5beZMyyx/apldI82RpSav6qoFSJ3dU2vd76VjgQAb/AJQ/x+gC9/RtgC5FMJs34luZaT9xKmc9VM/TqYY49VsCH6w5q1hAdQCQAyRrpoOQil4rUFaupiaUrdsJIJw5HcHEl/OJMTmOpuERGf2aegtA0unKu8sluHGBCFuPTyiUojw6mw94loKVXZIltlAHe4kn5mNZ5QuYiXa6szbu4HHq3lB31MnUxqMPU5UBhHsxTJzGJJVKBueF20FXlQwuTpBGAM7FGUbx5CM4ctVydYyOsw7zInF+Ag+Wt98VuQV8+hhhKKhwEDQVktdgSJhBByqBe2hPMflFZoNnVySsTWdaycwLgjcX8y3OLTPxREqWZkwhITr8gBvJ4QqlbUJn2slOpdiw5nj0hcpKPYyMXIkTKADCB6mkGrRvX1SZacwExfJKSo+LWHO8RyqsKbgY1NS6Oaa7Fk+hSo3EG0UoJsB+3gtdNESxlBJ3RnFLZl2cjGwNRWz6ieMqEKnTcpUT3h2ig4bdueGGy2xExeJplz0jJTJSsjVLOShPBib8wCd8NNl/pCkdhLlmXMMyUlgAUAEaBRKlDd1Y33xc9kJwmBU5RGeeXtoEpGVKQd4CRrvKjBGFpUm0UzbFBLLQLAM/G58otNXOJQyNTZ9wG/xhJPq0gMpjYBt1uMLyNVTDxp8rRSqPA580Ey0Nme6iABz1htV7LT5iE56hDpDAHM1g37tDpWMjdCqoq8xd4l6KnNspG0cibRJeYgqBLJUkAofhm3HkYqCqqbNmMcpLjR9+4c90dmkrMwFCwFoUGKToRFaw/YkSJ6lC6BdBOt+PMaesU4ZRr8k+Sxnh05SZaAdQADDCXJmLDAFj4RLRUqQApnMFmaekVxx2rZJKe9EFHgaUXWpzw19IMQhAICZYN9Tf00iFKYKpprluAJg2kkDbbIpyu8YIorHMdAHgMqcmJJy2QB/MfQQhjgHaauHZFuQ9Y5ps7X56mZLUcoqbIJ0C0qzSldMyW8Yt+31cUUpa12GmpSfzEU/G8M7OXKVLL9mmWUq3lEwBST/bMCkwzEv+mSPVTzS1aJ2VkLfOnqcs1B6G8XjZLC0SqiZOIKuzRklkaKTN7yS/JIy+J4xWMXlipkpnJH8QFbDdNQGmo/uHeHjFj2PmrNFLCjvVl/CCw9jBzftv+GLsc4hWmYXPhCQ96a3C8M5qbQqoFutZ5t5WicMLMvMrkI1xGcyWglPdTCCpndtO7J7EEqY3YMLHcSSBHHFc+vmZVpyqI+0SlJHLvHz9ovstTi9jCubgUlGQhCUFBdKgN/8AU9/GDJUlR3vzgqMYZMmhKXit1c/MqGlfOAGV3O/lAKECNMBIyCFEPHsaYXv68pomp6kj4nPpCujxBC/gWhYO9Cgoekb45iPZSTkDrV3U8i11X4D1jjSv7T43208pfuS7Abs33jzO5+sDS8XTKlEuO6XfgXYG2rO/KBqXBlFnDcyXfrBhwtI7qsqwdQ1uhf2if0+UrY5zSVIsGEY+WZTWBL3OmgAEME4nKXqGOrj3tuinVOHZEAyyUhOocluBBJePQmrqkdlLQVkH+IO4zbiosH94H0q0uw/Uvb6L9KKV2StItvLeps8DYxSTVU00SU55hlqCQ4BJItckAXhHguz1X9XWioKEnNYlTnUMVBL3B56Q7mrNOmWc5UAoBaj95zluNwu4gly6YMuPaKdst9DNOZCV1hmGbcKQlaQlBBIZ0Pmsxd98XpNQiWkiWhITLQnKgJZgmwHHczchAdRJSrNKuCpalA/1Kch+IOkQypq+yQu5CbLHQs/l7QYqxvUVYKQ2jf6io45OUlT7jbx/X84Lqawy7XyE907r3HLjCmrqTM+LThATipIKMmmALrjxiWTXltYXTZRSog6bjx/WMJiN6dFSdjNOLZU2gmhxgKDK3xXVqePJBvHXW0Y9lxrq/skoPFx5N+cQ020gJZaWHEfMR5hFAappakuE3zX7vMnhB9Vs1Ll2s24jf5x6uDKpx/J5+WDjImFUCO6XfhE1HYKJ4CE3/R8l0TCOWvpDWhCigg3L8Gg5tLQME7s9kpcwSqQSsPokQVSUISHjermhCb6nQCEDTm/0jy+0myaZGUE51li7sDlHJyIV4JNE6kMtWsh0nj2M03/wmMeQeJ04kJ2JzkKIHaJ7KWo/dWkhaD/mhvGARP8AqtWmaU/ZzMwmIPBXdmoPQ3h8Y6r+gt+SXZoELm0iixUc0onQTUBx4LQ46Re8OpgiWlIGVki28E3I8yYpeKYUpNRKKCcyZiEZhvBUDKW+90ln4iL/AJDA5XdMKIFiK8qCeAhRhCe65hpjFMuYBLQHUdeAG8k8IKoMCSEhKlO2rWEJCEmKVSgjupKidAPc8IS0WzdSZnapUl2bLy4FXW8dFOES2Yx5LpEJDBUEYKqChmJT9qUm3w/FCirwOSXKcyD/AEqIHlpFjxSpRLQe8CToHvFVn4hGmA//AEfL/wCRR6gH5xt9WCQ5mMOg/OAqvFMoeK3V1K6iYEg66Ddo9/KBckjSyTcXpgSDPS45H5RkVCZsVNJczE+sZAeqjaEtKibKaYkLQRosBSf/AGEXqg+koLloRVhTo+8hIOfhmDjKrpYvujtVG6gyrhrg3HlpFYxn6MMOWVLMhSSov9mtSA54JfKkeEUcX0LvyVulx5U8yTJRkkqStSir4yQyUpsWAcvv0hnLoJiriWsjiElvaHeyuxUimSrs1rW/wiaQrI25LADUm5DwzqKCaC4Lnr7RsYb2zHL4EmFYaqYS4ZI+Im2u7qYtEtQl90MEhwBYANoAOMQKru8pBBJJT4WB94CxuYXPDun5GDjDewXINpZhVLZbZtQHc+Lb4XTlpmlUteiwlQ5E6EdFJPlAlCjMseflDOrp0lTEsS5Seuo6PfxgM0KdmwlaAJc90jMWWiyuqTb29YV4zMWZqSgkJVdF2QpX3kKY79xPGCNoiUAEAKUe6plNuserBvCEFPUWUhjlV5ON/wDSseu6EDSRc8rGQkhi4Sd2tm46+RjRFQCSAXI1EeV9UCq7OQBmHG1+ZcCIpQcg6EOD4/I6wJpJUSswbyPAwpKiCXsRrDCfVAeEJJ1UZs4JQCTy3/64wnJG9jccqCosGAbNGYy5pyS//ZXTgOZgaiw1ElPaTik5b3+FPM8TCPHtulrdEkkJ/nOp6Dd1Mbh+nc+wcudR6Lxj22Umjl5JYA4IT8SjxJ+Zjnk3aafMm9quYQ9gHskcADY9TrCJCiolSySTqTcmCUr5ef5aR7GHDGB5eXM5Fu2arlTasZppUyFd1gE7rsNTf1i7yKvKSdb+wEcz2UxJKagFVnSUZuGYg35W9Y6IuU4cavEuWDhLZXimpxtDCVtAH7yWHKF+MY4Mi1sQEpJ6MHiPssxhJtgPsBJCgkzlhAvwBWrwZLeMLXYwqOIYapMiVM+/lTNKhvTNOYHqhbpPnDfFUfW6dM5IvMDlt06WGmJ/vQMw6EwPs9WiZTrkrDrkZlBO8yl2mo6pLLblB2xez9RMVOkBCuwLKTOPwpWm6FA/ecWITuihuv4AGbETvrCZbsV0/dU/3pZdUs9UrDdDF6NKvK4QTHmAbFU9GtUxLqmqdyT3QCQSEp0AcPdzDaomHcWMTzab0EhXSyhLQVTQQVKADjcBbpviVUgEOk+UBYhUrVaaO6OFvGADXLlXSXG7gf1jqNJ8QlEl3IIhVMmK3mMxDabMGyNzEKZuOjgfaOOIcSrQCRCidXCJJ88KJJ3wBU5N5gWzQCsqSq5ibZqRnmLUSEhCXvz/AEBhZWT3LDT3iKdXdlIUB8Sy3gP2YTJXo1Fhn42MxyqBFmPhHsUyVXkAR5G+nFBbPqeXMfSwjZZexjyMizyIFqwUKsYLpa9yyvOMjIoauNsUtOgStUuUrcQdCwduB6RrWLCkoJ0Ucp8dPUesexkYtpM56s0oJHZpO8u3QRJjIzSCrei/hvjIyFz2FEpU6u7QFOXLwLvpv6xDlcuLKbvDcWsx+RjIyJWPRCUnQ33h9/EHmOO+BFVozMAeBHjoOkZGQDNF2JVwcJALmJtmZlpihokpAbxJ+UZGQH+QyvaIdodol1Cm+GWk2T03q5wtlzI8jI9aKSVI82XdkqJrbvOPQoqMexkMQmQSg5RaOm7AYl9ZklKycyGD8RuPoR4RkZAZ9w/QzAqn+y3SadEsfzE6vFexnZv6xUJmrm9xMtaBLyC2cXUFA2U4BBbdGRkePKbvR60YIEp9jJEqcJ+aYZg5gJJZiSAN73Dxc6LEwZSSAwAZgGAazDcBGRkHjk5XYOSKVUD1WIq6CEc7EFgllGMjIchIHVYktQZRJgQYioW3Hduj2MjTgaZiQ3iBJ+MIGo9IyMjGzaE9dtIkfDLBPO0V6trFTFOphwAsBGRkLbNo0pJBmTEoT8SiAPGCdrNj5kkdolWdLX0DdOUeRkLbpmoqgEZGRkGMo//Z"/>
          <p:cNvSpPr>
            <a:spLocks noChangeAspect="1" noChangeArrowheads="1"/>
          </p:cNvSpPr>
          <p:nvPr/>
        </p:nvSpPr>
        <p:spPr bwMode="auto">
          <a:xfrm>
            <a:off x="63500" y="-8429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446" name="Picture 6" descr="http://t2.gstatic.com/images?q=tbn:ANd9GcQzE3IKoAtAYvVudQ-jWTfDt_10gDXD-j8Je4sEtoKZlYOHdM1xCg"/>
          <p:cNvPicPr>
            <a:picLocks noChangeAspect="1" noChangeArrowheads="1"/>
          </p:cNvPicPr>
          <p:nvPr/>
        </p:nvPicPr>
        <p:blipFill>
          <a:blip r:embed="rId2" cstate="print"/>
          <a:srcRect/>
          <a:stretch>
            <a:fillRect/>
          </a:stretch>
        </p:blipFill>
        <p:spPr bwMode="auto">
          <a:xfrm>
            <a:off x="4191000" y="3886200"/>
            <a:ext cx="3962400" cy="2709584"/>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r>
              <a:rPr lang="es-ES" sz="2800" b="1" dirty="0"/>
              <a:t>Resumen Asistencia con el examen : Es posible que se le pida que prepare la posición y cubra a la persona. También se le puede pedir que ayude al médico o al RN durante el examen. Siga las reglas:
Lávese las manos antes y después del examen.
Proporcione privacidad. Esto se hace mediante cribado, cierre de puertas y drapeado. Exponer sólo la parte del cuerpo que se está examinando.
Ayudar a la persona en asuma la posición según las instrucciones del examinador.
Coloque los instrumentos y equipos en un lugar práctico para el examinador
</a:t>
            </a:r>
            <a:endParaRPr lang="en-US"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pPr lvl="0">
              <a:buFont typeface="Arial" pitchFamily="34" charset="0"/>
              <a:buChar char="•"/>
            </a:pPr>
            <a:r>
              <a:rPr lang="es-ES" sz="2800" dirty="0"/>
              <a:t>Permanezca en la habitación cuando se examine a una hembra (a menos que sea un hombre). Cuando una mujer es examinada por un hombre, otra hembra está en la habitación. Esto es para la protección legal de la mujer y el examinador masculino. Una asistente femenina también se suma a la comodidad psicológica de la mujer. Una examinadora puede querer un asistente masculino presente cuando examina a un hombre. Esto también es para su protección legal.
</a:t>
            </a:r>
            <a:endParaRPr lang="en-US" sz="2800" dirty="0"/>
          </a:p>
        </p:txBody>
      </p:sp>
      <p:pic>
        <p:nvPicPr>
          <p:cNvPr id="59394" name="Picture 2" descr="http://t2.gstatic.com/images?q=tbn:ANd9GcRy89niuwXR1hJi8vwToUnU7GUectSyHyJ7M6CJTqj2sIUjaTKc"/>
          <p:cNvPicPr>
            <a:picLocks noChangeAspect="1" noChangeArrowheads="1"/>
          </p:cNvPicPr>
          <p:nvPr/>
        </p:nvPicPr>
        <p:blipFill>
          <a:blip r:embed="rId2" cstate="print"/>
          <a:srcRect/>
          <a:stretch>
            <a:fillRect/>
          </a:stretch>
        </p:blipFill>
        <p:spPr bwMode="auto">
          <a:xfrm>
            <a:off x="5181600" y="4298203"/>
            <a:ext cx="3810000" cy="2535383"/>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pPr lvl="0">
              <a:buFont typeface="Arial" pitchFamily="34" charset="0"/>
              <a:buChar char="•"/>
            </a:pPr>
            <a:r>
              <a:rPr lang="es-ES" sz="2800" dirty="0"/>
              <a:t>Proteger a la persona por caída
Anticipar la necesidad del examinador de equipo
Coloque papel o toallas de papel en el suelo si se le pide que se ponga de pie.
Practicar la asepsia médica y las precauciones estándar también siguen el estándar de patógenos transmitidos por la sangre.
</a:t>
            </a:r>
            <a:endParaRPr lang="en-US" sz="2800" dirty="0"/>
          </a:p>
        </p:txBody>
      </p:sp>
      <p:sp>
        <p:nvSpPr>
          <p:cNvPr id="58370" name="AutoShape 2" descr="data:image/jpeg;base64,/9j/4AAQSkZJRgABAQAAAQABAAD/2wCEAAkGBhQSERUUEhQUFRUWGBcXFRYUFBQWGBcVFxQVFhQUFxYXHCYeFxwkGhUUHy8gIycpLCwsGB4xNTAqNSYrLCkBCQoKDgwOGg8PGiwlHCUsLCwsLCwsLCwsLCwsLCwsLCwsLCwsKSwsKSwsLCksLCwsKSkpLCwsLCwpLCwsLCwsLP/AABEIAMIBAwMBIgACEQEDEQH/xAAcAAABBQEBAQAAAAAAAAAAAAAFAAIDBAYBBwj/xABGEAABAwEFBAcECAUCBQUBAAABAAIRAwQFEiExQVFhcQYigZGhscETMtHwI0JSYnKCwuEUJJKisgfxFjNTo9I0Q2NksxX/xAAZAQADAQEBAAAAAAAAAAAAAAABAgMABAX/xAAjEQACAgIDAQACAwEAAAAAAAAAAQIRAyESMUETMlEEM3Ei/9oADAMBAAIRAxEAPwCo0J4Ca1OBXCdR2F0BIJIGElCS4UA0JcSK5KAaOFNTimErGo6mFdJTSVjENp0VcKe0e6VVBRM0SJMOZ/D6poKiqBxcMDsJgzlOUjLTiihWi0H56/Z+rw+eS6Kg3jQ7Nxz2KoBWH1mduXontfWGxh7f3VLFotVfcfpGA6fhKisPuD52qJ1pqlrgaYiCCQdMs1JYPcHztQbNRZTXJyY5Y1BC4x13fh9Qth0PZ/OjhSqHxYPVZDo97z+Q8ytr0Kb/ADbzuou8ajPgqQJyLHSETeV2t/8Alrv/AKLOf/JaC2tktA38thPos/ePWvmwj7NG1v7202eq0lX/AJjef7eqqIy7UGYTXAYcuOnMymWqpEHcnfUGgkDcBp4IinaekxGXHfx5Kq5/WA47OJ+AVijiwkuyO4bhMKtTZ9L4+B9VjEtajjMTG2YlBbTT+ldz9AjzXZnTtQaz9erO909hM+SEnqgpF53Vy3ADwSUFer1iuo0jHkKcEyV0FcR1kgK6mgpYljDk1NNRcL0oRxKgfXgwnGoEHvq3CmA/MjhmtVm6JrD0ip1azqTQ4ObizMQcLoMZqzXtEELz+zXiGVnVWyZLobtGLMnzRy+L5NMkBjhEQ8gEOJwnqyCJic1WWN2qJrJrY6j0oqU6tQWgQwYsMNzJDgABvETmVVtXTxxP0dNoG9xJPcICzNptJe4udqTJUKuscfUR5sPDpZXJzcIOzCI+Pijd232KmThhPOQe3Z2rEMKuWWoWkFp5/O1aWNMMZtG/BXaZ645O/Sh9123G3krrXddv5vL9lzVTOhbRbyPhqutpNmcpHoq4qZanQat4p4qZ7PreQlUELFU9V34T5FVrv9wKRx6r9PcOhn6p+Kiu/wBwIMyLaYRmnpNGY5hAwR6OszqcMI/yW36EM/mKx3UmDve7/wAVjOjgn2h+8PVbnoM36S0H7tIf/qVWHhKRwDFfjPuWGof67Q1votC7OqzmfL9lnrt619Wg/YsdJv8AXXe70WmoEe0PLLvM+SohWOtbZgQCDrImOMBS1KcgDTYobS842gTxjLaF23nqoikw9352ZeibRpYRzkntSZkwd/qnh8idPnNEwNvA6mc409dVBdTOtO4E+EeqsWyj1XuOmUcwRw58UywNhjjwA+e5I1sbwrVXZlJSYo2P7HNA7kkdgs8iLwqdpvujT957R2ye4Kne9Qidy88qEhxB3kLlhDkdM5cT0q7uklKtUNOmXEgF0kQDBAy27VctFWF5z0YtOC1UjvOA/mBb5kL0C3+7K2SHF6DCXJAS/L+dSADCA4kbJy2oeb5LpkOMalzz5NAVDpJsO4qBwLoDRJJgDLMlxiNqrGColOTugrTtVSo7BTnFuAz45nZxWlsVzYLOP4gzgxPOEzkJdBce3RS3HdTaDNmMhuN3IABoO4QidaniY5v2gR3tI9Ur2MlRkGWSzvBh3sjrIl7ZAORaesAd4J5LMXlb3VnCdGgNaOW3mUX0yUdOkBsQWSt0VeG+mCmXdl1jHZPeqlWlBI3I1b6D5aRo7PX6sxJGzQqja6cvMDd5KsJN9k8sIxVJFAKxZ3+f7FOq2BwMEaqJ1ItJBCe0yHFoO3facLmkCdhHh2o/XtGEB0TB05tI9VjbNbCDvnvlay77V7RgJHDPao5I+lscr0SsvRu3EFOy2sP1xt94RrskqF1kadgTf/544pLY9Ivh4LXwWnqEZH7qV3nqBDzde4+CI2WnhaBuRuwdFoJYoIO5NBSJRFDnRxvVefven7rc9CG/+oP3qY7mE/qWK6Nj6N34v0hbroUPoq531Y7qVP4qsUSkVuj2d6Xi77LLGz/t1HnzWpsuruzyPxWX6ICbXej/AP7FJn9FnYP1LUWQ+9+L9LU6FkOdZ5cHTouWihijPRTpIikT2HDA1jf6pMaQMzJ/YKRIrBA94kwOJPhl6qVgilzP7Lt7mSwcz5BTNZOBvafNL6G9E1npnCOsdNw+CSmhdTUKfOV705avPb0pxUPHP0XpFrEtKwnSGhBB7FzYns6si0C2VcLg4aggjmM/NepvIeyRoQCOREheUlej9GrTjstM7QMJ/KY8oT5lpMTE+0Z6/qEAzsIPiAiHRS5HYvavyH1BvOhd6f7IlbLoFZ0HJv1o11Bgc4R2m0AAAQBu2BIpaoaS3YmU+CfTyMdyeGbQCRwUdcgAOGwwe3WUaFsxl92bBWeNhOIcnZ+chDwVoumtPCKdSNZafMfqWRZbhKTg7OmOVV2E7SZd2N7gxoUbmDWM1M9khh3tHgS30C44AakIMpBplYVBoe8q027BUiRI3qBtmD3DCHQcjx5AopSpezbgBMbQdQd07Rot/gvKuwdU6PsxHDoilmpBjQ0bAmgp4K1t9kqXhOCnhygDlDbbeKTC53YN52BZAYQaVK0rBVbdWru+sdwbMBHbHaqtNgNRjw0ZTEj9lXjXoibfhpA5dJVOw25tRstMxqrJcgY1HRsfQ/md5BbrocP5aod9ap4BjfRYbo6PoBzd5x6LedER/KDjUqn/ALrh6K0SMij0Dz/j3/at1o/sFNnoVoLrqkuqjYHwP6RPos9/pznYnv8A+pabW/vtDx+lHLhzbVO+q/wwhMvAS7ZNZLxx1X08PufWnXMDSOJ27FIbwaKvs88RE6ZbdvYhXRx2KtaXfej+559Au2d2K3PyyaNfyD4oAfoaqWhrTBc0E6AkCY1iU8lAL6qTaaTN8f3Pj0VrpHaMNPIxLgPMnyRNQrbUxVYzyEZ79fVX2Rj5CEFuiXFpJJORk58fJPt97OpP6uHMGZE+RCVBD0pLN/8AEx/6bO8riYWjxS7bb7WkHbcweYP+yDXzdhqNIGozHGNiM2OytptwsECZ1Jk7/BTYQuO6do60tUzOWDowAZImCwgu3CC4Edh71prJZxTZhboC4jhicXR2SuhJz1nJyCkl0WGFW6LkOouyRGwu2ag6qiRJuwlZWA+qr3lZcIO52vA7FZsNnLam3CdDxjIcFctdPHiZtIlvEbBzmQqxiI2Za+rGX2GYzaZ7GOM/2z3LFWextFRjwNHtcQNsHRer3e0ez9k8EOl2RBgjU56bfFYC1XWadpcxmx2U/ZOYPcQqwiSmwLQqO9qKBwtbjcGucSMMxAcRMDJano3cFCpTbVqguLwYaZADZMe7mZic96xl8UYNWT9ckE7QSCPB09i9GtFrFOy2ao2mxhe0jBTJwt0eAMWejj3JZQVlMeR1VktXo3SxYmS2BkBpnOSp2vozMOp1AZgw/KMt4+CgfezsBJMA5k7eQ3qv/wAR9UA5x3ADTPapfNMr9GPb0dqicRpiMoxHbodFHaLnrtMNovc3KHMh8k6yGmW9qs3X0jFeo4R1WtaMW0kl09kAI9ZKhacjyS/Jdh+zqjOWa46zhJY5uzrseD5IB0hsuGuym8iGtxu1AkkgTPLxXpVe9wBnrvHwXn/SN/t7Q58/UY2eRefgs4qOzJuTobYq1MZhzeyFsujFvpVCWB7XyCHMO0bddVhrioUgXio/UQCdA4nKfii/Rm5XCrjbV910jMbDnI/dQSUZWdb5OJXsd0YLcadMkNLy0ACYBOWXD0WytHQis3SpRP5ng9oLMu1A73oOp3njZk04X5HR0eeILb2a9xUAD3Fr9+rTzjMHvHJdkYprZwzbUhty3U5lJrHOZImYJIzcTsC0t23gKFBlLJxbiJdpJc9z9PzIRZwZzIPEEEHtC5UfD4HemVImwvclP2NJtGgMNNuIiZces4vcSTmc3E9qM2BpB0gSdAADJ96AImddvNZNzHtIqMJlp3rSXVbPaH33YhnGEZtO+Nc8py9U/gjHdHrA6kKwfqahz2EYQQR3qvcL8VptDtxI/uj9KK2m1hhB2Ewcsxu+eaDdDDLKr/tP+J/UkG8E847xaPsgeDC7zKh6aWiPZtH3j3AAeaVw1MdutDvs4hruIZ+kqp0pBda6Yg4QGiYMEl8kA6EwEA+hq6GQOQ9IQK+bUPakbgB2nNaGxCGErD3jaZqPOsvI7AcI8lkYebUkqT6wnQpI2ajFNKeCogU4FcJ2EsplV3z2JAqOoUY9iy6LFB/VlE7E4QJkAyJGw8UIs3ukcVcsFpwOh2bXajyI3FdKRBsKNfUp5gmARO0EHMFaBlMVqYIycB3g6+h580NoUgBBMsdoR85EbQr900zTOA7c2HY7gCrxVEmyOzPJrMLhqCD+INLT4hBuktiDH+2+6Qfy5z3Zdi0j4a5/NtQdpGLyKG9M7MXWSqW5kNLhyjP+0uVkqZOW0eT9InYmtcdXZ/4x4Fay8XYrLQwmACePutLR4Ssp0hP0dMcvT4IxYLRjsTN7HkdhH+yjkfdD4kVrQCZJcShtS9eo5gEE5Tw2q/aH5FZ5u9c8LZfJSWjTdEm51N0NHb1lrmOwtAWY6H0eo473f4gepK0jnJxIrRFaXEjNY+/OpjMxI17YWuquWX6SMDiAdx80jSKxb8A93NBeM3fjDvSVp+jNNwxOxT1iJ3xtWVo3bn7xWpuWmGNhsxqeajOi2O6qgtbq7alUNafpBBPERlnwBP8AUUTsrCNQQd+oQex2TM1PrHrDkHEDwHijWRzHaPUcEYi5HegxYqx26qenXklCaNWCrFGsqpkGam66uIw0SRmfjG1T24vo1GPhoImMMgOBzIIjn3hB7veC4bDsPHsRq86z3UmtcMw5pkaObhIkcjAI4hdMXogwtabc11B9Vuxjid4gHIqn0SAbZQd7nHugehQyyWh1M9U8xsjiDkUVyZZj7MAdV5aBp1i4gDvCWUd2NF6oEf6fCRaKp+u/zLnH/IKjUqY7yqnY0x/QwNz7XI10ToGnZziBBL3EyIyAAHks9cLsderU+05x/qeT+kIUH9mwq1MFEuOwE9gH7FefAyBxEntz9VseklaLM5o1LcP9RjyJWPjOB87PRK9DIiBhJS4Dw8F1IMYIFOxKEPTX1lzUdBY9ome0kkKvTDn+7ptJ0HanMexpgS5xyLtg5b0V2B9UXbIdePwVnBKpUXwfnYrtJ2cdy6CAZuW24eq/Np1Hk4biFpv4dzW9R2Won3TuDvsnj8jD02EFbW5LbLADsV8cvCU16S1syCREtgjI7Z1GRGZQ+lWlr6Ts4BA4t2hH32dpG7bI07Asreb8NSQrSER5p0os+F2HYxwB5YsJU12dSnUZslpHz2K90ts4c+o4aVWsjnMHxbPag12WjExx2w0HmMShlHxHbwqww8ckJa3YNUZfdNeuQKVKo/iGnD/UcvFGbB/p9aWtdUeGAtEhmLE6Nugie1RimlZSf/UqFcVX2VFrXA4syYja4nfyVx15jcVRpGOK0F2WkGjkQCDBxNxeEhc6ySbO34xSAdovPLId6D2g4zLvkLU3tYXOYcLaVQxvdQqfldoY3EoTY7JhGCq2HtEE79RPgUW5VZlGKZQsNBpMb9i0NmsUNyXLuutjXYhnuR6m3ZA7lNxbKckgTd9QYQ06tBGfMmfFWGVMgd0DsVq13a2MUkHeqVKy5+9rvhMpNaZKUL2i6Kiko1FXfZHtZJEt3jPv3LlF6tF2c01RoLvrdq1t3ltWmWZmBwloO3iAYWDslbCQRsWvuO1S5paIfnlseIktnYcjEz2Log/CEgH0svU2KzueSAcbGyWlwzxEyACQDESASjt7Xn7GyhzgXENYC1gMknCCAACd6q9Orqp1KfXhzXvpdUjaXAA666rOdPotdH2GPDLg6QAfdmARukjuTuVICWza2S3j+FbUMtBZj6wiAZd1hs1Q27nMLpZhgxmzDBP5cpzQvpXXcy73UaADninTptBDSIGBrpD8j1Qcil0Ia5tCkKgDX4ZcBkA4kuIiclm9tArSD99Mxw2Ygg6TpPz2IAbscMwQfnbPxQjpv0y/h7Qym2oxpwYnB7XEHE4gdZrXR7pygc1XsHTvEJdTxDa6i4VO0hhcR+aEyjFrYbaDBsTvsnuKSp/8d2bbUA4HDI4e9kurfGH7N9JHnb6qksFejGOqS6NKbciTxOwKjUcqTLRgMELz0jrbDVtvJ1TIBrGDIMYIAHqoaTMxzCrUrQDoVYouz7/IoPYUEHGOw/7q5TfIVV7PFNpVIKuSDFKqtNdNSGDj6ZLIAkjJWrJb6lM9U9hzCeLoVqz0Co4Ohk4cwJ2TsbxQ+33I1x6zjEGYjKPkd6qXdeDqz8TgABmGiY1y11JMZqRt5FxqwZAjLf1gMXbK6OSZLiQWLo7QeAXsD8Lj74mNpy0OxOZZqTmxTZSpubIwtYxgO4iBqrFkrxQ4kuPihkCZKk5DqIUpFwpyczoOCgbeBa7DkRGZ4qvXtcNEHXTPxVB1pg5a96VsZIzF6Q2tUaIgOMDhqPAhVzaDGRDOcn1CF9I7ZUNqqhroGIaAbGtBVehYS4guk8zK5JQSds7IZL0kHnWyoQ6i5zXMJY8PpyDORy+ycoPNOphoOU9pmSMpJ2lRWehGgyCr0yS7t7kljGuuyrICNUmysvdzsK0Fgto0WjKzNF6rRBbBQWvRgo/VPVkLJXjbvpsI3Se0n4IZAw2HrmrEGDmCh9RmCo5u45ctR4KS7akOBSvfKrP2gD3ZJ8b0Syomo1Eeum0GQW6tIOuWSytO0opd1rIILc47+xdUdHHI1XTmuXWJtVk5VGTtw6xJ5wJ5b15zStPWBOeYJ45r1Wx3kx1EuwgtMNqsIGEh2Rlq8v6Q2RtG1VabPcDupnPVcA5ue3JwzTTVbBHaontV7OqGSewIpdN7BpcSYDWwOZIA8JWVFRPFVIpDUTX3YqNqqF9RgJgAOzBgaCR2oDaOgzCZpVHNOzEJ8RBCMiontrLWFoz5uO3jIWgkDT6ap6pLSisN6SbkDiYolRPA2+KfKrWt8AHZInvB9FFdFWROsm0Zbh8VZu+q8VGg5gz5FdKdZvfbz9EQLRoWPyhQOEpzDlKcSI4pkBk9gtUHCUQhA9JJ2KWyW0uIBJ7T6omNLZ729mx0AS6A055ayY7UONqdoyQTlkdhUZjUkd65/Gtacs4TWCg022QAzFECIyzVS2VTogYvBz6hAGQ1cSTmc4AHmoq94VQcLC1vNs585Qsxo6dpcQAdmndCjbUg5wshabXazl1z+HTvCgslx1qrpqPIjQPLj37ktsbQ+00cdoqu++7/ACPwRCy0IU9O5qjB7hI3t6w7xp2qWkxceRu9nZjSrRKaOWSjp2HCpGuzV8MkKYxUpthRuc9hDmZ55jeFdp0JKvWaxce9PFWZui5Ttk0sWmUwsNZrV7StVf8Aegcm5ecrUXzaMFMjgshch1/E7zTzdiRVGzux2QVfpDbGNe0Oc1pw5YjG1TXZsWY6d9a1N4Ux4ucmxE8zpNlx170hrUYeRnyVilfDRm3FwIyWVoWPF5okwrobaRxx2z025b+P8NWNQAgU8eLSYEhh3mS3PisLXtJe4ucZJMlKzXzUbSdSkFjwAQdwOIdxGXwyVYORnNSqhoxrsnDk4OUAcnBymOTB66HqHEliRAWMaSgxJI2CjNShla0PJLSAQMzyCIErhQWgy2QWF3V5EqzSPWbzHmqNmOF5bv8AT9lbBzHMeaLMg9QdkulQ0HealLxmBqNe4GO4jvWRivba0Q0cz6Kp/EQobztOGoZy0Hh+6p/x7d4VON9kXN3oJWdk1GmdoyhPvK9cAMZnNVbHagXN5qnbHh78MgDMk74zPwWpIyk2thy4SfZ4iZLziPbs7gFbtbAIJIDTlO47PXuCz9K9KgzZAA2R5qzT6SBwio18jXCZHMghJe9FapBuyV3sObcW4tzROjebNrQD96W+aC3fedAwG4s9BBb3QEYpBzRIxRuIxAcCVjBOzXq0EOwlk5BwMgndOisVbNSriRDHn60Q0/ibsPEIdQvJjSA6mBJzDpDSNsgq9WsrRnmxp0c0lzO2cxs29iNXpgtp2ijU6P1WvIgHiHCI35wR2hWm2BzQMYyOhBBHKQYngrlnqPbAc3GzfMxyIzHzkidjpYgfZuEnVroB5EHJ3zkk+EX0V+8vQGyyQZCvMZA0V6pd+5pYY906HdhJ05Hv2KsTAM7EnzcCiyKXRi+mNugQEIuSiWAh2oJmOOaN1IfVe47DhHLae9ChU67+am1USkXcqNRddRBOmdD+YYd9MeDnfFWbqrZq90muhzqNO0fVDizQ6ETindLY5lHCmxf5GogGz0opuPCO9V2lXbT1aMbyFQaV0ZNUjhxdNk7SngqFpTw5TLkwcnYlCHJ2JY1EmJLEo8S5iRs1EuNcURcktYKAMrkrkrhKKMVbV1XB3f5FWS5Q2tstXLPUlo7u5HwHTNBRPmlZaZaM9S5zjzJPpChsVWRlwnuCsjXgijModIrrdVLH04JAhwkDbkc8t/ggTrmrD/2z4R3ytTUfmoHvTJiNAqx2I0mlzyJiAJmN5n4Ic12J/eit51er2+hVOw2UYhtO3hw5rN0rNFW6RbazC2fnNbyy3M2z0g1ozcAXHeeXas5abLDaZAJ64DuAIInsW1vMQGDIZAb9mk7vgow2my+XWgXbLsAcytAOJobG6NY71ao2In3YI2AbNqlsloGEsfJbv3cvJOrWA03AtJgwc4yy0yyVe9keiWw1RnTrQRnm5sjgIz8k22WM0qn8u4skSGEnAQQNHbNTGcHgilOgalJnWcH9YzmB7x2jLvVdlsLQWV2Y42AnXe0nQ8VRLW+hGUW1Gkw5rqT97BhI4lnuuHIA8U9teszNjm1RwOF3a0+hV2pduMA0HBzfsPIxN4NnImYGW/Qqg21sa/CRheNQZBAmNfQrNfswdsPSHEPpNBEgtzHFzTHeCDzVy1WanUYTJbudq2NxeBu3gEIEw08RMvBIyyDhmeEZbx6qxZQ+nLqdYYt3WaI3YvTROqaoW2mDKvQem3E99Wq0AEzNMztBEDPVDri6EvquLqzvZUy7KTD3DfB90HiJ4LYsqZZ1KeLaetHZAzXHWPEes4kbm9XEP8vAIPHF+DRnJFy6boo0gG0mMA0L5xP7y2PHsRi8LG2pQfSIEObhEbMuqewgIXTqPaOqDAEQ0CBxLiCVXvrpFTpUy4y5zcw1rokgaF2YjTT91RUkI7bs8uvZ8YWnI55csj5qk0rv+odbFaKb8g59JtR7R9V73OkcJAa78yA0Lye3iOPxXNkVyKY3SNCCnShtC9mHXqnjp3q8yoDpmo9FiYOXZUQcu4kAj5SxJmJNxIgHkpKMuSRBQGlclNlcJRMdcqtnMEjt+KsEqrWMOB+dyZCsLXXUzcORV6lWgnchN31evG8fuiJqgLGO1quahc9R16mJRV62EcT4cUwrKt4VpyGxF+itmY1zfa7TkDsnQlQXXdktxvBJM4Bsy1cfTkmirmDtUsr1SK4UrtmvvO3sp2gU2gRAnt+IIKNVQHNg5AjIjXiT2lY2rbqdZrXPkVaYhjwcnDOGvHMnitRcV7l9PNreLcXzCXH+X+lssbjf6OfwwOhEjjpMd+SkdQfTMCS0yZnLmiDrEx0FuWebRGRMa8lYpMLDmS5rjEEAtGsyungcfIoXZeRpODTOCBnrrI26ka5rRUGMrNcWwc85GzZszyVa22Om5sEAGJEZcRmq1xuLHjOBJkEbNNuipG4uhHsgNI0a0B0YjIB9NyMObTtDMNdrcYkB0a/Zh2sqlfzQDGYP1XEEjOdu3koHW1vs/aDNwhrojSdYPFb8W0btAK87LVsrnBhMTo7MHsMoYzp0GEe0pA5wcEyN803GD3hFr26aWeuTRID3aYgSAMswSMihVG5qbXFxGInadnJSnNR6KwxuRq7uvsVmn+HdTgZkMJpuaDlLqbswOIkZ6ojSoEtl2Np1xtJd2HIELD1qzWkPYcFRmbXDXkd4OhB1ErSXVfBc1rmNye3E0AZgmQW8YdiE8Ecc+TphyY+O0X7WxwbJdi4STOf3tPFZ2/7ZADcIzyAdnkM3P5zhj9kfvG2No0jUrGAAOqNSSYAG85+K8/q3ia9R1QiJ0H2WjQKz0c8noD3tYTUqOfizO/bAhB6tnc3ULTxKY6lvXI57OhQ0ZeVJSrub7pIRa0XU06ZIdWu9zeIRUkwU0WqF8n6wniPgiFG2Ndoezas4Ug5biHkajEuYkCo3k9u2Rx+Ku0b0adeqePxS8WGy8XJKH2qSBqBiSSSIThVW1aJJJkIxXcfpW9vkUaekkmYENCHWs9Y/OxJJYEjWUx1B+Fvogjxr+I+bUklGfRbH2NK13RBo9nW/EP8AFJJPjDl7DlncREZZ7EdsY6hGzPLsXUlbH2Qn0RNE0DOcTE5xyQu7zLl1JPLwX1ha+x1DyHks17IYTkM9chnz3riSjm7LYujz7pVTDLQQwBoLRIaIHgtLc9Qmy0SSScLsyd1SoB4ADsSSSP8AAeP9hQvU5u7F6B0Ib/JUvz/5vSSR/j9s38jwz/Tt59jqf+a3/Cp8B3LNWD3SkkuiXZxyJhr87kikkuI7BrlC/VJJYwOvRgyyCFJJKkOiUuziSSScURKSSSwD/9k="/>
          <p:cNvSpPr>
            <a:spLocks noChangeAspect="1" noChangeArrowheads="1"/>
          </p:cNvSpPr>
          <p:nvPr/>
        </p:nvSpPr>
        <p:spPr bwMode="auto">
          <a:xfrm>
            <a:off x="63500" y="-896938"/>
            <a:ext cx="2466975" cy="1847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8372" name="Picture 4" descr="http://t3.gstatic.com/images?q=tbn:ANd9GcSxjY-ZxDfrvYKMjOpBGc80pcAynHg_WVgKEReSBjT6HwyMRwj1vrPLUuoW"/>
          <p:cNvPicPr>
            <a:picLocks noChangeAspect="1" noChangeArrowheads="1"/>
          </p:cNvPicPr>
          <p:nvPr/>
        </p:nvPicPr>
        <p:blipFill>
          <a:blip r:embed="rId2" cstate="print"/>
          <a:srcRect/>
          <a:stretch>
            <a:fillRect/>
          </a:stretch>
        </p:blipFill>
        <p:spPr bwMode="auto">
          <a:xfrm>
            <a:off x="5257800" y="3276600"/>
            <a:ext cx="2971800" cy="3014872"/>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76200" y="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Después del examen:
La persona es llevada de vuelta a la habitación.
En una clínica la persona se viste en la sala de examen. Asistir según sea necesario
El área donde se utiliza lubricante debe limpiarse y limpiarse antes de que la persona se vista o regrese a la habitación.
Los artículos desechables usados se colocan en un contenedor de residuos.
Los suministros se sustituyen para que la bandeja esté lista para el siguiente examen.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57347" name="Picture 3" descr="http://t2.gstatic.com/images?q=tbn:ANd9GcRsxqFq1KTPgy6YtRVGIx3Jt6HU1gK-AjldrOwWUzUGhdd8ffnvRA"/>
          <p:cNvPicPr>
            <a:picLocks noChangeAspect="1" noChangeArrowheads="1"/>
          </p:cNvPicPr>
          <p:nvPr/>
        </p:nvPicPr>
        <p:blipFill>
          <a:blip r:embed="rId2" cstate="print"/>
          <a:srcRect/>
          <a:stretch>
            <a:fillRect/>
          </a:stretch>
        </p:blipFill>
        <p:spPr bwMode="auto">
          <a:xfrm>
            <a:off x="6781800" y="4495800"/>
            <a:ext cx="1530824" cy="2182238"/>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pPr lvl="0">
              <a:buFont typeface="Arial" pitchFamily="34" charset="0"/>
              <a:buChar char="•"/>
            </a:pPr>
            <a:r>
              <a:rPr lang="es-ES" sz="2800" dirty="0"/>
              <a:t>Los artículos reutilizables se limpian y se devuelven a la bandeja de acuerdo con la política de la agencia.
La mesa de examen está cubierta con una hoja de dibujo o papel limpio.
Todos los especímenes son etiquetados y enviados al laboratorio.
La unidad o la sala de examen de la persona deben ser ordenadas y ordenadas.
Siga la política de la agencia para la ropa sucia.
</a:t>
            </a:r>
            <a:endParaRPr lang="en-US" sz="2800" dirty="0"/>
          </a:p>
        </p:txBody>
      </p:sp>
      <p:pic>
        <p:nvPicPr>
          <p:cNvPr id="63490" name="Picture 2" descr="http://t3.gstatic.com/images?q=tbn:ANd9GcQlEwgm3UFLBQjYK0r3RIkrOPSdv89B8HfZZ3Bdcs-ae4IlKkGcfw"/>
          <p:cNvPicPr>
            <a:picLocks noChangeAspect="1" noChangeArrowheads="1"/>
          </p:cNvPicPr>
          <p:nvPr/>
        </p:nvPicPr>
        <p:blipFill>
          <a:blip r:embed="rId2" cstate="print"/>
          <a:srcRect/>
          <a:stretch>
            <a:fillRect/>
          </a:stretch>
        </p:blipFill>
        <p:spPr bwMode="auto">
          <a:xfrm>
            <a:off x="5867400" y="4494368"/>
            <a:ext cx="2487336" cy="234735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idx="4294967295"/>
          </p:nvPr>
        </p:nvSpPr>
        <p:spPr>
          <a:xfrm>
            <a:off x="0" y="-76200"/>
            <a:ext cx="8229600" cy="1265238"/>
          </a:xfrm>
        </p:spPr>
        <p:txBody>
          <a:bodyPr>
            <a:normAutofit fontScale="90000"/>
          </a:bodyPr>
          <a:lstStyle/>
          <a:p>
            <a:r>
              <a:rPr lang="es-ES" dirty="0"/>
              <a:t>Papel del técnico de atención al paciente
</a:t>
            </a:r>
            <a:endParaRPr lang="en-US" dirty="0"/>
          </a:p>
        </p:txBody>
      </p:sp>
      <p:sp>
        <p:nvSpPr>
          <p:cNvPr id="211972" name="Rectangle 4"/>
          <p:cNvSpPr>
            <a:spLocks noGrp="1" noChangeArrowheads="1"/>
          </p:cNvSpPr>
          <p:nvPr>
            <p:ph sz="half" idx="4294967295"/>
          </p:nvPr>
        </p:nvSpPr>
        <p:spPr>
          <a:xfrm>
            <a:off x="0" y="1066800"/>
            <a:ext cx="4038600" cy="4525962"/>
          </a:xfrm>
        </p:spPr>
        <p:txBody>
          <a:bodyPr/>
          <a:lstStyle/>
          <a:p>
            <a:r>
              <a:rPr lang="es-ES" dirty="0"/>
              <a:t>Permita que el médico realice un examen eficaz 
Contribuir a la confianza del paciente en la atención
Comodidad física y emocional
</a:t>
            </a:r>
            <a:endParaRPr lang="en-US" dirty="0"/>
          </a:p>
        </p:txBody>
      </p:sp>
      <p:sp>
        <p:nvSpPr>
          <p:cNvPr id="211973" name="Rectangle 5"/>
          <p:cNvSpPr>
            <a:spLocks noGrp="1" noChangeArrowheads="1"/>
          </p:cNvSpPr>
          <p:nvPr>
            <p:ph sz="half" idx="4294967295"/>
          </p:nvPr>
        </p:nvSpPr>
        <p:spPr>
          <a:xfrm>
            <a:off x="5105400" y="1066800"/>
            <a:ext cx="4038600" cy="4525962"/>
          </a:xfrm>
        </p:spPr>
        <p:txBody>
          <a:bodyPr>
            <a:normAutofit/>
          </a:bodyPr>
          <a:lstStyle/>
          <a:p>
            <a:r>
              <a:rPr lang="es-ES" sz="2400" dirty="0"/>
              <a:t>Tareas 
Entrevista
Escribir un historial preciso
Determinar los signos vitales y medir el peso y la altura
Ayudar con el </a:t>
            </a:r>
            <a:r>
              <a:rPr lang="es-ES" dirty="0"/>
              <a:t>examen
</a:t>
            </a:r>
            <a:endParaRPr lang="en-US" dirty="0"/>
          </a:p>
        </p:txBody>
      </p:sp>
      <p:sp>
        <p:nvSpPr>
          <p:cNvPr id="211975" name="Text Box 7"/>
          <p:cNvSpPr txBox="1">
            <a:spLocks noChangeArrowheads="1"/>
          </p:cNvSpPr>
          <p:nvPr/>
        </p:nvSpPr>
        <p:spPr bwMode="auto">
          <a:xfrm>
            <a:off x="2514600" y="4724400"/>
            <a:ext cx="6400800" cy="1569660"/>
          </a:xfrm>
          <a:prstGeom prst="rect">
            <a:avLst/>
          </a:prstGeom>
          <a:solidFill>
            <a:srgbClr val="FFFF99"/>
          </a:solidFill>
          <a:ln w="9525">
            <a:noFill/>
            <a:miter lim="800000"/>
            <a:headEnd/>
            <a:tailEnd/>
          </a:ln>
          <a:effectLst/>
        </p:spPr>
        <p:txBody>
          <a:bodyPr wrap="square">
            <a:spAutoFit/>
          </a:bodyPr>
          <a:lstStyle/>
          <a:p>
            <a:r>
              <a:rPr lang="es-ES" sz="2400" b="1" i="1" dirty="0"/>
              <a:t>Sus responsabilidades incluyen asegurar que todos los instrumentos y suministros estén fácilmente disponibles para el médico durante el examen.</a:t>
            </a:r>
            <a:endParaRPr lang="en-US" sz="24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11975"/>
                                        </p:tgtEl>
                                        <p:attrNameLst>
                                          <p:attrName>style.visibility</p:attrName>
                                        </p:attrNameLst>
                                      </p:cBhvr>
                                      <p:to>
                                        <p:strVal val="visible"/>
                                      </p:to>
                                    </p:set>
                                    <p:animEffect transition="in" filter="dissolve">
                                      <p:cBhvr>
                                        <p:cTn id="11" dur="500"/>
                                        <p:tgtEl>
                                          <p:spTgt spid="2119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3" grpId="0" build="p"/>
      <p:bldP spid="211975"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idx="1"/>
          </p:nvPr>
        </p:nvSpPr>
        <p:spPr/>
        <p:txBody>
          <a:bodyPr/>
          <a:lstStyle/>
          <a:p>
            <a:r>
              <a:rPr lang="es-ES" dirty="0"/>
              <a:t>Normas y directrices de la OSHA
Proteger a los empleados
Hacer que el lugar de trabajo sea seguro
Directrices de los CDC
Proteger a los pacientes y a los trabajadores sanitarios
</a:t>
            </a:r>
            <a:endParaRPr lang="en-US" dirty="0"/>
          </a:p>
        </p:txBody>
      </p:sp>
      <p:sp>
        <p:nvSpPr>
          <p:cNvPr id="129026" name="Rectangle 2"/>
          <p:cNvSpPr>
            <a:spLocks noGrp="1" noChangeArrowheads="1"/>
          </p:cNvSpPr>
          <p:nvPr>
            <p:ph type="title"/>
          </p:nvPr>
        </p:nvSpPr>
        <p:spPr/>
        <p:txBody>
          <a:bodyPr>
            <a:normAutofit fontScale="90000"/>
          </a:bodyPr>
          <a:lstStyle/>
          <a:p>
            <a:r>
              <a:rPr lang="en-US" dirty="0" err="1"/>
              <a:t>Precauciones</a:t>
            </a:r>
            <a:r>
              <a:rPr lang="en-US" dirty="0"/>
              <a:t> de </a:t>
            </a:r>
            <a:r>
              <a:rPr lang="en-US" dirty="0" err="1"/>
              <a:t>seguridad</a:t>
            </a:r>
            <a:r>
              <a:rPr lang="en-US" dirty="0"/>
              <a:t>
</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normAutofit fontScale="90000"/>
          </a:bodyPr>
          <a:lstStyle/>
          <a:p>
            <a:r>
              <a:rPr lang="en-US" dirty="0" err="1"/>
              <a:t>Precauciones</a:t>
            </a:r>
            <a:r>
              <a:rPr lang="en-US" dirty="0"/>
              <a:t> de </a:t>
            </a:r>
            <a:r>
              <a:rPr lang="en-US" dirty="0" err="1"/>
              <a:t>seguridad</a:t>
            </a:r>
            <a:r>
              <a:rPr lang="en-US" dirty="0"/>
              <a:t> (cont.)
</a:t>
            </a:r>
            <a:endParaRPr lang="en-US" sz="2800" dirty="0"/>
          </a:p>
        </p:txBody>
      </p:sp>
      <p:sp>
        <p:nvSpPr>
          <p:cNvPr id="218115" name="Rectangle 3"/>
          <p:cNvSpPr>
            <a:spLocks noGrp="1" noChangeArrowheads="1"/>
          </p:cNvSpPr>
          <p:nvPr>
            <p:ph type="body" sz="half" idx="1"/>
          </p:nvPr>
        </p:nvSpPr>
        <p:spPr>
          <a:xfrm>
            <a:off x="457200" y="1946275"/>
            <a:ext cx="8229600" cy="4302125"/>
          </a:xfrm>
        </p:spPr>
        <p:txBody>
          <a:bodyPr/>
          <a:lstStyle/>
          <a:p>
            <a:r>
              <a:rPr lang="es-ES" sz="2400" dirty="0"/>
              <a:t>Lavado de manos
Antes y después de cada contacto con el paciente
Antes y después de cada procedimiento
Use guantes si hay probabilidad de contacto con
Sangre  piel no </a:t>
            </a:r>
            <a:r>
              <a:rPr lang="es-ES" sz="2400" dirty="0" err="1"/>
              <a:t>antirintosa</a:t>
            </a:r>
            <a:r>
              <a:rPr lang="es-ES" sz="2400" dirty="0"/>
              <a:t>
Líquidos corporales  Superficies húmedas
</a:t>
            </a:r>
            <a:endParaRPr lang="en-US" sz="2400" dirty="0">
              <a:sym typeface="Wingdings" pitchFamily="2" charset="2"/>
            </a:endParaRPr>
          </a:p>
        </p:txBody>
      </p:sp>
      <p:pic>
        <p:nvPicPr>
          <p:cNvPr id="218119" name="Picture 7" descr="j0388840"/>
          <p:cNvPicPr>
            <a:picLocks noGrp="1" noChangeAspect="1" noChangeArrowheads="1"/>
          </p:cNvPicPr>
          <p:nvPr>
            <p:ph sz="quarter" idx="2"/>
          </p:nvPr>
        </p:nvPicPr>
        <p:blipFill>
          <a:blip r:embed="rId2" cstate="print"/>
          <a:srcRect/>
          <a:stretch>
            <a:fillRect/>
          </a:stretch>
        </p:blipFill>
        <p:spPr>
          <a:xfrm>
            <a:off x="7239000" y="4253290"/>
            <a:ext cx="1314450" cy="1817688"/>
          </a:xfrm>
          <a:noFill/>
          <a:ln/>
        </p:spPr>
      </p:pic>
      <p:pic>
        <p:nvPicPr>
          <p:cNvPr id="218120" name="Picture 8" descr="j0290946"/>
          <p:cNvPicPr>
            <a:picLocks noGrp="1" noChangeAspect="1" noChangeArrowheads="1"/>
          </p:cNvPicPr>
          <p:nvPr>
            <p:ph sz="quarter" idx="3"/>
          </p:nvPr>
        </p:nvPicPr>
        <p:blipFill>
          <a:blip r:embed="rId3" cstate="print"/>
          <a:stretch>
            <a:fillRect/>
          </a:stretch>
        </p:blipFill>
        <p:spPr>
          <a:xfrm>
            <a:off x="4419600" y="5264443"/>
            <a:ext cx="1652257" cy="769545"/>
          </a:xfrm>
          <a:noFill/>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8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60" name="Picture 4" descr="j0337233"/>
          <p:cNvPicPr>
            <a:picLocks noGrp="1" noChangeAspect="1" noChangeArrowheads="1"/>
          </p:cNvPicPr>
          <p:nvPr>
            <p:ph idx="1"/>
          </p:nvPr>
        </p:nvPicPr>
        <p:blipFill>
          <a:blip r:embed="rId2" cstate="print"/>
          <a:srcRect/>
          <a:stretch>
            <a:fillRect/>
          </a:stretch>
        </p:blipFill>
        <p:spPr>
          <a:xfrm>
            <a:off x="7086600" y="2895600"/>
            <a:ext cx="1866900" cy="1331913"/>
          </a:xfrm>
          <a:noFill/>
          <a:ln/>
        </p:spPr>
      </p:pic>
      <p:sp>
        <p:nvSpPr>
          <p:cNvPr id="224258" name="Rectangle 2"/>
          <p:cNvSpPr>
            <a:spLocks noGrp="1" noChangeArrowheads="1"/>
          </p:cNvSpPr>
          <p:nvPr>
            <p:ph type="title"/>
          </p:nvPr>
        </p:nvSpPr>
        <p:spPr/>
        <p:txBody>
          <a:bodyPr>
            <a:normAutofit fontScale="90000"/>
          </a:bodyPr>
          <a:lstStyle/>
          <a:p>
            <a:r>
              <a:rPr lang="en-US" dirty="0" err="1"/>
              <a:t>Precauciones</a:t>
            </a:r>
            <a:r>
              <a:rPr lang="en-US" dirty="0"/>
              <a:t> de </a:t>
            </a:r>
            <a:r>
              <a:rPr lang="en-US" dirty="0" err="1"/>
              <a:t>seguridad</a:t>
            </a:r>
            <a:r>
              <a:rPr lang="en-US" dirty="0"/>
              <a:t> (cont.)
</a:t>
            </a:r>
            <a:endParaRPr lang="en-US" sz="2800" dirty="0"/>
          </a:p>
        </p:txBody>
      </p:sp>
      <p:sp>
        <p:nvSpPr>
          <p:cNvPr id="224259" name="Rectangle 3"/>
          <p:cNvSpPr>
            <a:spLocks noGrp="1" noChangeArrowheads="1"/>
          </p:cNvSpPr>
          <p:nvPr>
            <p:ph type="body" idx="4294967295"/>
          </p:nvPr>
        </p:nvSpPr>
        <p:spPr>
          <a:xfrm>
            <a:off x="0" y="1481138"/>
            <a:ext cx="7696200" cy="4525962"/>
          </a:xfrm>
        </p:spPr>
        <p:txBody>
          <a:bodyPr/>
          <a:lstStyle/>
          <a:p>
            <a:r>
              <a:rPr lang="es-ES" dirty="0"/>
              <a:t>Use una máscara si existe alguna posibilidad de exposición a una enfermedad infecciosa transmitida por gotas en el aire
</a:t>
            </a:r>
            <a:endParaRPr lang="en-US" dirty="0"/>
          </a:p>
          <a:p>
            <a:r>
              <a:rPr lang="es-ES" dirty="0"/>
              <a:t>Precauciones de aislamiento 
Equipo de protección personal
Mantener separados a los pacientes con posibles infecciones de otros pacientes
</a:t>
            </a:r>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0" y="762000"/>
            <a:ext cx="8229600" cy="990600"/>
          </a:xfrm>
        </p:spPr>
        <p:txBody>
          <a:bodyPr>
            <a:normAutofit fontScale="90000"/>
          </a:bodyPr>
          <a:lstStyle/>
          <a:p>
            <a:r>
              <a:rPr lang="en-US" dirty="0" err="1"/>
              <a:t>Precauciones</a:t>
            </a:r>
            <a:r>
              <a:rPr lang="en-US" dirty="0"/>
              <a:t> de </a:t>
            </a:r>
            <a:r>
              <a:rPr lang="en-US" dirty="0" err="1"/>
              <a:t>seguridad</a:t>
            </a:r>
            <a:r>
              <a:rPr lang="en-US" dirty="0"/>
              <a:t> (cont.)
</a:t>
            </a:r>
            <a:endParaRPr lang="en-US" sz="2800" dirty="0"/>
          </a:p>
        </p:txBody>
      </p:sp>
      <p:sp>
        <p:nvSpPr>
          <p:cNvPr id="24580" name="Rectangle 4"/>
          <p:cNvSpPr>
            <a:spLocks noGrp="1" noChangeArrowheads="1"/>
          </p:cNvSpPr>
          <p:nvPr>
            <p:ph type="body" sz="half" idx="4294967295"/>
          </p:nvPr>
        </p:nvSpPr>
        <p:spPr>
          <a:xfrm>
            <a:off x="0" y="1905000"/>
            <a:ext cx="7099300" cy="4419600"/>
          </a:xfrm>
          <a:noFill/>
        </p:spPr>
        <p:txBody>
          <a:bodyPr/>
          <a:lstStyle/>
          <a:p>
            <a:pPr marL="533400" indent="-533400"/>
            <a:r>
              <a:rPr lang="es-ES" sz="2800" dirty="0"/>
              <a:t>Deseche todos los equipos y suministros desechables adecuadamente
Limpie y desinfecte la sala de examen después de cada paciente
Desinfectar, desinfectar y esterilizar el equipo adecuadamente
</a:t>
            </a:r>
            <a:endParaRPr lang="en-US" sz="2800" dirty="0"/>
          </a:p>
        </p:txBody>
      </p:sp>
      <p:pic>
        <p:nvPicPr>
          <p:cNvPr id="24604" name="Picture 28" descr="MCj00978810000[1]"/>
          <p:cNvPicPr>
            <a:picLocks noChangeAspect="1" noChangeArrowheads="1"/>
          </p:cNvPicPr>
          <p:nvPr/>
        </p:nvPicPr>
        <p:blipFill>
          <a:blip r:embed="rId2" cstate="print"/>
          <a:srcRect/>
          <a:stretch>
            <a:fillRect/>
          </a:stretch>
        </p:blipFill>
        <p:spPr bwMode="auto">
          <a:xfrm>
            <a:off x="7099300" y="2819400"/>
            <a:ext cx="2044700" cy="32480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dissolve">
                                      <p:cBhvr>
                                        <p:cTn id="7" dur="500"/>
                                        <p:tgtEl>
                                          <p:spTgt spid="245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581</TotalTime>
  <Words>2578</Words>
  <Application>Microsoft Office PowerPoint</Application>
  <PresentationFormat>On-screen Show (4:3)</PresentationFormat>
  <Paragraphs>123</Paragraphs>
  <Slides>46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Lucida Sans Unicode</vt:lpstr>
      <vt:lpstr>Verdana</vt:lpstr>
      <vt:lpstr>Wingdings</vt:lpstr>
      <vt:lpstr>Wingdings 2</vt:lpstr>
      <vt:lpstr>Wingdings 3</vt:lpstr>
      <vt:lpstr>Concourse</vt:lpstr>
      <vt:lpstr>PREPARAR AL PACIENTE PARA EL EXAMEN
</vt:lpstr>
      <vt:lpstr>Introduction </vt:lpstr>
      <vt:lpstr>Propósito del Examen Físico General
</vt:lpstr>
      <vt:lpstr>Propósito del Examen Físico General (cont.)
</vt:lpstr>
      <vt:lpstr>Papel del técnico de atención al paciente
</vt:lpstr>
      <vt:lpstr>Precauciones de seguridad
</vt:lpstr>
      <vt:lpstr>Precauciones de seguridad (cont.)
</vt:lpstr>
      <vt:lpstr>Precauciones de seguridad (cont.)
</vt:lpstr>
      <vt:lpstr>Precauciones de seguridad (cont.)
</vt:lpstr>
      <vt:lpstr>Preparación del paciente para un examen
</vt:lpstr>
      <vt:lpstr>Preparación del paciente para un examen: Posicionamiento y drenaje
</vt:lpstr>
      <vt:lpstr>Preparación del paciente para un examen: Posicionamiento y drenaje (cont.)</vt:lpstr>
      <vt:lpstr>Preparación del paciente para un examen: Posicionamiento y drenaje (continuación)
</vt:lpstr>
      <vt:lpstr>Preparing the Patient for an Examination: Positioning and Draping (cont.)</vt:lpstr>
      <vt:lpstr>Preparing the Patient for an Examination: Positioning and Draping (cont.)</vt:lpstr>
      <vt:lpstr>Preparing the Patient for an Examination: Special Considerations</vt:lpstr>
      <vt:lpstr>Preparing the Patient for an Examination: Special Considerations (cont.)</vt:lpstr>
      <vt:lpstr>Preparing the Patient for an Examination: Special Considerations (cont.)</vt:lpstr>
      <vt:lpstr>Métodos de examen
</vt:lpstr>
      <vt:lpstr>Métodos de examen
(cont.)</vt:lpstr>
      <vt:lpstr>Examination Methods (cont.)</vt:lpstr>
      <vt:lpstr>Componentes del Examen Físico General
</vt:lpstr>
      <vt:lpstr>Components of the General Physical Examination (cont.)</vt:lpstr>
      <vt:lpstr>Components of the General Physical Examination (cont.)</vt:lpstr>
      <vt:lpstr>Components of the General Physical Examination (cont.)</vt:lpstr>
      <vt:lpstr>Components of the General Physical Examination (cont.)</vt:lpstr>
      <vt:lpstr>Components of the General Physical Examination (cont.)</vt:lpstr>
      <vt:lpstr>Components of the General Physical Examination (cont.)</vt:lpstr>
      <vt:lpstr>Components of the General Physical Examination (cont.)</vt:lpstr>
      <vt:lpstr>Componentes del Examen Físico General (continuación)
</vt:lpstr>
      <vt:lpstr>Components of the General Physical Examination (cont.)</vt:lpstr>
      <vt:lpstr>Completar el examen
</vt:lpstr>
      <vt:lpstr>Completing the Examination (cont.)</vt:lpstr>
      <vt:lpstr>Completing the Examination (cont.)</vt:lpstr>
      <vt:lpstr>Completing the Examination (cont.)</vt:lpstr>
      <vt:lpstr>Completing the Examination (cont.)</vt:lpstr>
      <vt:lpstr>In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PATIENT FOR EXAMINATION</dc:title>
  <dc:creator>Faculty</dc:creator>
  <cp:lastModifiedBy>lacr59@gmail.com</cp:lastModifiedBy>
  <cp:revision>50</cp:revision>
  <dcterms:created xsi:type="dcterms:W3CDTF">2012-08-31T22:26:07Z</dcterms:created>
  <dcterms:modified xsi:type="dcterms:W3CDTF">2020-10-29T16:14:05Z</dcterms:modified>
</cp:coreProperties>
</file>