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6" r:id="rId31"/>
    <p:sldId id="287" r:id="rId32"/>
    <p:sldId id="288" r:id="rId33"/>
    <p:sldId id="289" r:id="rId34"/>
    <p:sldId id="290" r:id="rId35"/>
    <p:sldId id="291" r:id="rId36"/>
    <p:sldId id="292" r:id="rId37"/>
    <p:sldId id="293" r:id="rId3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8" d="100"/>
          <a:sy n="108" d="100"/>
        </p:scale>
        <p:origin x="822" y="10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03968AFC-DBAD-499B-88B8-C3B8D13F91B7}" type="datetimeFigureOut">
              <a:rPr lang="en-US" smtClean="0"/>
              <a:pPr/>
              <a:t>10/29/2020</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01BF4ADB-699D-4143-8A82-515FFF1948C9}"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a:xfrm>
            <a:off x="457200" y="1481329"/>
            <a:ext cx="8229600" cy="4386071"/>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03968AFC-DBAD-499B-88B8-C3B8D13F91B7}" type="datetimeFigureOut">
              <a:rPr lang="en-US" smtClean="0"/>
              <a:pPr/>
              <a:t>10/29/2020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BF4ADB-699D-4143-8A82-515FFF1948C9}"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41"/>
            <a:ext cx="6324600" cy="5592760"/>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03968AFC-DBAD-499B-88B8-C3B8D13F91B7}" type="datetimeFigureOut">
              <a:rPr lang="en-US" smtClean="0"/>
              <a:pPr/>
              <a:t>10/29/2020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BF4ADB-699D-4143-8A82-515FFF1948C9}"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03968AFC-DBAD-499B-88B8-C3B8D13F91B7}" type="datetimeFigureOut">
              <a:rPr lang="en-US" smtClean="0"/>
              <a:pPr/>
              <a:t>10/29/2020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BF4ADB-699D-4143-8A82-515FFF1948C9}" type="slidenum">
              <a:rPr lang="en-US" smtClean="0"/>
              <a:pPr/>
              <a:t>‹#›</a:t>
            </a:fld>
            <a:endParaRPr lang="en-US"/>
          </a:p>
        </p:txBody>
      </p:sp>
      <p:sp>
        <p:nvSpPr>
          <p:cNvPr id="7" name="Title 6"/>
          <p:cNvSpPr>
            <a:spLocks noGrp="1"/>
          </p:cNvSpPr>
          <p:nvPr>
            <p:ph type="title"/>
          </p:nvPr>
        </p:nvSpPr>
        <p:spPr/>
        <p:txBody>
          <a:bodyPr rtlCol="0"/>
          <a:lstStyle/>
          <a:p>
            <a:r>
              <a:rPr kumimoji="0" lang="en-US"/>
              <a:t>Click to edit Master title style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03968AFC-DBAD-499B-88B8-C3B8D13F91B7}" type="datetimeFigureOut">
              <a:rPr lang="en-US" smtClean="0"/>
              <a:pPr/>
              <a:t>10/29/2020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BF4ADB-699D-4143-8A82-515FFF1948C9}"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03968AFC-DBAD-499B-88B8-C3B8D13F91B7}" type="datetimeFigureOut">
              <a:rPr lang="en-US" smtClean="0"/>
              <a:pPr/>
              <a:t>10/29/2020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1BF4ADB-699D-4143-8A82-515FFF1948C9}" type="slidenum">
              <a:rPr lang="en-US" smtClean="0"/>
              <a:pPr/>
              <a:t>‹#›</a:t>
            </a:fld>
            <a:endParaRPr lang="en-US"/>
          </a:p>
        </p:txBody>
      </p:sp>
      <p:sp>
        <p:nvSpPr>
          <p:cNvPr id="8" name="Title 7"/>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a:t>Click to edit Master title style</a:t>
            </a:r>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03968AFC-DBAD-499B-88B8-C3B8D13F91B7}" type="datetimeFigureOut">
              <a:rPr lang="en-US" smtClean="0"/>
              <a:pPr/>
              <a:t>10/29/2020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1BF4ADB-699D-4143-8A82-515FFF1948C9}"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03968AFC-DBAD-499B-88B8-C3B8D13F91B7}" type="datetimeFigureOut">
              <a:rPr lang="en-US" smtClean="0"/>
              <a:pPr/>
              <a:t>10/29/2020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1BF4ADB-699D-4143-8A82-515FFF1948C9}" type="slidenum">
              <a:rPr lang="en-US" smtClean="0"/>
              <a:pPr/>
              <a:t>‹#›</a:t>
            </a:fld>
            <a:endParaRPr lang="en-US"/>
          </a:p>
        </p:txBody>
      </p:sp>
      <p:sp>
        <p:nvSpPr>
          <p:cNvPr id="6" name="Title 5"/>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968AFC-DBAD-499B-88B8-C3B8D13F91B7}" type="datetimeFigureOut">
              <a:rPr lang="en-US" smtClean="0"/>
              <a:pPr/>
              <a:t>10/29/2020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1BF4ADB-699D-4143-8A82-515FFF1948C9}"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a:t>Click to edit Master title style</a:t>
            </a:r>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p>
            <a:fld id="{03968AFC-DBAD-499B-88B8-C3B8D13F91B7}" type="datetimeFigureOut">
              <a:rPr lang="en-US" smtClean="0"/>
              <a:pPr/>
              <a:t>10/29/2020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1BF4ADB-699D-4143-8A82-515FFF1948C9}"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03968AFC-DBAD-499B-88B8-C3B8D13F91B7}" type="datetimeFigureOut">
              <a:rPr lang="en-US" smtClean="0"/>
              <a:pPr/>
              <a:t>10/29/2020</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01BF4ADB-699D-4143-8A82-515FFF1948C9}"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a:t>Click to edit Master title style</a:t>
            </a:r>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en-US"/>
              <a:t>Click to edit Master title style</a:t>
            </a:r>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03968AFC-DBAD-499B-88B8-C3B8D13F91B7}" type="datetimeFigureOut">
              <a:rPr lang="en-US" smtClean="0"/>
              <a:pPr/>
              <a:t>10/29/2020</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01BF4ADB-699D-4143-8A82-515FFF1948C9}"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www.google.com/imgres?q=Rhythm+and+Force+of+the+Pulse&amp;start=307&amp;hl=en&amp;biw=1024&amp;bih=619&amp;tbm=isch&amp;tbnid=-vxQ5HK_2ggDrM:&amp;imgrefurl=http://emsbasics.com/tag/pulse/page/2/&amp;docid=Z_f_n-lTW7EriM&amp;imgurl=http://emsbasics.com/files/2011/02/brachial-pulse-300x273.jpg&amp;w=300&amp;h=273&amp;ei=6NE0UNfRGJLm9gTkyYHoAg&amp;zoom=1&amp;iact=hc&amp;vpx=274&amp;vpy=273&amp;dur=3027&amp;hovh=214&amp;hovw=235&amp;tx=173&amp;ty=171&amp;sig=113520829354328434894&amp;page=16&amp;tbnh=135&amp;tbnw=141&amp;ndsp=22&amp;ved=1t:429,r:6,s:307,i:90" TargetMode="Externa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hyperlink" Target="http://www.google.com/imgres?q=heart+pulse&amp;hl=en&amp;biw=1024&amp;bih=619&amp;tbm=isch&amp;tbnid=vb1NmgM8nRNvCM:&amp;imgrefurl=http://thespineline.blogspot.com/2009/05/cardio-pulse-wave-device-and-heart.html&amp;docid=FFDnyAxoeRSH5M&amp;imgurl=http://2.bp.blogspot.com/_0IWRcp5ttEk/Sghm44R0KiI/AAAAAAAAAEk/HuH-mEfo1JY/s320/Heart+pulse.JPG&amp;w=320&amp;h=269&amp;ei=F9I0UMLJNobM9QTF94GQCg&amp;zoom=1&amp;iact=hc&amp;vpx=736&amp;vpy=2&amp;dur=218&amp;hovh=206&amp;hovw=245&amp;tx=138&amp;ty=119&amp;sig=113520829354328434894&amp;page=2&amp;tbnh=129&amp;tbnw=174&amp;start=15&amp;ndsp=20&amp;ved=1t:429,r:4,s:15,i:201" TargetMode="Externa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hyperlink" Target="http://www.google.com/imgres?q=radial+pulse&amp;hl=en&amp;biw=1024&amp;bih=619&amp;tbm=isch&amp;tbnid=jl_RVgbnHf1FEM:&amp;imgrefurl=http://eo.wikipedia.org/wiki/Dosiero:Radial_pulse.jpg&amp;docid=Bne1isuwX8MmjM&amp;imgurl=http://upload.wikimedia.org/wikipedia/commons/1/1e/Radial_pulse.jpg&amp;w=3008&amp;h=1960&amp;ei=N9I0UNaBDY2Y8gSdv4CoAQ&amp;zoom=1&amp;iact=hc&amp;vpx=703&amp;vpy=180&amp;dur=1175&amp;hovh=181&amp;hovw=278&amp;tx=211&amp;ty=120&amp;sig=113520829354328434894&amp;page=1&amp;tbnh=114&amp;tbnw=151&amp;start=0&amp;ndsp=18&amp;ved=1t:429,r:5,s:0,i:152" TargetMode="Externa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hyperlink" Target="http://www.google.com/imgres?q=radial+pulse&amp;hl=en&amp;biw=1024&amp;bih=619&amp;tbm=isch&amp;tbnid=rv6kw_C-1xwsnM:&amp;imgrefurl=http://www.acefitness.org/calculators/heart-rate-zone-calculator.aspx&amp;docid=45mNTq1Gmg1YnM&amp;imgurl=http://www.acefitness.org/calculators/images/radial-pulse.jpg&amp;w=300&amp;h=250&amp;ei=N9I0UNaBDY2Y8gSdv4CoAQ&amp;zoom=1&amp;iact=hc&amp;vpx=414&amp;vpy=253&amp;dur=382&amp;hovh=200&amp;hovw=240&amp;tx=113&amp;ty=108&amp;sig=113520829354328434894&amp;page=2&amp;tbnh=137&amp;tbnw=199&amp;start=18&amp;ndsp=21&amp;ved=1t:429,r:2,s:18,i:204" TargetMode="Externa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hyperlink" Target="http://www.google.com/imgres?q=radial+pulse&amp;hl=en&amp;biw=1024&amp;bih=619&amp;tbm=isch&amp;tbnid=DyLWqU_JKGK_IM:&amp;imgrefurl=http://www.nursetopic.com/2012/07/Assessing-Radial-Pulse-Nursing-Procedure.html&amp;docid=gKRW5V9pzxdHPM&amp;imgurl=http://4.bp.blogspot.com/-K7qt9b-qkNk/UBAn-iweBtI/AAAAAAAAAXg/UgRHMrnSee8/s1600/normal+rdial+pulse.jpg&amp;w=1280&amp;h=960&amp;ei=N9I0UNaBDY2Y8gSdv4CoAQ&amp;zoom=1&amp;iact=hc&amp;vpx=722&amp;vpy=273&amp;dur=327&amp;hovh=194&amp;hovw=259&amp;tx=114&amp;ty=131&amp;sig=113520829354328434894&amp;page=4&amp;tbnh=135&amp;tbnw=190&amp;start=60&amp;ndsp=20&amp;ved=1t:429,r:14,s:60,i:378" TargetMode="Externa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hyperlink" Target="http://www.google.com/imgres?q=radial+pulse&amp;hl=en&amp;biw=1024&amp;bih=619&amp;tbm=isch&amp;tbnid=GCNuNLvPJTXp7M:&amp;imgrefurl=http://toolboxes.flexiblelearning.net.au/demosites/series8/805/fit_tb/fit007_1_lr7/fit007_1_lr7_3.htm&amp;docid=nw8P_4pt6BHzjM&amp;imgurl=http://toolboxes.flexiblelearning.net.au/demosites/series8/805/fit_tb/fit007_1_lr7/fit007_1_lr7_res/fit007_1_lr7_3.jpg&amp;w=379&amp;h=394&amp;ei=N9I0UNaBDY2Y8gSdv4CoAQ&amp;zoom=1&amp;iact=hc&amp;vpx=242&amp;vpy=258&amp;dur=843&amp;hovh=229&amp;hovw=220&amp;tx=164&amp;ty=164&amp;sig=113520829354328434894&amp;page=4&amp;tbnh=131&amp;tbnw=127&amp;start=60&amp;ndsp=20&amp;ved=1t:429,r:16,s:60,i:385" TargetMode="Externa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hyperlink" Target="http://www.google.com/imgres?q=radial+pulse&amp;start=80&amp;hl=en&amp;biw=1024&amp;bih=619&amp;tbm=isch&amp;tbnid=HUTZPKGy_AmYwM:&amp;imgrefurl=http://returnpost.yuku.com/topic/4661/t/Discography-am-I-missing-anything-.html&amp;docid=2CAl33x1qF0o1M&amp;imgurl=http://img.photobucket.com/albums/v31/ganjavih/Radial_pulse.jpg&amp;w=600&amp;h=600&amp;ei=bNI0UJz2GoSC9gSu74GADw&amp;zoom=1&amp;iact=hc&amp;vpx=756&amp;vpy=114&amp;dur=436&amp;hovh=225&amp;hovw=225&amp;tx=205&amp;ty=136&amp;sig=113520829354328434894&amp;page=5&amp;tbnh=132&amp;tbnw=137&amp;ndsp=21&amp;ved=1t:429,r:10,s:80,i:37" TargetMode="Externa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hyperlink" Target="http://www.google.com/imgres?q=radial+pulse&amp;start=163&amp;hl=en&amp;biw=1024&amp;bih=619&amp;tbm=isch&amp;tbnid=xEN2NPseABhIcM:&amp;imgrefurl=http://www.sciencephoto.com/media/187179/enlarge&amp;docid=L1COzZmDm5qihM&amp;imgurl=http://www.sciencephoto.com/image/187179/large/F0011201-Checking_pulse-SPL.jpg&amp;w=530&amp;h=353&amp;ei=ptI0UPnRJ43W9AS-joAI&amp;zoom=1&amp;iact=hc&amp;vpx=558&amp;vpy=279&amp;dur=399&amp;hovh=183&amp;hovw=275&amp;tx=133&amp;ty=112&amp;sig=113520829354328434894&amp;page=9&amp;tbnh=135&amp;tbnw=180&amp;ndsp=20&amp;ved=1t:429,r:8,s:163,i:31" TargetMode="Externa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hyperlink" Target="http://www.google.com/imgres?q=apical+pulse&amp;hl=en&amp;biw=1024&amp;bih=619&amp;tbm=isch&amp;tbnid=3hxeFI67v2aw1M:&amp;imgrefurl=http://timbarshinger.com/?portfolio=apical-pulse-interactive-learning-object&amp;docid=QIYWl7P9ZdyBMM&amp;imgurl=http://timbarshinger.com/wp-content/themes/vulcan/timthumb.php?src=http://timbarshinger.com/wp-content/uploads/2011/12/ApicalPulseILO-pic1.png&amp;h=180&amp;w=431&amp;zc=1&amp;w=431&amp;h=180&amp;ei=wNI0UPHkEoXA8AS8hYHwCg&amp;zoom=1&amp;iact=hc&amp;vpx=522&amp;vpy=282&amp;dur=1777&amp;hovh=144&amp;hovw=344&amp;tx=232&amp;ty=63&amp;sig=113520829354328434894&amp;page=2&amp;tbnh=78&amp;tbnw=186&amp;start=19&amp;ndsp=24&amp;ved=1t:429,r:4,s:19,i:174" TargetMode="Externa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hyperlink" Target="http://www.google.com/imgres?q=taken+an+apical+pulse&amp;hl=en&amp;biw=1024&amp;bih=619&amp;tbm=isch&amp;tbnid=W5-w0TjXfwutkM:&amp;imgrefurl=http://nursing-procedures.blogspot.com/2009/03/assessment-pulse-rate-apical-pulse.html&amp;docid=WqgTKfinEJCgtM&amp;imgurl=http://3.bp.blogspot.com/_I-0bV1hP0Xo/SbQbgGsoIZI/AAAAAAAAASY/Nw_Lo0ziGZw/s200/apical+pulse2.jpg&amp;w=200&amp;h=137&amp;ei=5dI0UPSTJYqg8gTEqIHwBQ&amp;zoom=1&amp;iact=hc&amp;vpx=132&amp;vpy=304&amp;dur=2223&amp;hovh=109&amp;hovw=160&amp;tx=111&amp;ty=36&amp;sig=113520829354328434894&amp;page=2&amp;tbnh=109&amp;tbnw=160&amp;start=19&amp;ndsp=22&amp;ved=1t:429,r:0,s:19,i:137"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www.google.com/imgres?q=pulse&amp;hl=en&amp;biw=1024&amp;bih=619&amp;tbm=isch&amp;tbnid=a-UWnECZCs82LM:&amp;imgrefurl=http://www.webmd.com/heart/taking-a-pulse-heart-rate&amp;docid=yuEOS7sDcrIMGM&amp;imgurl=http://img.webmd.com/dtmcms/live/webmd/consumer_assets/site_images/media/medical/hw/hwkb17_071.jpg&amp;w=460&amp;h=300&amp;ei=x880UJjeEo3W9AS-joAI&amp;zoom=1&amp;iact=hc&amp;vpx=79&amp;vpy=288&amp;dur=42&amp;hovh=181&amp;hovw=278&amp;tx=133&amp;ty=90&amp;sig=113520829354328434894&amp;page=2&amp;tbnh=127&amp;tbnw=159&amp;start=17&amp;ndsp=20&amp;ved=1t:429,r:0,s:17,i:195" TargetMode="Externa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hyperlink" Target="http://www.google.com/imgres?q=taken+an+apical+pulse&amp;start=85&amp;hl=en&amp;biw=1024&amp;bih=619&amp;tbm=isch&amp;tbnid=SBaxgJCNQ30rZM:&amp;imgrefurl=http://what-when-how.com/paramedic-care/physical-examination-and-secondary-assessment-principles-of-clinical-practice-paramedic-care-part-1/&amp;docid=BEk0LNG_nNx8BM&amp;imgurl=http://what-when-how.com/wp-content/uploads/2012/04/tmp2645_thumb.jpg&amp;w=640&amp;h=427&amp;ei=C9M0UIjUFInE9gT1n4HQCw&amp;zoom=1&amp;iact=hc&amp;vpx=374&amp;vpy=237&amp;dur=430&amp;hovh=183&amp;hovw=275&amp;tx=133&amp;ty=78&amp;sig=113520829354328434894&amp;page=5&amp;tbnh=147&amp;tbnw=241&amp;ndsp=20&amp;ved=1t:429,r:17,s:85,i:60" TargetMode="Externa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hyperlink" Target="http://www.google.com/imgres?q=taken+an+apical+pulse&amp;start=148&amp;hl=en&amp;biw=1024&amp;bih=619&amp;tbm=isch&amp;tbnid=VIjtFOkH0iGDuM:&amp;imgrefurl=http://timbarshinger.com/?portfolio_category=health-prof&amp;docid=NflS21mapOqbUM&amp;imgurl=http://timbarshinger.com/wp-content/themes/vulcan/timthumb.php?src=http://timbarshinger.com/wp-content/uploads/2010/10/ApicalPulseVideoPic.png&amp;h=180&amp;w=431&amp;zc=1&amp;w=431&amp;h=180&amp;ei=C9M0UIjUFInE9gT1n4HQCw&amp;zoom=1&amp;iact=hc&amp;vpx=553&amp;vpy=2&amp;dur=991&amp;hovh=144&amp;hovw=344&amp;tx=161&amp;ty=75&amp;sig=113520829354328434894&amp;page=8&amp;tbnh=64&amp;tbnw=154&amp;ndsp=20&amp;ved=1t:429,r:3,s:148,i:219" TargetMode="Externa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hyperlink" Target="http://www.google.com/imgres?q=taken+an+apical+pulse&amp;start=292&amp;hl=en&amp;biw=1024&amp;bih=619&amp;tbm=isch&amp;tbnid=jaz_T9CaodICqM:&amp;imgrefurl=http://www.wikipedia123.com/Wikipedia-776321-Apex-beat.html&amp;docid=8lS1M85NgdkJ8M&amp;imgurl=http://www.wikipedia123.com/baike/abpic/item/b110e61933ec7408dbb4bdcc.jpg&amp;w=200&amp;h=163&amp;ei=N9M0UIiPDIaQ8wSayICoAQ&amp;zoom=1&amp;iact=hc&amp;vpx=719&amp;vpy=174&amp;dur=1811&amp;hovh=130&amp;hovw=160&amp;tx=88&amp;ty=104&amp;sig=113520829354328434894&amp;page=15&amp;tbnh=130&amp;tbnw=160&amp;ndsp=22&amp;ved=1t:429,r:4,s:292,i:18" TargetMode="Externa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hyperlink" Target="http://www.google.com/imgres?q=apical+pulse&amp;start=86&amp;hl=en&amp;biw=1024&amp;bih=619&amp;tbm=isch&amp;tbnid=ja-wFTjU5W7hAM:&amp;imgrefurl=http://www.medical-iran.blogfa.com/cat-34.aspx&amp;docid=0ok0gW0BQdzL1M&amp;imgurl=http://medical-iran.persiangig.com/Study%20Pulse/Study%20Apical%20Pulse%201.jpg&amp;w=400&amp;h=306&amp;ei=r9M0UIKSKYic9QTzpoH4CA&amp;zoom=1&amp;iact=hc&amp;vpx=724&amp;vpy=308&amp;dur=976&amp;hovh=196&amp;hovw=257&amp;tx=169&amp;ty=156&amp;sig=113520829354328434894&amp;page=5&amp;tbnh=138&amp;tbnw=158&amp;ndsp=22&amp;ved=1t:429,r:21,s:86,i:72" TargetMode="Externa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hyperlink" Target="http://www.google.com/imgres?q=taken+an+apical+pulse&amp;hl=en&amp;biw=1024&amp;bih=619&amp;tbm=isch&amp;tbnid=GdSRwsxQjG3JKM:&amp;imgrefurl=http://what-when-how.com/nursing/vital-signs-client-care-nursing-part-3/&amp;docid=hM6qgI9fEkiyWM&amp;imgurl=http://what-when-how.com/wp-content/uploads/2012/08/tmpd9b2128_thumb2.png&amp;w=607&amp;h=480&amp;ei=5dI0UPSTJYqg8gTEqIHwBQ&amp;zoom=1&amp;iact=hc&amp;vpx=594&amp;vpy=136&amp;dur=3767&amp;hovh=200&amp;hovw=253&amp;tx=134&amp;ty=131&amp;sig=113520829354328434894&amp;page=2&amp;tbnh=136&amp;tbnw=158&amp;start=19&amp;ndsp=22&amp;ved=1t:429,r:9,s:19,i:165" TargetMode="Externa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hyperlink" Target="http://www.google.com/imgres?q=Taking+an+Apical-Radial+Pulse&amp;hl=en&amp;biw=1024&amp;bih=619&amp;tbm=isch&amp;tbnid=YTgJqr3iFkvCOM:&amp;imgrefurl=http://medical-dictionary.thefreedictionary.com/pulse+deficit&amp;docid=_rnP-fTfluhSdM&amp;imgurl=http://img.tfd.com/mk/D/X2604-D-10.png&amp;w=300&amp;h=223&amp;ei=5tM0UPK2A4Ku8QS-24GAAQ&amp;zoom=1&amp;iact=hc&amp;vpx=471&amp;vpy=152&amp;dur=976&amp;hovh=178&amp;hovw=240&amp;tx=156&amp;ty=70&amp;sig=113520829354328434894&amp;page=1&amp;tbnh=128&amp;tbnw=176&amp;start=0&amp;ndsp=17&amp;ved=1t:429,r:2,s:0,i:77" TargetMode="Externa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hyperlink" Target="http://www.google.com/imgres?q=apical+and+radial+pulse+deficit&amp;start=552&amp;hl=en&amp;biw=1024&amp;bih=619&amp;tbm=isch&amp;tbnid=EQKujZxB11_1kM:&amp;imgrefurl=http://getglue.com/topics/p/pulse&amp;docid=Mos8bGLAEsx_6M&amp;imgurl=http://img.getglue.com/topics/p/pulse/small.jpg&amp;w=135&amp;h=135&amp;ei=a9U0UMaJDYPo9ASduYHwDQ&amp;zoom=1&amp;iact=hc&amp;vpx=462&amp;vpy=123&amp;dur=5979&amp;hovh=108&amp;hovw=108&amp;tx=120&amp;ty=86&amp;sig=113520829354328434894&amp;page=26&amp;tbnh=108&amp;tbnw=108&amp;ndsp=20&amp;ved=1t:429,r:17,s:552,i:276" TargetMode="Externa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hyperlink" Target="http://www.google.com/imgres?q=pulse&amp;start=303&amp;hl=en&amp;biw=1024&amp;bih=619&amp;tbm=isch&amp;tbnid=f-p1m1ubWd8JNM:&amp;imgrefurl=http://www.videojug.com/film/how-to-prevent-the-causes-of-high-pulse-rate&amp;docid=Qf91cl3ymbrxxM&amp;imgurl=http://content5.videojug.com/97/97f00d73-0f3f-563f-accd-ff0008cea7eb/how-to-prevent-the-causes-of-high-pulse-.WidePlayer.jpg&amp;w=640&amp;h=360&amp;ei=6NU0UPCAE4m09QSFiIGQCQ&amp;zoom=1&amp;iact=hc&amp;vpx=242&amp;vpy=296&amp;dur=1087&amp;hovh=168&amp;hovw=300&amp;tx=187&amp;ty=80&amp;sig=113520829354328434894&amp;page=16&amp;tbnh=88&amp;tbnw=157&amp;ndsp=21&amp;ved=1t:429,r:1,s:303,i:74" TargetMode="Externa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hyperlink" Target="http://www.google.com/imgres?q=apical+and+radial+pulse&amp;hl=en&amp;biw=1024&amp;bih=619&amp;tbm=isch&amp;tbnid=cxdPKXbaalwhuM:&amp;imgrefurl=http://www.waybuilder.net/sweethaven/medtech/vitals/default.asp?inum=0302&amp;docid=pH1oFxYes6ho3M&amp;imgurl=http://www.waybuilder.net/sweethaven/medtech/vitals/531_0303.jpg&amp;w=466&amp;h=269&amp;ei=EtY0ULixMZDc8ATVsYGYAw&amp;zoom=1&amp;iact=hc&amp;vpx=156&amp;vpy=303&amp;dur=2153&amp;hovh=170&amp;hovw=296&amp;tx=182&amp;ty=94&amp;sig=113520829354328434894&amp;page=1&amp;tbnh=102&amp;tbnw=177&amp;start=0&amp;ndsp=17&amp;ved=1t:429,r:7,s:0,i:93" TargetMode="Externa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hyperlink" Target="http://www.google.com/imgres?q=apical+and+radial+pulse&amp;hl=en&amp;biw=1024&amp;bih=619&amp;tbm=isch&amp;tbnid=xzdACAkHBy2IFM:&amp;imgrefurl=http://www.drugs.com/cg/how-to-take-a-pulse.html&amp;docid=cItUUx9KB9M9QM&amp;imgurl=http://images.ddccdn.com/cg/images/en93432.jpg&amp;w=113&amp;h=180&amp;ei=EtY0ULixMZDc8ATVsYGYAw&amp;zoom=1&amp;iact=hc&amp;vpx=442&amp;vpy=330&amp;dur=1338&amp;hovh=144&amp;hovw=90&amp;tx=112&amp;ty=99&amp;sig=113520829354328434894&amp;page=4&amp;tbnh=139&amp;tbnw=85&amp;start=57&amp;ndsp=23&amp;ved=1t:429,r:8,s:57,i:284" TargetMode="Externa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www.google.com/imgres?q=Sites+for+taking+a+pulse&amp;hl=en&amp;biw=1024&amp;bih=619&amp;tbm=isch&amp;tbnid=83EPRImbNuNCTM:&amp;imgrefurl=http://www.waybuilder.net/sweethaven/medtech/vitals/default.asp?inum=0301&amp;docid=uozy0gbkYVYu7M&amp;imgurl=http://www.waybuilder.net/sweethaven/medtech/vitals/531_0302.jpg&amp;w=480&amp;h=507&amp;ei=8c80UMOBFI2G8QTMuIHIBA&amp;zoom=1&amp;iact=hc&amp;vpx=223&amp;vpy=131&amp;dur=3583&amp;hovh=231&amp;hovw=218&amp;tx=130&amp;ty=102&amp;sig=113520829354328434894&amp;page=1&amp;tbnh=139&amp;tbnw=132&amp;start=0&amp;ndsp=17&amp;ved=1t:429,r:1,s:0,i:74" TargetMode="Externa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hyperlink" Target="http://www.google.com/imgres?q=respirations&amp;num=10&amp;hl=en&amp;biw=1024&amp;bih=619&amp;tbm=isch&amp;tbnid=Jvx_MSFBgS74oM:&amp;imgrefurl=http://primumn0nn0cere.wordpress.com/2010/07/02/sighing-respirations/&amp;docid=QybCx7UyCu4_PM&amp;imgurl=http://drlillianglassbodylanguageblog.files.wordpress.com/2009/12/terrorist-breathing.jpg?w=663&amp;h=422&amp;w=663&amp;h=415&amp;ei=mgQ1UJ6QKYqK8QSG6oEQ&amp;zoom=1&amp;iact=hc&amp;vpx=69&amp;vpy=314&amp;dur=3061&amp;hovh=178&amp;hovw=284&amp;tx=157&amp;ty=105&amp;sig=107659913414484681482&amp;page=1&amp;tbnh=91&amp;tbnw=146&amp;start=0&amp;ndsp=18&amp;ved=1t:429,r:6,s:0,i:147" TargetMode="Externa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hyperlink" Target="http://www.google.com/imgres?q=person+rest+in+hospital+bed&amp;hl=en&amp;biw=1024&amp;bih=619&amp;tbm=isch&amp;tbnid=Q26IhJ428cGlHM:&amp;imgrefurl=http://www.shutterstock.com/pic-70371067/stock-photo-asian-ethnic-old-patient-woman-bed-rest-in-hospital-ward.html&amp;docid=jwagU6jZ3C5aoM&amp;imgurl=http://image.shutterstock.com/display_pic_with_logo/293509/293509,1296722030,1/stock-photo-asian-ethnic-old-patient-woman-bed-rest-in-hospital-ward-70371067.jpg&amp;w=300&amp;h=470&amp;ei=SQU1UP-bJI6C8QSiqoHgAQ&amp;zoom=1&amp;iact=hc&amp;vpx=109&amp;vpy=124&amp;dur=4403&amp;hovh=281&amp;hovw=179&amp;tx=84&amp;ty=141&amp;sig=107659913414484681482&amp;page=3&amp;tbnh=146&amp;tbnw=121&amp;start=35&amp;ndsp=20&amp;ved=1t:429,r:0,s:35,i:187" TargetMode="Externa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hyperlink" Target="http://www.google.com/imgres?q=measurement+vital+signs&amp;start=306&amp;hl=en&amp;biw=1024&amp;bih=619&amp;addh=36&amp;tbm=isch&amp;tbnid=EzROynuQxM7joM:&amp;imgrefurl=http://www.ehow.com/about_6472595_normal-signs-four-year-old.html&amp;docid=5sVn2WGuK4vKOM&amp;imgurl=http://img.ehowcdn.com/article-new/ehow/images/a06/5g/sj/normal-signs-four-year-old-800x800.jpg&amp;w=262&amp;h=300&amp;ei=JQY1UPyNDYm29QTJ4YDIBw&amp;zoom=1&amp;iact=hc&amp;vpx=772&amp;vpy=20&amp;dur=443&amp;hovh=240&amp;hovw=209&amp;tx=168&amp;ty=162&amp;sig=107659913414484681482&amp;page=16&amp;tbnh=136&amp;tbnw=120&amp;ndsp=20&amp;ved=1t:429,r:14,s:306,i:50" TargetMode="Externa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hyperlink" Target="http://www.google.com/imgres?q=measurement+vital+signs&amp;start=242&amp;hl=en&amp;biw=1024&amp;bih=619&amp;addh=36&amp;tbm=isch&amp;tbnid=L34DdRKZYrtdKM:&amp;imgrefurl=http://www.welchallyn.com/elearning/default.htm&amp;docid=Nf9l-BZRqkztGM&amp;imgurl=http://www.welchallyn.com/elearning/images/SpotVitalSigns.png&amp;w=500&amp;h=300&amp;ei=EAY1UOeLApHK9QSf4oHABw&amp;zoom=1&amp;iact=hc&amp;vpx=78&amp;vpy=274&amp;dur=2015&amp;hovh=174&amp;hovw=290&amp;tx=192&amp;ty=83&amp;sig=107659913414484681482&amp;page=13&amp;tbnh=102&amp;tbnw=170&amp;ndsp=20&amp;ved=1t:429,r:5,s:242,i:158" TargetMode="Externa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hyperlink" Target="http://www.google.com/imgres?q=apical+pulse&amp;hl=en&amp;biw=1024&amp;bih=619&amp;tbm=isch&amp;tbnid=ro9bD91puSKQyM:&amp;imgrefurl=http://www.austincc.edu/cenurse/Unit4/u4m2/u4m2b/u4m2b.htm&amp;docid=zp-0I_kjHaqfNM&amp;imgurl=http://www.austincc.edu/cenurse/Unit4/u4m2/u4m2b/q3.jpg&amp;w=350&amp;h=281&amp;ei=jAY1UPCaNIG88wSQ-IC4Bw&amp;zoom=1&amp;iact=hc&amp;vpx=580&amp;vpy=69&amp;dur=1284&amp;hovh=201&amp;hovw=251&amp;tx=153&amp;ty=106&amp;sig=107659913414484681482&amp;page=3&amp;tbnh=136&amp;tbnw=169&amp;start=43&amp;ndsp=22&amp;ved=1t:429,r:4,s:43,i:250" TargetMode="Externa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hyperlink" Target="http://www.google.com/imgres?q=apical+pulse&amp;start=108&amp;hl=en&amp;biw=1024&amp;bih=619&amp;addh=36&amp;tbm=isch&amp;tbnid=4V0Rn4Is1qGlTM:&amp;imgrefurl=http://odusoryto.my3gb.com/iowa-third-party-administrator-license.php&amp;docid=gC1PR1-BY5rycM&amp;imgurl=http://ars.els-cdn.com/content/image/1-s2.0-S1061925906002967-fx1.jpg&amp;w=904&amp;h=601&amp;ei=sAY1UP3vJYK69QTAsICYDw&amp;zoom=1&amp;iact=hc&amp;vpx=426&amp;vpy=2&amp;dur=677&amp;hovh=183&amp;hovw=275&amp;tx=175&amp;ty=79&amp;sig=107659913414484681482&amp;page=6&amp;tbnh=145&amp;tbnw=196&amp;ndsp=20&amp;ved=1t:429,r:2,s:108,i:83" TargetMode="Externa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hyperlink" Target="http://www.google.com/imgres?q=apical+pulse&amp;start=191&amp;hl=en&amp;biw=1024&amp;bih=619&amp;addh=36&amp;tbm=isch&amp;tbnid=e2cZPTse7ay16M:&amp;imgrefurl=http://www.nursetopic.com/2012/07/Assessing-the-Pulse-Nursing-Procedure.html&amp;docid=Nrx7iVPayNjXNM&amp;imgurl=http://1.bp.blogspot.com/-VdilPv36CLU/UAwtgaYhsjI/AAAAAAAAAXI/e1Jm5LUYDIU/s1600/normal+pulse+rate.jpg&amp;w=282&amp;h=268&amp;ei=zwY1UPzACJKE8ATK74CAAQ&amp;zoom=1&amp;iact=hc&amp;vpx=756&amp;vpy=95&amp;dur=1214&amp;hovh=214&amp;hovw=225&amp;tx=162&amp;ty=130&amp;sig=107659913414484681482&amp;page=10&amp;tbnh=145&amp;tbnw=148&amp;ndsp=22&amp;ved=1t:429,r:11,s:191,i:40"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hyperlink" Target="http://www.google.com/imgres?q=Using+stethoscope&amp;hl=en&amp;biw=1024&amp;bih=619&amp;tbm=isch&amp;tbnid=MPUyX3KleTgINM:&amp;imgrefurl=http://www.shutterstock.com/pic-85342408/stock-photo-smiling-doctor-in-white-coat-using-stethoscope-isolated.html&amp;docid=sC20lVZTiU_apM&amp;imgurl=http://image.shutterstock.com/display_pic_with_logo/817606/817606,1316970826,16/stock-photo-smiling-doctor-in-white-coat-using-stethoscope-isolated-85342408.jpg&amp;w=300&amp;h=470&amp;ei=EtA0UKTXI4uc8QSlmoGoDA&amp;zoom=1&amp;iact=hc&amp;vpx=802&amp;vpy=44&amp;dur=825&amp;hovh=281&amp;hovw=179&amp;tx=156&amp;ty=110&amp;sig=113520829354328434894&amp;page=2&amp;tbnh=159&amp;tbnw=102&amp;start=16&amp;ndsp=23&amp;ved=1t:429,r:5,s:16,i:141" TargetMode="Externa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www.google.com/imgres?q=Using+stethoscope&amp;start=223&amp;hl=en&amp;biw=1024&amp;bih=619&amp;tbm=isch&amp;tbnid=42WKJATjp2nLyM:&amp;imgrefurl=http://wakemedvoices.org/2011/09/did-you-ever-wonder-how-a-stethoscope-works/&amp;docid=UPGWuvoXmPqlpM&amp;imgurl=http://wakemedvoices.org/wp-content/uploads/2011/09/stethoscope.jpg&amp;w=360&amp;h=360&amp;ei=W9A0UJeZBoOc8gTotYHQBA&amp;zoom=1&amp;iact=hc&amp;vpx=696&amp;vpy=229&amp;dur=384&amp;hovh=225&amp;hovw=225&amp;tx=84&amp;ty=129&amp;sig=113520829354328434894&amp;page=11&amp;tbnh=138&amp;tbnw=131&amp;ndsp=22&amp;ved=1t:429,r:15,s:223,i:198" TargetMode="Externa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www.google.com/imgres?q=%E2%80%A2%09Wipe+the+earpiece+tips+use+stethoscope&amp;start=183&amp;hl=en&amp;biw=1024&amp;bih=619&amp;tbm=isch&amp;tbnid=N-Fff-mzhfcF2M:&amp;imgrefurl=http://onlinestore.blogsbuilding.com/search/stethoscope-ear-pieces&amp;docid=lh6HShR1aZttuM&amp;itg=1&amp;imgurl=http://www.omegahealthcare.co.uk/images/stethoscopes/3M-littmann-stethoscopes/littmann_eartips_grey.gif&amp;w=139&amp;h=106&amp;ei=1tA0UOnbCoOk8gS1mICoCA&amp;zoom=1&amp;iact=hc&amp;vpx=519&amp;vpy=29&amp;dur=1435&amp;hovh=84&amp;hovw=111&amp;tx=90&amp;ty=72&amp;sig=113520829354328434894&amp;page=10&amp;tbnh=84&amp;tbnw=111&amp;ndsp=24&amp;ved=1t:429,r:15,s:183,i:53" TargetMode="Externa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hyperlink" Target="http://www.google.com/imgres?q=Pulse+Rate&amp;start=242&amp;hl=en&amp;biw=1024&amp;bih=619&amp;tbm=isch&amp;tbnid=tuaOkxjKoxSCqM:&amp;imgrefurl=http://cutcaster.com/photo/901712994-A-doctor-taking-her-patient-pulse-rate/&amp;docid=M7IhGRIAAf0AVM&amp;imgurl=http://watermarked.cutcaster.com/901712994-A-doctor-taking-her-patient-pulse-rate.jpg&amp;w=450&amp;h=314&amp;ei=MNE0UL2NAoza9AS4g4CwBA&amp;zoom=1&amp;iact=hc&amp;vpx=457&amp;vpy=301&amp;dur=519&amp;hovh=187&amp;hovw=269&amp;tx=178&amp;ty=156&amp;sig=113520829354328434894&amp;page=13&amp;tbnh=135&amp;tbnw=206&amp;ndsp=20&amp;ved=1t:429,r:12,s:242,i:183" TargetMode="Externa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hyperlink" Target="http://www.google.com/imgres?q=tachycardia+cause&amp;start=281&amp;hl=en&amp;biw=1024&amp;bih=619&amp;tbm=isch&amp;tbnid=Jkle9e1HefTtDM:&amp;imgrefurl=http://www.aa-international.org/in/what-is-an-arrhythmia&amp;docid=d_kUY3neRVheHM&amp;imgurl=http://www.aa-international.org/files/image/iStock_000005623254Medium.jpg&amp;w=1386&amp;h=1385&amp;ei=j9E0ULqUHYy29gS21oDYDg&amp;zoom=1&amp;iact=hc&amp;vpx=310&amp;vpy=2&amp;dur=1379&amp;hovh=224&amp;hovw=225&amp;tx=129&amp;ty=119&amp;sig=113520829354328434894&amp;page=15&amp;tbnh=138&amp;tbnw=149&amp;ndsp=20&amp;ved=1t:429,r:16,s:281,i:57" TargetMode="Externa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VITAL SIGNS</a:t>
            </a:r>
          </a:p>
        </p:txBody>
      </p:sp>
      <p:sp>
        <p:nvSpPr>
          <p:cNvPr id="3" name="Subtitle 2"/>
          <p:cNvSpPr>
            <a:spLocks noGrp="1"/>
          </p:cNvSpPr>
          <p:nvPr>
            <p:ph type="subTitle" idx="1"/>
          </p:nvPr>
        </p:nvSpPr>
        <p:spPr/>
        <p:txBody>
          <a:bodyPr/>
          <a:lstStyle/>
          <a:p>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228600"/>
            <a:ext cx="8610600" cy="3108543"/>
          </a:xfrm>
          <a:prstGeom prst="rect">
            <a:avLst/>
          </a:prstGeom>
        </p:spPr>
        <p:txBody>
          <a:bodyPr wrap="square">
            <a:spAutoFit/>
          </a:bodyPr>
          <a:lstStyle/>
          <a:p>
            <a:r>
              <a:rPr lang="es-ES" sz="2800" b="1" dirty="0"/>
              <a:t>Ritmo y fuerza del pulso : 
Ritmo : Debe ser regular se debe sentir en un patrón. El mismo intervalo de tiempo debe ocurrir entre latidos. El pulso irregular ocurre cuando los latidos están espaciados de manera desigual o los latidos se omiten.
</a:t>
            </a:r>
            <a:endParaRPr lang="en-US" sz="2800" dirty="0"/>
          </a:p>
        </p:txBody>
      </p:sp>
      <p:pic>
        <p:nvPicPr>
          <p:cNvPr id="3" name="rg_hi" descr="http://t0.gstatic.com/images?q=tbn:ANd9GcRw5GG8lXXhuiA5cg5UmcRwBtA6zLuH8NrRPmiQY3EsUg_5eBep">
            <a:hlinkClick r:id="rId2"/>
          </p:cNvPr>
          <p:cNvPicPr/>
          <p:nvPr/>
        </p:nvPicPr>
        <p:blipFill>
          <a:blip r:embed="rId3" cstate="print"/>
          <a:srcRect/>
          <a:stretch>
            <a:fillRect/>
          </a:stretch>
        </p:blipFill>
        <p:spPr bwMode="auto">
          <a:xfrm>
            <a:off x="4114800" y="3200400"/>
            <a:ext cx="3810000" cy="3124200"/>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304800"/>
            <a:ext cx="8534400" cy="3970318"/>
          </a:xfrm>
          <a:prstGeom prst="rect">
            <a:avLst/>
          </a:prstGeom>
        </p:spPr>
        <p:txBody>
          <a:bodyPr wrap="square">
            <a:spAutoFit/>
          </a:bodyPr>
          <a:lstStyle/>
          <a:p>
            <a:r>
              <a:rPr lang="es-ES" sz="2800" dirty="0"/>
              <a:t>Fuerza : Un pulso contundente es fácil de sentir y se describe como fuerte, lleno o limitado. Que son difíciles de sentir se describen como débiles, hilo o débil.
Los equipos electrónicos de presión arterial también pueden contar el pulso, pero aún necesitas sentir el pulso para determinar el ritmo y la fuerza.
</a:t>
            </a:r>
            <a:endParaRPr lang="en-US" sz="2800" dirty="0"/>
          </a:p>
        </p:txBody>
      </p:sp>
      <p:pic>
        <p:nvPicPr>
          <p:cNvPr id="3" name="rg_hi" descr="http://t1.gstatic.com/images?q=tbn:ANd9GcTHewPhAt7bEafhr8YdwpdAsK8moMYSq2WQeks2mtD6JqamsJ4q">
            <a:hlinkClick r:id="rId2"/>
          </p:cNvPr>
          <p:cNvPicPr/>
          <p:nvPr/>
        </p:nvPicPr>
        <p:blipFill>
          <a:blip r:embed="rId3" cstate="print"/>
          <a:srcRect/>
          <a:stretch>
            <a:fillRect/>
          </a:stretch>
        </p:blipFill>
        <p:spPr bwMode="auto">
          <a:xfrm>
            <a:off x="4572000" y="3657600"/>
            <a:ext cx="3429000" cy="2895600"/>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228600"/>
            <a:ext cx="8686800" cy="2677656"/>
          </a:xfrm>
          <a:prstGeom prst="rect">
            <a:avLst/>
          </a:prstGeom>
        </p:spPr>
        <p:txBody>
          <a:bodyPr wrap="square">
            <a:spAutoFit/>
          </a:bodyPr>
          <a:lstStyle/>
          <a:p>
            <a:r>
              <a:rPr lang="es-ES" sz="2800" dirty="0"/>
              <a:t>Pulso radial : Se utiliza para signos vitales de rutina. El pulso se siente colocando los tres primeros dedos de una mano contra la arteria radial. La arteria radial está en el pulgar para tomar el lado de la muñeca.
</a:t>
            </a:r>
            <a:endParaRPr lang="en-US" sz="2800" dirty="0"/>
          </a:p>
        </p:txBody>
      </p:sp>
      <p:pic>
        <p:nvPicPr>
          <p:cNvPr id="3" name="rg_hi" descr="http://t1.gstatic.com/images?q=tbn:ANd9GcS5u_1u6iwZQli7LnbGY7Rqcr3n_kpRP5aewOrMSOwwI4EMDQiU4A">
            <a:hlinkClick r:id="rId2"/>
          </p:cNvPr>
          <p:cNvPicPr/>
          <p:nvPr/>
        </p:nvPicPr>
        <p:blipFill>
          <a:blip r:embed="rId3" cstate="print"/>
          <a:srcRect/>
          <a:stretch>
            <a:fillRect/>
          </a:stretch>
        </p:blipFill>
        <p:spPr bwMode="auto">
          <a:xfrm>
            <a:off x="3248660" y="2568257"/>
            <a:ext cx="4371340" cy="3222943"/>
          </a:xfrm>
          <a:prstGeom prst="rect">
            <a:avLst/>
          </a:prstGeom>
          <a:noFill/>
          <a:ln w="9525">
            <a:noFill/>
            <a:miter lim="800000"/>
            <a:headEnd/>
            <a:tailEnd/>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ChangeArrowheads="1"/>
          </p:cNvSpPr>
          <p:nvPr/>
        </p:nvSpPr>
        <p:spPr bwMode="auto">
          <a:xfrm>
            <a:off x="0" y="108972"/>
            <a:ext cx="6954148" cy="2677656"/>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lvl="0" fontAlgn="base">
              <a:spcBef>
                <a:spcPct val="0"/>
              </a:spcBef>
              <a:spcAft>
                <a:spcPct val="0"/>
              </a:spcAft>
            </a:pPr>
            <a:r>
              <a:rPr lang="es-ES" sz="2800" b="1" dirty="0">
                <a:solidFill>
                  <a:srgbClr val="333333"/>
                </a:solidFill>
                <a:latin typeface="Arial" pitchFamily="34" charset="0"/>
                <a:ea typeface="Calibri" pitchFamily="34" charset="0"/>
                <a:cs typeface="Arial" pitchFamily="34" charset="0"/>
              </a:rPr>
              <a:t>Tomar un pulso radial :
Pre-Procedimiento :
Lávate las manos.
Identifique a la persona.
Explique el procedimiento a la persona.
Proporcione privacidad.</a:t>
            </a:r>
            <a:endParaRPr kumimoji="0" lang="en-US" sz="2800" b="0" i="0" u="none" strike="noStrike" cap="none" normalizeH="0" baseline="0" dirty="0">
              <a:ln>
                <a:noFill/>
              </a:ln>
              <a:solidFill>
                <a:schemeClr val="tx1"/>
              </a:solidFill>
              <a:effectLst/>
              <a:latin typeface="Arial" pitchFamily="34" charset="0"/>
              <a:cs typeface="Arial" pitchFamily="34" charset="0"/>
            </a:endParaRPr>
          </a:p>
        </p:txBody>
      </p:sp>
      <p:pic>
        <p:nvPicPr>
          <p:cNvPr id="4" name="rg_hi" descr="http://t0.gstatic.com/images?q=tbn:ANd9GcRjQCg6Ym_Sxde4eJihCXfKml2WzXJG8CvncwrQcdzPz5ZP3qha">
            <a:hlinkClick r:id="rId2"/>
          </p:cNvPr>
          <p:cNvPicPr/>
          <p:nvPr/>
        </p:nvPicPr>
        <p:blipFill>
          <a:blip r:embed="rId3" cstate="print"/>
          <a:srcRect/>
          <a:stretch>
            <a:fillRect/>
          </a:stretch>
        </p:blipFill>
        <p:spPr bwMode="auto">
          <a:xfrm>
            <a:off x="4191000" y="3124200"/>
            <a:ext cx="3733800" cy="3048000"/>
          </a:xfrm>
          <a:prstGeom prst="rect">
            <a:avLst/>
          </a:prstGeom>
          <a:noFill/>
          <a:ln w="9525">
            <a:no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304800"/>
            <a:ext cx="8534400" cy="2677656"/>
          </a:xfrm>
          <a:prstGeom prst="rect">
            <a:avLst/>
          </a:prstGeom>
        </p:spPr>
        <p:txBody>
          <a:bodyPr wrap="square">
            <a:spAutoFit/>
          </a:bodyPr>
          <a:lstStyle/>
          <a:p>
            <a:r>
              <a:rPr lang="es-ES" sz="2800" dirty="0"/>
              <a:t>Procedimiento:
Pida a la persona que se siente o se acueste.
Localice el pulso radial con los 3 dedos medios.
Tenga en cuenta si el pulso es fuerte o débil y regular o irregular.
</a:t>
            </a:r>
            <a:endParaRPr lang="en-US" dirty="0"/>
          </a:p>
        </p:txBody>
      </p:sp>
      <p:pic>
        <p:nvPicPr>
          <p:cNvPr id="3" name="rg_hi" descr="http://t2.gstatic.com/images?q=tbn:ANd9GcSE4qbGPFuR4tsKzPT0kebREdH1LJzmQS_ctZJjfe1mKWLgibQF">
            <a:hlinkClick r:id="rId2"/>
          </p:cNvPr>
          <p:cNvPicPr/>
          <p:nvPr/>
        </p:nvPicPr>
        <p:blipFill>
          <a:blip r:embed="rId3" cstate="print"/>
          <a:srcRect/>
          <a:stretch>
            <a:fillRect/>
          </a:stretch>
        </p:blipFill>
        <p:spPr bwMode="auto">
          <a:xfrm>
            <a:off x="4876800" y="3429000"/>
            <a:ext cx="3810000" cy="3200400"/>
          </a:xfrm>
          <a:prstGeom prst="rect">
            <a:avLst/>
          </a:prstGeom>
          <a:noFill/>
          <a:ln w="9525">
            <a:no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304800"/>
            <a:ext cx="8686800" cy="4832092"/>
          </a:xfrm>
          <a:prstGeom prst="rect">
            <a:avLst/>
          </a:prstGeom>
        </p:spPr>
        <p:txBody>
          <a:bodyPr wrap="square">
            <a:spAutoFit/>
          </a:bodyPr>
          <a:lstStyle/>
          <a:p>
            <a:pPr marL="514350" lvl="0" indent="-514350">
              <a:buFont typeface="+mj-lt"/>
              <a:buAutoNum type="arabicPeriod" startAt="8"/>
            </a:pPr>
            <a:r>
              <a:rPr lang="es-ES" sz="2800" dirty="0"/>
              <a:t>Cuente el pulso durante 30 segundos. Multiplique el número de latidos por 2. O cuente el pulso durante 1 minuto completo si así lo requiere la política de la agencia.
Cuente el pulso durante 1 minuto completo si es irregular.
Registre el nombre y el pulso de la persona en su libreta de notas o hoja de asignación. Tome nota sobre la fuerza del pulso y si era regular o irregular.
</a:t>
            </a:r>
            <a:endParaRPr lang="en-US" sz="2800" dirty="0"/>
          </a:p>
        </p:txBody>
      </p:sp>
      <p:pic>
        <p:nvPicPr>
          <p:cNvPr id="3" name="rg_hi" descr="http://t2.gstatic.com/images?q=tbn:ANd9GcTEIXHkhxieyjOr6s8w4WbkPHT4k8Rlono36YR7WcbkyVGsjeDZDA">
            <a:hlinkClick r:id="rId2"/>
          </p:cNvPr>
          <p:cNvPicPr/>
          <p:nvPr/>
        </p:nvPicPr>
        <p:blipFill>
          <a:blip r:embed="rId3" cstate="print"/>
          <a:srcRect/>
          <a:stretch>
            <a:fillRect/>
          </a:stretch>
        </p:blipFill>
        <p:spPr bwMode="auto">
          <a:xfrm>
            <a:off x="5181600" y="3886200"/>
            <a:ext cx="3124200" cy="2971800"/>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152400"/>
            <a:ext cx="8686800" cy="2677656"/>
          </a:xfrm>
          <a:prstGeom prst="rect">
            <a:avLst/>
          </a:prstGeom>
        </p:spPr>
        <p:txBody>
          <a:bodyPr wrap="square">
            <a:spAutoFit/>
          </a:bodyPr>
          <a:lstStyle/>
          <a:p>
            <a:pPr marL="514350" indent="-514350"/>
            <a:r>
              <a:rPr lang="es-ES" sz="2800" dirty="0"/>
              <a:t>Post-Procedimiento :
Proporcione comodidad.
Coloque la luz de la señal al alcance de la mano.
</a:t>
            </a:r>
            <a:r>
              <a:rPr lang="es-ES" sz="2800" dirty="0" err="1"/>
              <a:t>Desaprespara</a:t>
            </a:r>
            <a:r>
              <a:rPr lang="es-ES" sz="2800" dirty="0"/>
              <a:t> a la persona.
Lávate las manos.
</a:t>
            </a:r>
            <a:endParaRPr lang="en-US" sz="2800" dirty="0"/>
          </a:p>
        </p:txBody>
      </p:sp>
      <p:pic>
        <p:nvPicPr>
          <p:cNvPr id="3" name="rg_hi" descr="http://t1.gstatic.com/images?q=tbn:ANd9GcTI3aU-_HsbSVCRZZyEIc69ZEYlvqQmzztTSGshWGeGrS8GWoll">
            <a:hlinkClick r:id="rId2"/>
          </p:cNvPr>
          <p:cNvPicPr/>
          <p:nvPr/>
        </p:nvPicPr>
        <p:blipFill>
          <a:blip r:embed="rId3" cstate="print"/>
          <a:srcRect/>
          <a:stretch>
            <a:fillRect/>
          </a:stretch>
        </p:blipFill>
        <p:spPr bwMode="auto">
          <a:xfrm>
            <a:off x="4648200" y="3200400"/>
            <a:ext cx="3581400" cy="3200400"/>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52400"/>
            <a:ext cx="8839200" cy="4832092"/>
          </a:xfrm>
          <a:prstGeom prst="rect">
            <a:avLst/>
          </a:prstGeom>
        </p:spPr>
        <p:txBody>
          <a:bodyPr wrap="square">
            <a:spAutoFit/>
          </a:bodyPr>
          <a:lstStyle/>
          <a:p>
            <a:pPr marL="514350" lvl="0" indent="-514350">
              <a:buFont typeface="+mj-lt"/>
              <a:buAutoNum type="arabicPeriod" startAt="15"/>
            </a:pPr>
            <a:r>
              <a:rPr lang="es-ES" sz="2800" dirty="0"/>
              <a:t>Informe lo siguiente a la enfermera:
Una frecuencia de pulso de menos de 60 o más de 100 latidos por minuto (informe inmediatamente)
Si el pulso es regular o irregular
La frecuencia del pulso
La fuerza del pulso (fuerte, lleno o limitado; o débil, hilo o débil.
Registre la frecuencia de pulso en el lugar adecuado.
</a:t>
            </a:r>
            <a:endParaRPr lang="en-US" sz="2800" dirty="0"/>
          </a:p>
        </p:txBody>
      </p:sp>
      <p:pic>
        <p:nvPicPr>
          <p:cNvPr id="3" name="rg_hi" descr="http://t2.gstatic.com/images?q=tbn:ANd9GcRjcRjMhbrWX8PEfF3u1cuKGuMF6m5dWxjuhWPzfQAv9ldFFtnoJg">
            <a:hlinkClick r:id="rId2"/>
          </p:cNvPr>
          <p:cNvPicPr/>
          <p:nvPr/>
        </p:nvPicPr>
        <p:blipFill>
          <a:blip r:embed="rId3" cstate="print"/>
          <a:srcRect/>
          <a:stretch>
            <a:fillRect/>
          </a:stretch>
        </p:blipFill>
        <p:spPr bwMode="auto">
          <a:xfrm>
            <a:off x="4267200" y="4114800"/>
            <a:ext cx="3886200" cy="2514600"/>
          </a:xfrm>
          <a:prstGeom prst="rect">
            <a:avLst/>
          </a:prstGeom>
          <a:noFill/>
          <a:ln w="9525">
            <a:noFill/>
            <a:miter lim="800000"/>
            <a:headEnd/>
            <a:tailEnd/>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228600"/>
            <a:ext cx="8763000" cy="3539430"/>
          </a:xfrm>
          <a:prstGeom prst="rect">
            <a:avLst/>
          </a:prstGeom>
        </p:spPr>
        <p:txBody>
          <a:bodyPr wrap="square">
            <a:spAutoFit/>
          </a:bodyPr>
          <a:lstStyle/>
          <a:p>
            <a:r>
              <a:rPr lang="es-ES" sz="2800" dirty="0"/>
              <a:t>Pulso apical; Se toma con estetoscopio. Este método se utiliza en bebés y niños de hasta aproximadamente 3 años de alcance. Este pulso está en el lado izquierdo del pecho ligeramente por debajo del pezón. El pulso apical se cuenta durante un minuto completo. Suena como </a:t>
            </a:r>
            <a:r>
              <a:rPr lang="es-ES" sz="2800" dirty="0" err="1"/>
              <a:t>lub-dub</a:t>
            </a:r>
            <a:r>
              <a:rPr lang="es-ES" sz="2800" dirty="0"/>
              <a:t>, cada </a:t>
            </a:r>
            <a:r>
              <a:rPr lang="es-ES" sz="2800" dirty="0" err="1"/>
              <a:t>lub-dub</a:t>
            </a:r>
            <a:r>
              <a:rPr lang="es-ES" sz="2800" dirty="0"/>
              <a:t> es un ritmo.
</a:t>
            </a:r>
            <a:endParaRPr lang="en-US" sz="2800" dirty="0"/>
          </a:p>
        </p:txBody>
      </p:sp>
      <p:pic>
        <p:nvPicPr>
          <p:cNvPr id="3" name="rg_hi" descr="http://t2.gstatic.com/images?q=tbn:ANd9GcSWjf3qg751xZ1WODiYAAHkPI9qI2_OR9zsnD0SHxhG8UZc5wy1tA">
            <a:hlinkClick r:id="rId2"/>
          </p:cNvPr>
          <p:cNvPicPr/>
          <p:nvPr/>
        </p:nvPicPr>
        <p:blipFill>
          <a:blip r:embed="rId3" cstate="print"/>
          <a:srcRect/>
          <a:stretch>
            <a:fillRect/>
          </a:stretch>
        </p:blipFill>
        <p:spPr bwMode="auto">
          <a:xfrm>
            <a:off x="3312111" y="3505200"/>
            <a:ext cx="5638800" cy="2667000"/>
          </a:xfrm>
          <a:prstGeom prst="rect">
            <a:avLst/>
          </a:prstGeom>
          <a:noFill/>
          <a:ln w="9525">
            <a:noFill/>
            <a:miter lim="800000"/>
            <a:headEnd/>
            <a:tailEnd/>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Rectangle 3"/>
          <p:cNvSpPr>
            <a:spLocks noChangeArrowheads="1"/>
          </p:cNvSpPr>
          <p:nvPr/>
        </p:nvSpPr>
        <p:spPr bwMode="auto">
          <a:xfrm>
            <a:off x="0" y="-139243"/>
            <a:ext cx="9144000" cy="440120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fontAlgn="base">
              <a:spcBef>
                <a:spcPct val="0"/>
              </a:spcBef>
              <a:spcAft>
                <a:spcPct val="0"/>
              </a:spcAft>
            </a:pPr>
            <a:r>
              <a:rPr lang="es-ES" sz="2800" b="1" dirty="0">
                <a:solidFill>
                  <a:srgbClr val="333333"/>
                </a:solidFill>
                <a:latin typeface="Arial" pitchFamily="34" charset="0"/>
                <a:ea typeface="Calibri" pitchFamily="34" charset="0"/>
                <a:cs typeface="Arial" pitchFamily="34" charset="0"/>
              </a:rPr>
              <a:t>Tomar un pulso apical :
</a:t>
            </a:r>
            <a:r>
              <a:rPr lang="es-ES" sz="2800" b="1" dirty="0" err="1">
                <a:solidFill>
                  <a:srgbClr val="333333"/>
                </a:solidFill>
                <a:latin typeface="Arial" pitchFamily="34" charset="0"/>
                <a:ea typeface="Calibri" pitchFamily="34" charset="0"/>
                <a:cs typeface="Arial" pitchFamily="34" charset="0"/>
              </a:rPr>
              <a:t>Pre-procedimiento</a:t>
            </a:r>
            <a:r>
              <a:rPr lang="es-ES" sz="2800" b="1" dirty="0">
                <a:solidFill>
                  <a:srgbClr val="333333"/>
                </a:solidFill>
                <a:latin typeface="Arial" pitchFamily="34" charset="0"/>
                <a:ea typeface="Calibri" pitchFamily="34" charset="0"/>
                <a:cs typeface="Arial" pitchFamily="34" charset="0"/>
              </a:rPr>
              <a:t> :
Recopile lo siguiente
Estetoscopio con diafragma
Toallitas de alcohol.
Lávate las manos.
Identifique a la persona.
Explique el procedimiento a la persona.
Proporcione privacidad.
</a:t>
            </a:r>
            <a:endParaRPr kumimoji="0" lang="en-US" sz="2800" b="0" i="0" u="none" strike="noStrike" cap="none" normalizeH="0" baseline="0" dirty="0">
              <a:ln>
                <a:noFill/>
              </a:ln>
              <a:solidFill>
                <a:schemeClr val="tx1"/>
              </a:solidFill>
              <a:effectLst/>
              <a:latin typeface="Arial" pitchFamily="34" charset="0"/>
              <a:cs typeface="Arial" pitchFamily="34" charset="0"/>
            </a:endParaRPr>
          </a:p>
        </p:txBody>
      </p:sp>
      <p:pic>
        <p:nvPicPr>
          <p:cNvPr id="5" name="rg_hi" descr="http://t0.gstatic.com/images?q=tbn:ANd9GcTU0WOgLKqmW6O6Qeyf_6UtN3o0vJV046zvIjAqOVpuAcSaLmxovg">
            <a:hlinkClick r:id="rId2"/>
          </p:cNvPr>
          <p:cNvPicPr/>
          <p:nvPr/>
        </p:nvPicPr>
        <p:blipFill>
          <a:blip r:embed="rId3" cstate="print"/>
          <a:srcRect/>
          <a:stretch>
            <a:fillRect/>
          </a:stretch>
        </p:blipFill>
        <p:spPr bwMode="auto">
          <a:xfrm>
            <a:off x="3886200" y="4343400"/>
            <a:ext cx="3429000" cy="2057400"/>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152400"/>
            <a:ext cx="8610600" cy="3108543"/>
          </a:xfrm>
          <a:prstGeom prst="rect">
            <a:avLst/>
          </a:prstGeom>
        </p:spPr>
        <p:txBody>
          <a:bodyPr wrap="square">
            <a:spAutoFit/>
          </a:bodyPr>
          <a:lstStyle/>
          <a:p>
            <a:r>
              <a:rPr lang="es-ES" sz="2800" b="1" dirty="0"/>
              <a:t>Pulso :Las arterias transportan la sangre del corazón a toda la parte del cuerpo. El pulso se define al ritmo del corazón que se siente en una arteria a medida que una onda de sangre pasa a través de la arteria. Un pulso se puede sentir cada vez que el corazón late en la </a:t>
            </a:r>
            <a:r>
              <a:rPr lang="es-ES" sz="2800" b="1" dirty="0" err="1"/>
              <a:t>sistóla</a:t>
            </a:r>
            <a:r>
              <a:rPr lang="es-ES" sz="2800" b="1" dirty="0"/>
              <a:t>
</a:t>
            </a:r>
            <a:endParaRPr lang="en-US" sz="2800" dirty="0"/>
          </a:p>
        </p:txBody>
      </p:sp>
      <p:pic>
        <p:nvPicPr>
          <p:cNvPr id="3" name="rg_hi" descr="http://t2.gstatic.com/images?q=tbn:ANd9GcQo2w_yiB3XftvILlrho9_dWhpN5UecXY7og2EvhWbhrO-GI7pu">
            <a:hlinkClick r:id="rId2"/>
          </p:cNvPr>
          <p:cNvPicPr/>
          <p:nvPr/>
        </p:nvPicPr>
        <p:blipFill>
          <a:blip r:embed="rId3" cstate="print"/>
          <a:srcRect/>
          <a:stretch>
            <a:fillRect/>
          </a:stretch>
        </p:blipFill>
        <p:spPr bwMode="auto">
          <a:xfrm>
            <a:off x="3276600" y="2667000"/>
            <a:ext cx="3990340" cy="2841943"/>
          </a:xfrm>
          <a:prstGeom prst="rect">
            <a:avLst/>
          </a:prstGeom>
          <a:noFill/>
          <a:ln w="9525">
            <a:noFill/>
            <a:miter lim="800000"/>
            <a:headEnd/>
            <a:tailEnd/>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228600"/>
            <a:ext cx="8763000" cy="3970318"/>
          </a:xfrm>
          <a:prstGeom prst="rect">
            <a:avLst/>
          </a:prstGeom>
        </p:spPr>
        <p:txBody>
          <a:bodyPr wrap="square">
            <a:spAutoFit/>
          </a:bodyPr>
          <a:lstStyle/>
          <a:p>
            <a:r>
              <a:rPr lang="es-ES" sz="2800" dirty="0"/>
              <a:t>Procedimiento:
Limpie las orejas y el diafragma con toallitas de alcohol.
Pida a la persona que se siente o se acueste.
Exponer el área del pezón del lado izquierdo del pecho
Calienta el diafragma en la palma de la mano.
Coloque los auriculares en los oídos
</a:t>
            </a:r>
            <a:endParaRPr lang="en-US" sz="2800" dirty="0"/>
          </a:p>
        </p:txBody>
      </p:sp>
      <p:pic>
        <p:nvPicPr>
          <p:cNvPr id="3" name="rg_hi" descr="http://t1.gstatic.com/images?q=tbn:ANd9GcTeoAqYpgm5OFtRSqth_y_yKClODB2dzmLybec2yZjGQwmL3UIadw">
            <a:hlinkClick r:id="rId2"/>
          </p:cNvPr>
          <p:cNvPicPr/>
          <p:nvPr/>
        </p:nvPicPr>
        <p:blipFill>
          <a:blip r:embed="rId3" cstate="print"/>
          <a:srcRect/>
          <a:stretch>
            <a:fillRect/>
          </a:stretch>
        </p:blipFill>
        <p:spPr bwMode="auto">
          <a:xfrm>
            <a:off x="4038600" y="3657600"/>
            <a:ext cx="4191000" cy="2743200"/>
          </a:xfrm>
          <a:prstGeom prst="rect">
            <a:avLst/>
          </a:prstGeom>
          <a:noFill/>
          <a:ln w="9525">
            <a:noFill/>
            <a:miter lim="800000"/>
            <a:headEnd/>
            <a:tailEnd/>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152400"/>
            <a:ext cx="8763000" cy="4832092"/>
          </a:xfrm>
          <a:prstGeom prst="rect">
            <a:avLst/>
          </a:prstGeom>
        </p:spPr>
        <p:txBody>
          <a:bodyPr wrap="square">
            <a:spAutoFit/>
          </a:bodyPr>
          <a:lstStyle/>
          <a:p>
            <a:pPr marL="514350" lvl="0" indent="-514350">
              <a:buFont typeface="+mj-lt"/>
              <a:buAutoNum type="arabicPeriod" startAt="11"/>
            </a:pPr>
            <a:r>
              <a:rPr lang="es-ES" sz="2800" dirty="0"/>
              <a:t>Localice el pulso apical. Coloque el diafragma 2 o 3 pulgadas a la izquierda del esternón y por debajo del pezón izquierdo
Cuente el pulso durante un minuto completo. Tenga en cuenta si es regular o irregular.
Cubra a la persona y retire las orejas.
Registre el nombre y el pulso de la persona en su libreta de notas o hoja de asignación. Tenga en cuenta si el pulso era regular o irregular.
</a:t>
            </a:r>
            <a:endParaRPr lang="en-US" sz="2800" dirty="0"/>
          </a:p>
        </p:txBody>
      </p:sp>
      <p:pic>
        <p:nvPicPr>
          <p:cNvPr id="3" name="rg_hi" descr="http://t1.gstatic.com/images?q=tbn:ANd9GcR5TIIfytF1tjDsMnHAsaFJEcXWL3Mw-GmZNBxw72PzaSIHpr8gqg">
            <a:hlinkClick r:id="rId2"/>
          </p:cNvPr>
          <p:cNvPicPr/>
          <p:nvPr/>
        </p:nvPicPr>
        <p:blipFill>
          <a:blip r:embed="rId3" cstate="print"/>
          <a:srcRect/>
          <a:stretch>
            <a:fillRect/>
          </a:stretch>
        </p:blipFill>
        <p:spPr bwMode="auto">
          <a:xfrm>
            <a:off x="3962400" y="4267200"/>
            <a:ext cx="4953000" cy="2057400"/>
          </a:xfrm>
          <a:prstGeom prst="rect">
            <a:avLst/>
          </a:prstGeom>
          <a:noFill/>
          <a:ln w="9525">
            <a:noFill/>
            <a:miter lim="800000"/>
            <a:headEnd/>
            <a:tailEnd/>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228600"/>
            <a:ext cx="8763000" cy="3970318"/>
          </a:xfrm>
          <a:prstGeom prst="rect">
            <a:avLst/>
          </a:prstGeom>
        </p:spPr>
        <p:txBody>
          <a:bodyPr wrap="square">
            <a:spAutoFit/>
          </a:bodyPr>
          <a:lstStyle/>
          <a:p>
            <a:pPr marL="514350" lvl="0" indent="-514350">
              <a:buFont typeface="+mj-lt"/>
              <a:buAutoNum type="arabicPeriod" startAt="15"/>
            </a:pPr>
            <a:r>
              <a:rPr lang="es-ES" sz="2800" dirty="0"/>
              <a:t>Proporcione comodidad.
Coloque la luz de la señal al alcance de la mano.
</a:t>
            </a:r>
            <a:r>
              <a:rPr lang="es-ES" sz="2800" dirty="0" err="1"/>
              <a:t>Desaprespara</a:t>
            </a:r>
            <a:r>
              <a:rPr lang="es-ES" sz="2800" dirty="0"/>
              <a:t> a la persona.
Limpie los auriculares y el diafragma del estetoscopio con toallitas de alcohol.
Devuelva el estetoscopio a su lugar apropiado.
</a:t>
            </a:r>
            <a:endParaRPr lang="en-US" sz="2800" dirty="0"/>
          </a:p>
        </p:txBody>
      </p:sp>
      <p:pic>
        <p:nvPicPr>
          <p:cNvPr id="3" name="rg_hi" descr="http://t3.gstatic.com/images?q=tbn:ANd9GcQ2W7p2sNgawcn5Kqfu7QdTB5WSMEEjGCWMpYuWAzRIyvQbYULa7A">
            <a:hlinkClick r:id="rId2"/>
          </p:cNvPr>
          <p:cNvPicPr/>
          <p:nvPr/>
        </p:nvPicPr>
        <p:blipFill>
          <a:blip r:embed="rId3" cstate="print"/>
          <a:srcRect/>
          <a:stretch>
            <a:fillRect/>
          </a:stretch>
        </p:blipFill>
        <p:spPr bwMode="auto">
          <a:xfrm>
            <a:off x="4114800" y="3657600"/>
            <a:ext cx="4038600" cy="2590800"/>
          </a:xfrm>
          <a:prstGeom prst="rect">
            <a:avLst/>
          </a:prstGeom>
          <a:noFill/>
          <a:ln w="9525">
            <a:noFill/>
            <a:miter lim="800000"/>
            <a:headEnd/>
            <a:tailEnd/>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228601"/>
            <a:ext cx="8610600" cy="4401205"/>
          </a:xfrm>
          <a:prstGeom prst="rect">
            <a:avLst/>
          </a:prstGeom>
        </p:spPr>
        <p:txBody>
          <a:bodyPr wrap="square">
            <a:spAutoFit/>
          </a:bodyPr>
          <a:lstStyle/>
          <a:p>
            <a:r>
              <a:rPr lang="es-ES" sz="2800" dirty="0"/>
              <a:t>Post-Procedimiento :
Lávate las manos.
Informe lo siguiente a la enfermera:
Una frecuencia de pulso de menos de 60 o más de 100 latidos por minuto
Si el pulso era regular o irregular
La frecuencia del pulso.
Registre la frecuencia de pulso en el lugar adecuado con un </a:t>
            </a:r>
            <a:r>
              <a:rPr lang="es-ES" sz="2800" dirty="0" err="1"/>
              <a:t>Ap</a:t>
            </a:r>
            <a:r>
              <a:rPr lang="es-ES" sz="2800" dirty="0"/>
              <a:t> para un pulso apical.
</a:t>
            </a:r>
            <a:endParaRPr lang="en-US" sz="2800" dirty="0"/>
          </a:p>
        </p:txBody>
      </p:sp>
      <p:pic>
        <p:nvPicPr>
          <p:cNvPr id="3" name="rg_hi" descr="http://t0.gstatic.com/images?q=tbn:ANd9GcTPVPB6bMj18rd9GmTY6hm7x-vV1vrIeeDxJH3rwn74fan9Jxzq">
            <a:hlinkClick r:id="rId2"/>
          </p:cNvPr>
          <p:cNvPicPr/>
          <p:nvPr/>
        </p:nvPicPr>
        <p:blipFill>
          <a:blip r:embed="rId3" cstate="print"/>
          <a:srcRect/>
          <a:stretch>
            <a:fillRect/>
          </a:stretch>
        </p:blipFill>
        <p:spPr bwMode="auto">
          <a:xfrm>
            <a:off x="4572000" y="4267200"/>
            <a:ext cx="3505200" cy="2438400"/>
          </a:xfrm>
          <a:prstGeom prst="rect">
            <a:avLst/>
          </a:prstGeom>
          <a:noFill/>
          <a:ln w="9525">
            <a:noFill/>
            <a:miter lim="800000"/>
            <a:headEnd/>
            <a:tailEnd/>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152400"/>
            <a:ext cx="8534400" cy="3970318"/>
          </a:xfrm>
          <a:prstGeom prst="rect">
            <a:avLst/>
          </a:prstGeom>
        </p:spPr>
        <p:txBody>
          <a:bodyPr wrap="square">
            <a:spAutoFit/>
          </a:bodyPr>
          <a:lstStyle/>
          <a:p>
            <a:r>
              <a:rPr lang="es-ES" sz="2800" dirty="0"/>
              <a:t>Apical –pulso radial : Las velocidades de pulso apical-radial deben ser iguales. Algunas veces las contracciones cardíacas no son lo suficientemente fuertes como para crear pulsos en la arteria radial. El pulso radial puede ser menor que el pulso apical. La frecuencia de pulso apical nunca es menor que la frecuencia de pulso radial.
</a:t>
            </a:r>
            <a:endParaRPr lang="en-US" sz="2800" dirty="0"/>
          </a:p>
        </p:txBody>
      </p:sp>
      <p:pic>
        <p:nvPicPr>
          <p:cNvPr id="3" name="rg_hi" descr="http://t1.gstatic.com/images?q=tbn:ANd9GcQy95t5BUW1OBsai7OhzO-Nvbue4CW0S4e_gkxC9V-Z7QRl_T2I">
            <a:hlinkClick r:id="rId2"/>
          </p:cNvPr>
          <p:cNvPicPr/>
          <p:nvPr/>
        </p:nvPicPr>
        <p:blipFill>
          <a:blip r:embed="rId3" cstate="print"/>
          <a:srcRect/>
          <a:stretch>
            <a:fillRect/>
          </a:stretch>
        </p:blipFill>
        <p:spPr bwMode="auto">
          <a:xfrm>
            <a:off x="3962400" y="3200400"/>
            <a:ext cx="3886200" cy="3124200"/>
          </a:xfrm>
          <a:prstGeom prst="rect">
            <a:avLst/>
          </a:prstGeom>
          <a:noFill/>
          <a:ln w="9525">
            <a:noFill/>
            <a:miter lim="800000"/>
            <a:headEnd/>
            <a:tailEnd/>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1"/>
          <p:cNvSpPr>
            <a:spLocks noChangeArrowheads="1"/>
          </p:cNvSpPr>
          <p:nvPr/>
        </p:nvSpPr>
        <p:spPr bwMode="auto">
          <a:xfrm>
            <a:off x="0" y="-232559"/>
            <a:ext cx="11793613" cy="3970318"/>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lvl="0" fontAlgn="base">
              <a:spcBef>
                <a:spcPct val="0"/>
              </a:spcBef>
              <a:spcAft>
                <a:spcPct val="0"/>
              </a:spcAft>
            </a:pPr>
            <a:r>
              <a:rPr lang="es-ES" sz="2800" b="1" dirty="0">
                <a:solidFill>
                  <a:srgbClr val="333333"/>
                </a:solidFill>
                <a:latin typeface="Arial" pitchFamily="34" charset="0"/>
                <a:ea typeface="Calibri" pitchFamily="34" charset="0"/>
                <a:cs typeface="Arial" pitchFamily="34" charset="0"/>
              </a:rPr>
              <a:t>Tomar un pulso apical-radial :
Procedimiento previo;
Pídele a una enfermera o a un asistente de enfermería que te ayude.
Recoge un estetoscopio y toallitas con alcohol.
Lávate las manos.
Identifique a la persona.
Explique el procedimiento a la persona.
Proporcione privacidad.
</a:t>
            </a:r>
            <a:endParaRPr kumimoji="0" lang="en-US" sz="2800" b="0" i="0" u="none" strike="noStrike" cap="none" normalizeH="0" baseline="0" dirty="0">
              <a:ln>
                <a:noFill/>
              </a:ln>
              <a:solidFill>
                <a:schemeClr val="tx1"/>
              </a:solidFill>
              <a:effectLst/>
              <a:latin typeface="Arial" pitchFamily="34" charset="0"/>
              <a:cs typeface="Arial" pitchFamily="34" charset="0"/>
            </a:endParaRPr>
          </a:p>
        </p:txBody>
      </p:sp>
      <p:pic>
        <p:nvPicPr>
          <p:cNvPr id="3" name="rg_hi" descr="http://t1.gstatic.com/images?q=tbn:ANd9GcR4tj9gg509xED874vBXsvjg6ZK1Fzr3IzzkB8TyULV9u1g6JIKPA">
            <a:hlinkClick r:id="rId2"/>
          </p:cNvPr>
          <p:cNvPicPr/>
          <p:nvPr/>
        </p:nvPicPr>
        <p:blipFill>
          <a:blip r:embed="rId3" cstate="print"/>
          <a:srcRect/>
          <a:stretch>
            <a:fillRect/>
          </a:stretch>
        </p:blipFill>
        <p:spPr bwMode="auto">
          <a:xfrm>
            <a:off x="4572000" y="3657600"/>
            <a:ext cx="3352800" cy="2590800"/>
          </a:xfrm>
          <a:prstGeom prst="rect">
            <a:avLst/>
          </a:prstGeom>
          <a:noFill/>
          <a:ln w="9525">
            <a:noFill/>
            <a:miter lim="800000"/>
            <a:headEnd/>
            <a:tailEnd/>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228600"/>
            <a:ext cx="8763000" cy="4401205"/>
          </a:xfrm>
          <a:prstGeom prst="rect">
            <a:avLst/>
          </a:prstGeom>
        </p:spPr>
        <p:txBody>
          <a:bodyPr wrap="square">
            <a:spAutoFit/>
          </a:bodyPr>
          <a:lstStyle/>
          <a:p>
            <a:r>
              <a:rPr lang="es-ES" sz="2800" dirty="0"/>
              <a:t>Procedimiento:
Limpie los auriculares y el diafragma con las toallitas de alcohol.
Pida a la persona que se siente o se acueste.
Calienta el diafragma en la palma de la mano
Exponga el área del pezón izquierdo en el pecho.
Coloque los auriculares en los oídos.
Encuentra el pulso apical. Pida a su compañero de trabajo que encuentre el pulso radial
</a:t>
            </a:r>
            <a:endParaRPr lang="en-US" sz="2800" dirty="0"/>
          </a:p>
        </p:txBody>
      </p:sp>
      <p:pic>
        <p:nvPicPr>
          <p:cNvPr id="3" name="rg_hi" descr="http://t2.gstatic.com/images?q=tbn:ANd9GcRgnyv5cqIuIcjRjfehq53XLkbIIubxOyP9oyMmtFYwDnm5ShJ3DA">
            <a:hlinkClick r:id="rId2"/>
          </p:cNvPr>
          <p:cNvPicPr/>
          <p:nvPr/>
        </p:nvPicPr>
        <p:blipFill>
          <a:blip r:embed="rId3" cstate="print"/>
          <a:srcRect/>
          <a:stretch>
            <a:fillRect/>
          </a:stretch>
        </p:blipFill>
        <p:spPr bwMode="auto">
          <a:xfrm>
            <a:off x="5943600" y="4419600"/>
            <a:ext cx="2743200" cy="2286000"/>
          </a:xfrm>
          <a:prstGeom prst="rect">
            <a:avLst/>
          </a:prstGeom>
          <a:noFill/>
          <a:ln w="9525">
            <a:noFill/>
            <a:miter lim="800000"/>
            <a:headEnd/>
            <a:tailEnd/>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152400"/>
            <a:ext cx="8763000" cy="4832092"/>
          </a:xfrm>
          <a:prstGeom prst="rect">
            <a:avLst/>
          </a:prstGeom>
        </p:spPr>
        <p:txBody>
          <a:bodyPr wrap="square">
            <a:spAutoFit/>
          </a:bodyPr>
          <a:lstStyle/>
          <a:p>
            <a:pPr marL="514350" lvl="0" indent="-514350">
              <a:buFont typeface="+mj-lt"/>
              <a:buAutoNum type="arabicPeriod" startAt="13"/>
            </a:pPr>
            <a:r>
              <a:rPr lang="es-ES" sz="2800" dirty="0"/>
              <a:t>Dar la señal para comenzar a contar
Cuente el pulso durante 1 minuto completo.
Dé la señal para dejar de contar.
Cubre a la persona. /Retire las piezas de las orejas.
Registre los pulsos apicales y radiales en su bloc de notas o hoja de asignación. Restar el pulso radial del pulso apical para el déficit de pulso. Tenga en cuenta si el pulso era regular o irregular.
</a:t>
            </a:r>
            <a:endParaRPr lang="en-US" sz="2800" dirty="0"/>
          </a:p>
        </p:txBody>
      </p:sp>
      <p:pic>
        <p:nvPicPr>
          <p:cNvPr id="3" name="rg_hi" descr="http://t1.gstatic.com/images?q=tbn:ANd9GcQOf1As1ww-kNbZGJ_dsWuOlw3ijfGsXELDB5Y0-vC_JVC2i09ixw">
            <a:hlinkClick r:id="rId2"/>
          </p:cNvPr>
          <p:cNvPicPr/>
          <p:nvPr/>
        </p:nvPicPr>
        <p:blipFill>
          <a:blip r:embed="rId3" cstate="print"/>
          <a:srcRect/>
          <a:stretch>
            <a:fillRect/>
          </a:stretch>
        </p:blipFill>
        <p:spPr bwMode="auto">
          <a:xfrm>
            <a:off x="4724400" y="4191000"/>
            <a:ext cx="3962400" cy="2438400"/>
          </a:xfrm>
          <a:prstGeom prst="rect">
            <a:avLst/>
          </a:prstGeom>
          <a:noFill/>
          <a:ln w="9525">
            <a:noFill/>
            <a:miter lim="800000"/>
            <a:headEnd/>
            <a:tailEnd/>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228600"/>
            <a:ext cx="8763000" cy="3539430"/>
          </a:xfrm>
          <a:prstGeom prst="rect">
            <a:avLst/>
          </a:prstGeom>
        </p:spPr>
        <p:txBody>
          <a:bodyPr wrap="square">
            <a:spAutoFit/>
          </a:bodyPr>
          <a:lstStyle/>
          <a:p>
            <a:pPr marL="514350" lvl="0" indent="-514350">
              <a:buFont typeface="+mj-lt"/>
              <a:buAutoNum type="arabicPeriod" startAt="18"/>
            </a:pPr>
            <a:r>
              <a:rPr lang="es-ES" sz="2800" dirty="0"/>
              <a:t>Proporcione comodidad.
Coloque la luz de la señal al alcance
</a:t>
            </a:r>
            <a:r>
              <a:rPr lang="es-ES" sz="2800" dirty="0" err="1"/>
              <a:t>Desaprespara</a:t>
            </a:r>
            <a:r>
              <a:rPr lang="es-ES" sz="2800" dirty="0"/>
              <a:t> a la persona.
Limpie los auriculares y el diafragma con toallitas de alcohol.
Devuelva el estetoscopio a su lugar apropiado.
</a:t>
            </a:r>
            <a:endParaRPr lang="en-US" sz="2800" dirty="0"/>
          </a:p>
        </p:txBody>
      </p:sp>
      <p:pic>
        <p:nvPicPr>
          <p:cNvPr id="3" name="rg_hi" descr="http://t3.gstatic.com/images?q=tbn:ANd9GcQlA4MhIJbwJJM8cpMpEwymLtBpEWWPTyyYTWTAfm6MaFZhMe2J">
            <a:hlinkClick r:id="rId2"/>
          </p:cNvPr>
          <p:cNvPicPr/>
          <p:nvPr/>
        </p:nvPicPr>
        <p:blipFill>
          <a:blip r:embed="rId3" cstate="print"/>
          <a:srcRect/>
          <a:stretch>
            <a:fillRect/>
          </a:stretch>
        </p:blipFill>
        <p:spPr bwMode="auto">
          <a:xfrm>
            <a:off x="3200400" y="3048000"/>
            <a:ext cx="4572000" cy="3200400"/>
          </a:xfrm>
          <a:prstGeom prst="rect">
            <a:avLst/>
          </a:prstGeom>
          <a:noFill/>
          <a:ln w="9525">
            <a:noFill/>
            <a:miter lim="800000"/>
            <a:headEnd/>
            <a:tailEnd/>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304800"/>
            <a:ext cx="8458200" cy="4832092"/>
          </a:xfrm>
          <a:prstGeom prst="rect">
            <a:avLst/>
          </a:prstGeom>
        </p:spPr>
        <p:txBody>
          <a:bodyPr wrap="square">
            <a:spAutoFit/>
          </a:bodyPr>
          <a:lstStyle/>
          <a:p>
            <a:r>
              <a:rPr lang="es-ES" sz="2800" dirty="0"/>
              <a:t>Post-Procedimiento :
Lávate las manos.
Informe lo siguiente a la enfermera:
Una frecuencia de pulso apical de menos de 60 o más de 100 latidos por minuto
Las frecuencias de pulsos apicales y radiales
El déficit de pulso
Si el pulso era regular o irregular.
25. Registre los pulsos en el lugar del ropero. Indique que se tomó un pulso apical-radial.
</a:t>
            </a:r>
            <a:endParaRPr lang="en-US" sz="2800" dirty="0"/>
          </a:p>
        </p:txBody>
      </p:sp>
      <p:pic>
        <p:nvPicPr>
          <p:cNvPr id="3" name="rg_hi" descr="http://t0.gstatic.com/images?q=tbn:ANd9GcRMYjOtuTK2g_p1W-xsSMwGsCaUcrcNOzhi5kktVhGQ-7yLnJ6iOg">
            <a:hlinkClick r:id="rId2"/>
          </p:cNvPr>
          <p:cNvPicPr/>
          <p:nvPr/>
        </p:nvPicPr>
        <p:blipFill>
          <a:blip r:embed="rId3" cstate="print"/>
          <a:srcRect/>
          <a:stretch>
            <a:fillRect/>
          </a:stretch>
        </p:blipFill>
        <p:spPr bwMode="auto">
          <a:xfrm>
            <a:off x="5867400" y="4191000"/>
            <a:ext cx="2590800" cy="2438400"/>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228600"/>
            <a:ext cx="8686800" cy="2677656"/>
          </a:xfrm>
          <a:prstGeom prst="rect">
            <a:avLst/>
          </a:prstGeom>
        </p:spPr>
        <p:txBody>
          <a:bodyPr wrap="square">
            <a:spAutoFit/>
          </a:bodyPr>
          <a:lstStyle/>
          <a:p>
            <a:r>
              <a:rPr lang="es-ES" sz="2800" dirty="0"/>
              <a:t>Sitios para tomar un pulso :Los temporales, </a:t>
            </a:r>
            <a:r>
              <a:rPr lang="es-ES" sz="2800" dirty="0" err="1"/>
              <a:t>carótidos</a:t>
            </a:r>
            <a:r>
              <a:rPr lang="es-ES" sz="2800" dirty="0"/>
              <a:t>, braquiales, radiales, femorales, </a:t>
            </a:r>
            <a:r>
              <a:rPr lang="es-ES" sz="2800" dirty="0" err="1"/>
              <a:t>popliteales</a:t>
            </a:r>
            <a:r>
              <a:rPr lang="es-ES" sz="2800" dirty="0"/>
              <a:t> y </a:t>
            </a:r>
            <a:r>
              <a:rPr lang="es-ES" sz="2800" dirty="0" err="1"/>
              <a:t>dorsaliis</a:t>
            </a:r>
            <a:r>
              <a:rPr lang="es-ES" sz="2800" dirty="0"/>
              <a:t> </a:t>
            </a:r>
            <a:r>
              <a:rPr lang="es-ES" sz="2800" dirty="0" err="1"/>
              <a:t>pedis</a:t>
            </a:r>
            <a:r>
              <a:rPr lang="es-ES" sz="2800" dirty="0"/>
              <a:t> son fáciles de sentir pulsos.. Usted puede tomar un pulso radial sin molestar o exponer a la persona.
</a:t>
            </a:r>
            <a:endParaRPr lang="en-US" sz="2800" dirty="0"/>
          </a:p>
        </p:txBody>
      </p:sp>
      <p:pic>
        <p:nvPicPr>
          <p:cNvPr id="3" name="rg_hi" descr="http://t3.gstatic.com/images?q=tbn:ANd9GcQP8rCw8dVwnJ0GcyFcMx-2Bqz7fDbqLxjQCYG5dJbUJltMc_3Z">
            <a:hlinkClick r:id="rId2"/>
          </p:cNvPr>
          <p:cNvPicPr/>
          <p:nvPr/>
        </p:nvPicPr>
        <p:blipFill>
          <a:blip r:embed="rId3" cstate="print"/>
          <a:srcRect/>
          <a:stretch>
            <a:fillRect/>
          </a:stretch>
        </p:blipFill>
        <p:spPr bwMode="auto">
          <a:xfrm>
            <a:off x="4343400" y="2750231"/>
            <a:ext cx="3933825" cy="4074478"/>
          </a:xfrm>
          <a:prstGeom prst="rect">
            <a:avLst/>
          </a:prstGeom>
          <a:noFill/>
          <a:ln w="9525">
            <a:noFill/>
            <a:miter lim="800000"/>
            <a:headEnd/>
            <a:tailEnd/>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152400"/>
            <a:ext cx="8686800" cy="3539430"/>
          </a:xfrm>
          <a:prstGeom prst="rect">
            <a:avLst/>
          </a:prstGeom>
        </p:spPr>
        <p:txBody>
          <a:bodyPr wrap="square">
            <a:spAutoFit/>
          </a:bodyPr>
          <a:lstStyle/>
          <a:p>
            <a:r>
              <a:rPr lang="es-ES" sz="2800" b="1" dirty="0"/>
              <a:t>Respiraciones: Es el acto de respirar aire hacia los pulmones (inhalación) y fuera de los pulmones (exhalación). El pecho se eleva durante la inhalación y las caídas durante la inhalación. La frecuencia respiratoria se ve afectada por muchos de los factores que afectan el pulso y la temperatura
</a:t>
            </a:r>
            <a:endParaRPr lang="en-US" sz="2800" dirty="0"/>
          </a:p>
        </p:txBody>
      </p:sp>
      <p:pic>
        <p:nvPicPr>
          <p:cNvPr id="3" name="rg_hi" descr="http://t3.gstatic.com/images?q=tbn:ANd9GcRQP_M_0JYaTnRAYSVl3ValcL22NciIy3P6X6Oc5y5t9qR59oRYZg">
            <a:hlinkClick r:id="rId2"/>
          </p:cNvPr>
          <p:cNvPicPr/>
          <p:nvPr/>
        </p:nvPicPr>
        <p:blipFill>
          <a:blip r:embed="rId3" cstate="print"/>
          <a:srcRect/>
          <a:stretch>
            <a:fillRect/>
          </a:stretch>
        </p:blipFill>
        <p:spPr bwMode="auto">
          <a:xfrm>
            <a:off x="4267200" y="3200400"/>
            <a:ext cx="4343400" cy="3200400"/>
          </a:xfrm>
          <a:prstGeom prst="rect">
            <a:avLst/>
          </a:prstGeom>
          <a:noFill/>
          <a:ln w="9525">
            <a:noFill/>
            <a:miter lim="800000"/>
            <a:headEnd/>
            <a:tailEnd/>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152401"/>
            <a:ext cx="8763000" cy="4401205"/>
          </a:xfrm>
          <a:prstGeom prst="rect">
            <a:avLst/>
          </a:prstGeom>
        </p:spPr>
        <p:txBody>
          <a:bodyPr wrap="square">
            <a:spAutoFit/>
          </a:bodyPr>
          <a:lstStyle/>
          <a:p>
            <a:r>
              <a:rPr lang="es-ES" sz="2800" dirty="0"/>
              <a:t>La respiración es normalmente tranquila, sin esfuerzo y regular. Ambos lados del pecho se elevan y caen por igual. La respiración se cuenta cuando la persona está en reposo. La profundidad y la frecuencia respiratoria se pueden controlar voluntariamente. Las personas tienden a cambiar los patrones respiratorios cuando saben que su respiración está siendo contada.
</a:t>
            </a:r>
            <a:endParaRPr lang="en-US" sz="2800" dirty="0"/>
          </a:p>
        </p:txBody>
      </p:sp>
      <p:pic>
        <p:nvPicPr>
          <p:cNvPr id="3" name="rg_hi" descr="http://t0.gstatic.com/images?q=tbn:ANd9GcTZ08kiQ35Etl1Y5DrSirL-znrhj422xUERVy0lyTLle51HYvNU">
            <a:hlinkClick r:id="rId2"/>
          </p:cNvPr>
          <p:cNvPicPr/>
          <p:nvPr/>
        </p:nvPicPr>
        <p:blipFill>
          <a:blip r:embed="rId3" cstate="print"/>
          <a:srcRect/>
          <a:stretch>
            <a:fillRect/>
          </a:stretch>
        </p:blipFill>
        <p:spPr bwMode="auto">
          <a:xfrm>
            <a:off x="6172200" y="3886200"/>
            <a:ext cx="2667000" cy="3200400"/>
          </a:xfrm>
          <a:prstGeom prst="rect">
            <a:avLst/>
          </a:prstGeom>
          <a:noFill/>
          <a:ln w="9525">
            <a:noFill/>
            <a:miter lim="800000"/>
            <a:headEnd/>
            <a:tailEnd/>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152400"/>
            <a:ext cx="8610600" cy="4832092"/>
          </a:xfrm>
          <a:prstGeom prst="rect">
            <a:avLst/>
          </a:prstGeom>
        </p:spPr>
        <p:txBody>
          <a:bodyPr wrap="square">
            <a:spAutoFit/>
          </a:bodyPr>
          <a:lstStyle/>
          <a:p>
            <a:r>
              <a:rPr lang="es-ES" sz="2800" dirty="0"/>
              <a:t>La persona debe no ser consciente de que usted está contando respiraciones. Las respiraciones se cuentan justo después de tomar un pulso mantener el dedo o estetoscopio sobre el sitio del pulso La persona asume que todavía está tomando un pulso. Cuenta las respiraciones observando el ascenso y la caída del pecho. Contarlos durante 30 segundos multiplican el número por 2 para el número total de respiraciones en 1 minuto.
</a:t>
            </a:r>
            <a:endParaRPr lang="en-US" sz="2800" dirty="0"/>
          </a:p>
        </p:txBody>
      </p:sp>
      <p:pic>
        <p:nvPicPr>
          <p:cNvPr id="3" name="rg_hi" descr="http://t2.gstatic.com/images?q=tbn:ANd9GcRnYCZdK79rmnITcby5MaCUVJibxB79Obky9IdL7O8tpYP-QKw_XQ">
            <a:hlinkClick r:id="rId2"/>
          </p:cNvPr>
          <p:cNvPicPr/>
          <p:nvPr/>
        </p:nvPicPr>
        <p:blipFill>
          <a:blip r:embed="rId3" cstate="print"/>
          <a:srcRect/>
          <a:stretch>
            <a:fillRect/>
          </a:stretch>
        </p:blipFill>
        <p:spPr bwMode="auto">
          <a:xfrm>
            <a:off x="5715000" y="4038600"/>
            <a:ext cx="2057400" cy="2514600"/>
          </a:xfrm>
          <a:prstGeom prst="rect">
            <a:avLst/>
          </a:prstGeom>
          <a:noFill/>
          <a:ln w="9525">
            <a:noFill/>
            <a:miter lim="800000"/>
            <a:headEnd/>
            <a:tailEnd/>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533400" y="1295401"/>
          <a:ext cx="8153400" cy="4267198"/>
        </p:xfrm>
        <a:graphic>
          <a:graphicData uri="http://schemas.openxmlformats.org/drawingml/2006/table">
            <a:tbl>
              <a:tblPr/>
              <a:tblGrid>
                <a:gridCol w="4076700">
                  <a:extLst>
                    <a:ext uri="{9D8B030D-6E8A-4147-A177-3AD203B41FA5}">
                      <a16:colId xmlns:a16="http://schemas.microsoft.com/office/drawing/2014/main" val="20000"/>
                    </a:ext>
                  </a:extLst>
                </a:gridCol>
                <a:gridCol w="4076700">
                  <a:extLst>
                    <a:ext uri="{9D8B030D-6E8A-4147-A177-3AD203B41FA5}">
                      <a16:colId xmlns:a16="http://schemas.microsoft.com/office/drawing/2014/main" val="20001"/>
                    </a:ext>
                  </a:extLst>
                </a:gridCol>
              </a:tblGrid>
              <a:tr h="328246">
                <a:tc>
                  <a:txBody>
                    <a:bodyPr/>
                    <a:lstStyle/>
                    <a:p>
                      <a:pPr marL="0" marR="0">
                        <a:lnSpc>
                          <a:spcPct val="115000"/>
                        </a:lnSpc>
                        <a:spcBef>
                          <a:spcPts val="0"/>
                        </a:spcBef>
                        <a:spcAft>
                          <a:spcPts val="0"/>
                        </a:spcAft>
                      </a:pPr>
                      <a:r>
                        <a:rPr lang="en-US" sz="2000" dirty="0">
                          <a:solidFill>
                            <a:srgbClr val="333333"/>
                          </a:solidFill>
                          <a:latin typeface="Arial"/>
                          <a:ea typeface="Calibri"/>
                        </a:rPr>
                        <a:t>Age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000">
                          <a:solidFill>
                            <a:srgbClr val="333333"/>
                          </a:solidFill>
                          <a:latin typeface="Arial"/>
                          <a:ea typeface="Calibri"/>
                        </a:rPr>
                        <a:t>Respirations per minute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328246">
                <a:tc>
                  <a:txBody>
                    <a:bodyPr/>
                    <a:lstStyle/>
                    <a:p>
                      <a:pPr marL="0" marR="0">
                        <a:lnSpc>
                          <a:spcPct val="115000"/>
                        </a:lnSpc>
                        <a:spcBef>
                          <a:spcPts val="0"/>
                        </a:spcBef>
                        <a:spcAft>
                          <a:spcPts val="0"/>
                        </a:spcAft>
                      </a:pPr>
                      <a:r>
                        <a:rPr lang="en-US" sz="2000" dirty="0">
                          <a:solidFill>
                            <a:srgbClr val="333333"/>
                          </a:solidFill>
                          <a:latin typeface="Arial"/>
                          <a:ea typeface="Calibri"/>
                        </a:rPr>
                        <a:t>New Born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000" dirty="0">
                          <a:solidFill>
                            <a:srgbClr val="333333"/>
                          </a:solidFill>
                          <a:latin typeface="Arial"/>
                          <a:ea typeface="Calibri"/>
                        </a:rPr>
                        <a:t>35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28246">
                <a:tc>
                  <a:txBody>
                    <a:bodyPr/>
                    <a:lstStyle/>
                    <a:p>
                      <a:pPr marL="0" marR="0">
                        <a:lnSpc>
                          <a:spcPct val="115000"/>
                        </a:lnSpc>
                        <a:spcBef>
                          <a:spcPts val="0"/>
                        </a:spcBef>
                        <a:spcAft>
                          <a:spcPts val="0"/>
                        </a:spcAft>
                      </a:pPr>
                      <a:r>
                        <a:rPr lang="en-US" sz="2000">
                          <a:solidFill>
                            <a:srgbClr val="333333"/>
                          </a:solidFill>
                          <a:latin typeface="Arial"/>
                          <a:ea typeface="Calibri"/>
                        </a:rPr>
                        <a:t>1 to 11 month</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000" dirty="0">
                          <a:solidFill>
                            <a:srgbClr val="333333"/>
                          </a:solidFill>
                          <a:latin typeface="Arial"/>
                          <a:ea typeface="Calibri"/>
                        </a:rPr>
                        <a:t>30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328246">
                <a:tc>
                  <a:txBody>
                    <a:bodyPr/>
                    <a:lstStyle/>
                    <a:p>
                      <a:pPr marL="0" marR="0">
                        <a:lnSpc>
                          <a:spcPct val="115000"/>
                        </a:lnSpc>
                        <a:spcBef>
                          <a:spcPts val="0"/>
                        </a:spcBef>
                        <a:spcAft>
                          <a:spcPts val="0"/>
                        </a:spcAft>
                      </a:pPr>
                      <a:r>
                        <a:rPr lang="en-US" sz="2000">
                          <a:solidFill>
                            <a:srgbClr val="333333"/>
                          </a:solidFill>
                          <a:latin typeface="Arial"/>
                          <a:ea typeface="Calibri"/>
                        </a:rPr>
                        <a:t>2 years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000" dirty="0">
                          <a:solidFill>
                            <a:srgbClr val="333333"/>
                          </a:solidFill>
                          <a:latin typeface="Arial"/>
                          <a:ea typeface="Calibri"/>
                        </a:rPr>
                        <a:t>25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328246">
                <a:tc>
                  <a:txBody>
                    <a:bodyPr/>
                    <a:lstStyle/>
                    <a:p>
                      <a:pPr marL="0" marR="0">
                        <a:lnSpc>
                          <a:spcPct val="115000"/>
                        </a:lnSpc>
                        <a:spcBef>
                          <a:spcPts val="0"/>
                        </a:spcBef>
                        <a:spcAft>
                          <a:spcPts val="0"/>
                        </a:spcAft>
                      </a:pPr>
                      <a:r>
                        <a:rPr lang="en-US" sz="2000">
                          <a:solidFill>
                            <a:srgbClr val="333333"/>
                          </a:solidFill>
                          <a:latin typeface="Arial"/>
                          <a:ea typeface="Calibri"/>
                        </a:rPr>
                        <a:t>4 years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000" dirty="0">
                          <a:solidFill>
                            <a:srgbClr val="333333"/>
                          </a:solidFill>
                          <a:latin typeface="Arial"/>
                          <a:ea typeface="Calibri"/>
                        </a:rPr>
                        <a:t>23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328246">
                <a:tc>
                  <a:txBody>
                    <a:bodyPr/>
                    <a:lstStyle/>
                    <a:p>
                      <a:pPr marL="0" marR="0">
                        <a:lnSpc>
                          <a:spcPct val="115000"/>
                        </a:lnSpc>
                        <a:spcBef>
                          <a:spcPts val="0"/>
                        </a:spcBef>
                        <a:spcAft>
                          <a:spcPts val="0"/>
                        </a:spcAft>
                      </a:pPr>
                      <a:r>
                        <a:rPr lang="en-US" sz="2000">
                          <a:solidFill>
                            <a:srgbClr val="333333"/>
                          </a:solidFill>
                          <a:latin typeface="Arial"/>
                          <a:ea typeface="Calibri"/>
                        </a:rPr>
                        <a:t>6 years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000" dirty="0">
                          <a:solidFill>
                            <a:srgbClr val="333333"/>
                          </a:solidFill>
                          <a:latin typeface="Arial"/>
                          <a:ea typeface="Calibri"/>
                        </a:rPr>
                        <a:t>21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328246">
                <a:tc>
                  <a:txBody>
                    <a:bodyPr/>
                    <a:lstStyle/>
                    <a:p>
                      <a:pPr marL="0" marR="0">
                        <a:lnSpc>
                          <a:spcPct val="115000"/>
                        </a:lnSpc>
                        <a:spcBef>
                          <a:spcPts val="0"/>
                        </a:spcBef>
                        <a:spcAft>
                          <a:spcPts val="0"/>
                        </a:spcAft>
                      </a:pPr>
                      <a:r>
                        <a:rPr lang="en-US" sz="2000">
                          <a:solidFill>
                            <a:srgbClr val="333333"/>
                          </a:solidFill>
                          <a:latin typeface="Arial"/>
                          <a:ea typeface="Calibri"/>
                        </a:rPr>
                        <a:t>8 years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000" dirty="0">
                          <a:solidFill>
                            <a:srgbClr val="333333"/>
                          </a:solidFill>
                          <a:latin typeface="Arial"/>
                          <a:ea typeface="Calibri"/>
                        </a:rPr>
                        <a:t>20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328246">
                <a:tc>
                  <a:txBody>
                    <a:bodyPr/>
                    <a:lstStyle/>
                    <a:p>
                      <a:pPr marL="0" marR="0">
                        <a:lnSpc>
                          <a:spcPct val="115000"/>
                        </a:lnSpc>
                        <a:spcBef>
                          <a:spcPts val="0"/>
                        </a:spcBef>
                        <a:spcAft>
                          <a:spcPts val="0"/>
                        </a:spcAft>
                      </a:pPr>
                      <a:r>
                        <a:rPr lang="en-US" sz="2000">
                          <a:solidFill>
                            <a:srgbClr val="333333"/>
                          </a:solidFill>
                          <a:latin typeface="Arial"/>
                          <a:ea typeface="Calibri"/>
                        </a:rPr>
                        <a:t>10 years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000" dirty="0">
                          <a:solidFill>
                            <a:srgbClr val="333333"/>
                          </a:solidFill>
                          <a:latin typeface="Arial"/>
                          <a:ea typeface="Calibri"/>
                        </a:rPr>
                        <a:t>19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328246">
                <a:tc>
                  <a:txBody>
                    <a:bodyPr/>
                    <a:lstStyle/>
                    <a:p>
                      <a:pPr marL="0" marR="0">
                        <a:lnSpc>
                          <a:spcPct val="115000"/>
                        </a:lnSpc>
                        <a:spcBef>
                          <a:spcPts val="0"/>
                        </a:spcBef>
                        <a:spcAft>
                          <a:spcPts val="0"/>
                        </a:spcAft>
                      </a:pPr>
                      <a:r>
                        <a:rPr lang="en-US" sz="2000">
                          <a:solidFill>
                            <a:srgbClr val="333333"/>
                          </a:solidFill>
                          <a:latin typeface="Arial"/>
                          <a:ea typeface="Calibri"/>
                        </a:rPr>
                        <a:t>12 years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000" dirty="0">
                          <a:solidFill>
                            <a:srgbClr val="333333"/>
                          </a:solidFill>
                          <a:latin typeface="Arial"/>
                          <a:ea typeface="Calibri"/>
                        </a:rPr>
                        <a:t>19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328246">
                <a:tc>
                  <a:txBody>
                    <a:bodyPr/>
                    <a:lstStyle/>
                    <a:p>
                      <a:pPr marL="0" marR="0">
                        <a:lnSpc>
                          <a:spcPct val="115000"/>
                        </a:lnSpc>
                        <a:spcBef>
                          <a:spcPts val="0"/>
                        </a:spcBef>
                        <a:spcAft>
                          <a:spcPts val="0"/>
                        </a:spcAft>
                      </a:pPr>
                      <a:r>
                        <a:rPr lang="en-US" sz="2000">
                          <a:solidFill>
                            <a:srgbClr val="333333"/>
                          </a:solidFill>
                          <a:latin typeface="Arial"/>
                          <a:ea typeface="Calibri"/>
                        </a:rPr>
                        <a:t>14 years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000" dirty="0">
                          <a:solidFill>
                            <a:srgbClr val="333333"/>
                          </a:solidFill>
                          <a:latin typeface="Arial"/>
                          <a:ea typeface="Calibri"/>
                        </a:rPr>
                        <a:t>18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328246">
                <a:tc>
                  <a:txBody>
                    <a:bodyPr/>
                    <a:lstStyle/>
                    <a:p>
                      <a:pPr marL="0" marR="0">
                        <a:lnSpc>
                          <a:spcPct val="115000"/>
                        </a:lnSpc>
                        <a:spcBef>
                          <a:spcPts val="0"/>
                        </a:spcBef>
                        <a:spcAft>
                          <a:spcPts val="0"/>
                        </a:spcAft>
                      </a:pPr>
                      <a:r>
                        <a:rPr lang="en-US" sz="2000">
                          <a:solidFill>
                            <a:srgbClr val="333333"/>
                          </a:solidFill>
                          <a:latin typeface="Arial"/>
                          <a:ea typeface="Calibri"/>
                        </a:rPr>
                        <a:t>16 years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000" dirty="0">
                          <a:solidFill>
                            <a:srgbClr val="333333"/>
                          </a:solidFill>
                          <a:latin typeface="Arial"/>
                          <a:ea typeface="Calibri"/>
                        </a:rPr>
                        <a:t>17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328246">
                <a:tc>
                  <a:txBody>
                    <a:bodyPr/>
                    <a:lstStyle/>
                    <a:p>
                      <a:pPr marL="0" marR="0">
                        <a:lnSpc>
                          <a:spcPct val="115000"/>
                        </a:lnSpc>
                        <a:spcBef>
                          <a:spcPts val="0"/>
                        </a:spcBef>
                        <a:spcAft>
                          <a:spcPts val="0"/>
                        </a:spcAft>
                      </a:pPr>
                      <a:r>
                        <a:rPr lang="en-US" sz="2000">
                          <a:solidFill>
                            <a:srgbClr val="333333"/>
                          </a:solidFill>
                          <a:latin typeface="Arial"/>
                          <a:ea typeface="Calibri"/>
                        </a:rPr>
                        <a:t>18 years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000" dirty="0">
                          <a:solidFill>
                            <a:srgbClr val="333333"/>
                          </a:solidFill>
                          <a:latin typeface="Arial"/>
                          <a:ea typeface="Calibri"/>
                        </a:rPr>
                        <a:t>16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r h="328246">
                <a:tc>
                  <a:txBody>
                    <a:bodyPr/>
                    <a:lstStyle/>
                    <a:p>
                      <a:pPr marL="0" marR="0">
                        <a:lnSpc>
                          <a:spcPct val="115000"/>
                        </a:lnSpc>
                        <a:spcBef>
                          <a:spcPts val="0"/>
                        </a:spcBef>
                        <a:spcAft>
                          <a:spcPts val="0"/>
                        </a:spcAft>
                      </a:pPr>
                      <a:r>
                        <a:rPr lang="en-US" sz="2000">
                          <a:solidFill>
                            <a:srgbClr val="333333"/>
                          </a:solidFill>
                          <a:latin typeface="Arial"/>
                          <a:ea typeface="Calibri"/>
                        </a:rPr>
                        <a:t>Adult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000" dirty="0">
                          <a:solidFill>
                            <a:srgbClr val="333333"/>
                          </a:solidFill>
                          <a:latin typeface="Arial"/>
                          <a:ea typeface="Calibri"/>
                        </a:rPr>
                        <a:t>10 to 20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2"/>
                  </a:ext>
                </a:extLst>
              </a:tr>
            </a:tbl>
          </a:graphicData>
        </a:graphic>
      </p:graphicFrame>
      <p:sp>
        <p:nvSpPr>
          <p:cNvPr id="18433" name="Rectangle 1"/>
          <p:cNvSpPr>
            <a:spLocks noChangeArrowheads="1"/>
          </p:cNvSpPr>
          <p:nvPr/>
        </p:nvSpPr>
        <p:spPr bwMode="auto">
          <a:xfrm>
            <a:off x="0" y="-33010"/>
            <a:ext cx="4522392" cy="5232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a:ln>
                  <a:noFill/>
                </a:ln>
                <a:solidFill>
                  <a:srgbClr val="333333"/>
                </a:solidFill>
                <a:effectLst/>
                <a:latin typeface="Arial" pitchFamily="34" charset="0"/>
                <a:ea typeface="Calibri" pitchFamily="34" charset="0"/>
                <a:cs typeface="Arial" pitchFamily="34" charset="0"/>
              </a:rPr>
              <a:t>Normal Respiratory Rates :</a:t>
            </a:r>
            <a:endParaRPr kumimoji="0" lang="en-US" sz="2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ChangeArrowheads="1"/>
          </p:cNvSpPr>
          <p:nvPr/>
        </p:nvSpPr>
        <p:spPr bwMode="auto">
          <a:xfrm>
            <a:off x="228600" y="-362605"/>
            <a:ext cx="8763000" cy="48320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fontAlgn="base">
              <a:spcBef>
                <a:spcPct val="0"/>
              </a:spcBef>
              <a:spcAft>
                <a:spcPct val="0"/>
              </a:spcAft>
            </a:pPr>
            <a:r>
              <a:rPr lang="es-ES" sz="2800" b="1" dirty="0">
                <a:solidFill>
                  <a:srgbClr val="333333"/>
                </a:solidFill>
                <a:latin typeface="Arial" pitchFamily="34" charset="0"/>
                <a:ea typeface="Calibri" pitchFamily="34" charset="0"/>
                <a:cs typeface="Arial" pitchFamily="34" charset="0"/>
              </a:rPr>
              <a:t>Contando respiraciones:
Procedimiento: 
Continúe sujetando la muñeca después de tomar el pulso radial. Mantenga el estetoscopio en su lugar si tomó y pulso apical.
No le diga a la persona que está contando respiraciones.
Empieza a contar cuando el pecho se levante. Cuente cada subida y caída del pecho como 1 respiración.
</a:t>
            </a:r>
            <a:endParaRPr kumimoji="0" lang="en-US" sz="2800" b="0" i="0" u="none" strike="noStrike" cap="none" normalizeH="0" baseline="0" dirty="0">
              <a:ln>
                <a:noFill/>
              </a:ln>
              <a:solidFill>
                <a:schemeClr val="tx1"/>
              </a:solidFill>
              <a:effectLst/>
              <a:latin typeface="Arial" pitchFamily="34" charset="0"/>
              <a:cs typeface="Arial" pitchFamily="34" charset="0"/>
            </a:endParaRPr>
          </a:p>
        </p:txBody>
      </p:sp>
      <p:pic>
        <p:nvPicPr>
          <p:cNvPr id="4" name="rg_hi" descr="http://t3.gstatic.com/images?q=tbn:ANd9GcQArBBxTanYs3TgaEoxjLg1QJq9CTt2F2trvneueiUw5lRc8_vG">
            <a:hlinkClick r:id="rId2"/>
          </p:cNvPr>
          <p:cNvPicPr/>
          <p:nvPr/>
        </p:nvPicPr>
        <p:blipFill>
          <a:blip r:embed="rId3" cstate="print"/>
          <a:srcRect/>
          <a:stretch>
            <a:fillRect/>
          </a:stretch>
        </p:blipFill>
        <p:spPr bwMode="auto">
          <a:xfrm>
            <a:off x="4267200" y="3962400"/>
            <a:ext cx="4419600" cy="2590800"/>
          </a:xfrm>
          <a:prstGeom prst="rect">
            <a:avLst/>
          </a:prstGeom>
          <a:noFill/>
          <a:ln w="9525">
            <a:noFill/>
            <a:miter lim="800000"/>
            <a:headEnd/>
            <a:tailEnd/>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152400"/>
            <a:ext cx="8763000" cy="4647426"/>
          </a:xfrm>
          <a:prstGeom prst="rect">
            <a:avLst/>
          </a:prstGeom>
        </p:spPr>
        <p:txBody>
          <a:bodyPr wrap="square">
            <a:spAutoFit/>
          </a:bodyPr>
          <a:lstStyle/>
          <a:p>
            <a:pPr marL="514350" lvl="0" indent="-514350">
              <a:buFont typeface="+mj-lt"/>
              <a:buAutoNum type="arabicPeriod" startAt="4"/>
            </a:pPr>
            <a:r>
              <a:rPr lang="es-ES" sz="2400" dirty="0"/>
              <a:t>Observe si las respiraciones son regulares y si ambos lados del pecho se elevan por igual. También tenga en cuenta la profundidad de las respiraciones y si la persona tiene algún dolor o dificultad para respirar.
Cuente las respiraciones durante 30 segundos. Multiplique el número por 2.
Cuente las respiraciones durante 1 minuto completo si son anormales o irregulares.
Registre la frecuencia respiratoria y otras observaciones en su bloc de notas o hoja de asignación.</a:t>
            </a:r>
            <a:r>
              <a:rPr lang="es-ES" sz="2800" dirty="0"/>
              <a:t>
</a:t>
            </a:r>
            <a:endParaRPr lang="en-US" sz="2800" dirty="0"/>
          </a:p>
        </p:txBody>
      </p:sp>
      <p:pic>
        <p:nvPicPr>
          <p:cNvPr id="3" name="rg_hi" descr="http://t3.gstatic.com/images?q=tbn:ANd9GcTWNZiZxhDyiyq03DppZ-aQpq4jXPVHLf2E_78l0xNH_MZbmiek">
            <a:hlinkClick r:id="rId2"/>
          </p:cNvPr>
          <p:cNvPicPr/>
          <p:nvPr/>
        </p:nvPicPr>
        <p:blipFill>
          <a:blip r:embed="rId3" cstate="print"/>
          <a:srcRect/>
          <a:stretch>
            <a:fillRect/>
          </a:stretch>
        </p:blipFill>
        <p:spPr bwMode="auto">
          <a:xfrm>
            <a:off x="4876800" y="4191000"/>
            <a:ext cx="3429000" cy="2133600"/>
          </a:xfrm>
          <a:prstGeom prst="rect">
            <a:avLst/>
          </a:prstGeom>
          <a:noFill/>
          <a:ln w="9525">
            <a:noFill/>
            <a:miter lim="800000"/>
            <a:headEnd/>
            <a:tailEnd/>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152400"/>
            <a:ext cx="8610600" cy="2246769"/>
          </a:xfrm>
          <a:prstGeom prst="rect">
            <a:avLst/>
          </a:prstGeom>
        </p:spPr>
        <p:txBody>
          <a:bodyPr wrap="square">
            <a:spAutoFit/>
          </a:bodyPr>
          <a:lstStyle/>
          <a:p>
            <a:r>
              <a:rPr lang="es-ES" sz="2800" dirty="0"/>
              <a:t>Post-Procedimiento :
Proporcione comodidad.
Coloque la luz de la señal al alcance
Lávate las manos.
</a:t>
            </a:r>
            <a:endParaRPr lang="en-US" sz="2800" dirty="0"/>
          </a:p>
        </p:txBody>
      </p:sp>
      <p:pic>
        <p:nvPicPr>
          <p:cNvPr id="3" name="rg_hi" descr="http://t1.gstatic.com/images?q=tbn:ANd9GcSMrWMFggGhEswIyZ6dee4j0a1sV7AuI3zl3vQR4uU16rvp3DyJ">
            <a:hlinkClick r:id="rId2"/>
          </p:cNvPr>
          <p:cNvPicPr/>
          <p:nvPr/>
        </p:nvPicPr>
        <p:blipFill>
          <a:blip r:embed="rId3" cstate="print"/>
          <a:srcRect/>
          <a:stretch>
            <a:fillRect/>
          </a:stretch>
        </p:blipFill>
        <p:spPr bwMode="auto">
          <a:xfrm>
            <a:off x="3259454" y="2557780"/>
            <a:ext cx="4589145" cy="3081020"/>
          </a:xfrm>
          <a:prstGeom prst="rect">
            <a:avLst/>
          </a:prstGeom>
          <a:noFill/>
          <a:ln w="9525">
            <a:noFill/>
            <a:miter lim="800000"/>
            <a:headEnd/>
            <a:tailEnd/>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228600"/>
            <a:ext cx="8534400" cy="3785652"/>
          </a:xfrm>
          <a:prstGeom prst="rect">
            <a:avLst/>
          </a:prstGeom>
        </p:spPr>
        <p:txBody>
          <a:bodyPr wrap="square">
            <a:spAutoFit/>
          </a:bodyPr>
          <a:lstStyle/>
          <a:p>
            <a:pPr marL="514350" lvl="0" indent="-514350">
              <a:buFont typeface="+mj-lt"/>
              <a:buAutoNum type="arabicPeriod" startAt="11"/>
            </a:pPr>
            <a:r>
              <a:rPr lang="es-ES" sz="2400" dirty="0"/>
              <a:t>Informe lo siguiente a la enfermera:
La tasa de respiración.
Igualdad y profundidad de las respiraciones
Si las respiraciones fueran regulares o irregulares
Si la persona experimentó dolor o dificultad para respirar
Cualquier patrón respiratorio
Registre la frecuencia respiratoria en el lugar adecuado.
</a:t>
            </a:r>
            <a:endParaRPr lang="en-US" sz="2400" dirty="0"/>
          </a:p>
        </p:txBody>
      </p:sp>
      <p:pic>
        <p:nvPicPr>
          <p:cNvPr id="3" name="rg_hi" descr="http://t1.gstatic.com/images?q=tbn:ANd9GcT1bv5FqIt-wfF4UXe16TbA5cpcKizDNDaE9DHPA5zNoyQnZXLw">
            <a:hlinkClick r:id="rId2"/>
          </p:cNvPr>
          <p:cNvPicPr/>
          <p:nvPr/>
        </p:nvPicPr>
        <p:blipFill>
          <a:blip r:embed="rId3" cstate="print"/>
          <a:srcRect/>
          <a:stretch>
            <a:fillRect/>
          </a:stretch>
        </p:blipFill>
        <p:spPr bwMode="auto">
          <a:xfrm>
            <a:off x="4495800" y="3733800"/>
            <a:ext cx="3505200" cy="2819400"/>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228600"/>
            <a:ext cx="8610600" cy="3539430"/>
          </a:xfrm>
          <a:prstGeom prst="rect">
            <a:avLst/>
          </a:prstGeom>
        </p:spPr>
        <p:txBody>
          <a:bodyPr wrap="square">
            <a:spAutoFit/>
          </a:bodyPr>
          <a:lstStyle/>
          <a:p>
            <a:r>
              <a:rPr lang="es-ES" sz="2800" dirty="0"/>
              <a:t>Uso del estetoscopio : Es un instrumento que se utiliza para escuchar los sonidos producidos por el corazón, los pulmones y otros órganos del cuerpo. Se utiliza para tomar el pulso apical y la medida de la presión arterial. Las siguientes medidas se practican cuando se utiliza un estetoscopio:
</a:t>
            </a:r>
            <a:endParaRPr lang="en-US" sz="2800" dirty="0"/>
          </a:p>
        </p:txBody>
      </p:sp>
      <p:pic>
        <p:nvPicPr>
          <p:cNvPr id="3" name="rg_hi" descr="http://t2.gstatic.com/images?q=tbn:ANd9GcRAlIOELE356p2EE9rkuH2beiGZ9AzJWDE6yyng-h_mjsyDlnLz">
            <a:hlinkClick r:id="rId2"/>
          </p:cNvPr>
          <p:cNvPicPr/>
          <p:nvPr/>
        </p:nvPicPr>
        <p:blipFill>
          <a:blip r:embed="rId3" cstate="print"/>
          <a:srcRect/>
          <a:stretch>
            <a:fillRect/>
          </a:stretch>
        </p:blipFill>
        <p:spPr bwMode="auto">
          <a:xfrm>
            <a:off x="4419600" y="2895600"/>
            <a:ext cx="2895600" cy="3733800"/>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228600"/>
            <a:ext cx="8763000" cy="3970318"/>
          </a:xfrm>
          <a:prstGeom prst="rect">
            <a:avLst/>
          </a:prstGeom>
        </p:spPr>
        <p:txBody>
          <a:bodyPr wrap="square">
            <a:spAutoFit/>
          </a:bodyPr>
          <a:lstStyle/>
          <a:p>
            <a:pPr lvl="0">
              <a:buFont typeface="Arial" pitchFamily="34" charset="0"/>
              <a:buChar char="•"/>
            </a:pPr>
            <a:r>
              <a:rPr lang="es-ES" sz="2800" dirty="0"/>
              <a:t>Limpie las orejas y el diafragma con toallitas de alcohol entre cada uso.
Calienta el diafragma en tu mano.
Coloque las puntas de la oreja en las orejas para que la curvatura de las puntas apunte hacia adelante. Los auriculares deben ajustarse perfectamente para bloquear los ruidos externos. No deben causar dolor o molestias en el oído.
</a:t>
            </a:r>
            <a:endParaRPr lang="en-US" sz="2800" dirty="0"/>
          </a:p>
        </p:txBody>
      </p:sp>
      <p:pic>
        <p:nvPicPr>
          <p:cNvPr id="3" name="rg_hi" descr="http://t2.gstatic.com/images?q=tbn:ANd9GcTCjNFaGIAh0pos5EXGfL7H50H2_FCHqXSsQrkilHNEsPyZRTBleQ">
            <a:hlinkClick r:id="rId2"/>
          </p:cNvPr>
          <p:cNvPicPr/>
          <p:nvPr/>
        </p:nvPicPr>
        <p:blipFill>
          <a:blip r:embed="rId3" cstate="print"/>
          <a:srcRect/>
          <a:stretch>
            <a:fillRect/>
          </a:stretch>
        </p:blipFill>
        <p:spPr bwMode="auto">
          <a:xfrm>
            <a:off x="5410200" y="3733800"/>
            <a:ext cx="3124200" cy="2895600"/>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304800"/>
            <a:ext cx="8458200" cy="3970318"/>
          </a:xfrm>
          <a:prstGeom prst="rect">
            <a:avLst/>
          </a:prstGeom>
        </p:spPr>
        <p:txBody>
          <a:bodyPr wrap="square">
            <a:spAutoFit/>
          </a:bodyPr>
          <a:lstStyle/>
          <a:p>
            <a:pPr lvl="0">
              <a:buFont typeface="Arial" pitchFamily="34" charset="0"/>
              <a:buChar char="•"/>
            </a:pPr>
            <a:r>
              <a:rPr lang="es-ES" sz="2800" dirty="0"/>
              <a:t>Coloque el diafragma sobre la arteria. Sosténselo en su lugar .
Evitar el ruido. No deje que nada toque el tubo. Pida a la persona que guarde silencio durante el procedimiento.
Limpie las puntas del auricular y el diafragma con toallitas de alcohol después del procedimiento.
</a:t>
            </a:r>
            <a:endParaRPr lang="en-US" sz="2800" dirty="0"/>
          </a:p>
        </p:txBody>
      </p:sp>
      <p:pic>
        <p:nvPicPr>
          <p:cNvPr id="3" name="rg_hi" descr="http://t3.gstatic.com/images?q=tbn:ANd9GcTAyiYtfsTThv4tpEUQ1l9wCf7UY7nHYz4LT4VLiz_VJk5IQQBUMA">
            <a:hlinkClick r:id="rId2"/>
          </p:cNvPr>
          <p:cNvPicPr/>
          <p:nvPr/>
        </p:nvPicPr>
        <p:blipFill>
          <a:blip r:embed="rId3" cstate="print"/>
          <a:srcRect/>
          <a:stretch>
            <a:fillRect/>
          </a:stretch>
        </p:blipFill>
        <p:spPr bwMode="auto">
          <a:xfrm>
            <a:off x="4800600" y="4038600"/>
            <a:ext cx="2362200" cy="1981200"/>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228601"/>
            <a:ext cx="8610600" cy="6124754"/>
          </a:xfrm>
          <a:prstGeom prst="rect">
            <a:avLst/>
          </a:prstGeom>
        </p:spPr>
        <p:txBody>
          <a:bodyPr wrap="square">
            <a:spAutoFit/>
          </a:bodyPr>
          <a:lstStyle/>
          <a:p>
            <a:r>
              <a:rPr lang="es-ES" sz="2800" b="1" dirty="0"/>
              <a:t>Frecuencia de pulso :Es el número de latidos del corazón o pulso sentido en 1 minuto. Los calificadores de pulsos se ven afectados por muchos factores:
Temperatura corporal elevada.
Ejercicio
Miedo.
Ira
Ansiedad
Emoción
Calor
Posición
Dolor
</a:t>
            </a:r>
            <a:endParaRPr lang="en-US" sz="2800" dirty="0"/>
          </a:p>
        </p:txBody>
      </p:sp>
      <p:pic>
        <p:nvPicPr>
          <p:cNvPr id="3" name="rg_hi" descr="http://t2.gstatic.com/images?q=tbn:ANd9GcT-a2Ux6YXkOrfacf6SX1qyt3hmGpzUX083fcV2ssgsJ6_amWGI">
            <a:hlinkClick r:id="rId2"/>
          </p:cNvPr>
          <p:cNvPicPr/>
          <p:nvPr/>
        </p:nvPicPr>
        <p:blipFill>
          <a:blip r:embed="rId3" cstate="print"/>
          <a:srcRect/>
          <a:stretch>
            <a:fillRect/>
          </a:stretch>
        </p:blipFill>
        <p:spPr bwMode="auto">
          <a:xfrm>
            <a:off x="3291840" y="2541587"/>
            <a:ext cx="4556760" cy="3554413"/>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152400" y="1066797"/>
          <a:ext cx="8915400" cy="4648203"/>
        </p:xfrm>
        <a:graphic>
          <a:graphicData uri="http://schemas.openxmlformats.org/drawingml/2006/table">
            <a:tbl>
              <a:tblPr/>
              <a:tblGrid>
                <a:gridCol w="4457700">
                  <a:extLst>
                    <a:ext uri="{9D8B030D-6E8A-4147-A177-3AD203B41FA5}">
                      <a16:colId xmlns:a16="http://schemas.microsoft.com/office/drawing/2014/main" val="20000"/>
                    </a:ext>
                  </a:extLst>
                </a:gridCol>
                <a:gridCol w="4457700">
                  <a:extLst>
                    <a:ext uri="{9D8B030D-6E8A-4147-A177-3AD203B41FA5}">
                      <a16:colId xmlns:a16="http://schemas.microsoft.com/office/drawing/2014/main" val="20001"/>
                    </a:ext>
                  </a:extLst>
                </a:gridCol>
              </a:tblGrid>
              <a:tr h="664029">
                <a:tc>
                  <a:txBody>
                    <a:bodyPr/>
                    <a:lstStyle/>
                    <a:p>
                      <a:pPr marL="0" marR="0">
                        <a:lnSpc>
                          <a:spcPct val="115000"/>
                        </a:lnSpc>
                        <a:spcBef>
                          <a:spcPts val="0"/>
                        </a:spcBef>
                        <a:spcAft>
                          <a:spcPts val="0"/>
                        </a:spcAft>
                      </a:pPr>
                      <a:r>
                        <a:rPr lang="en-US" sz="2800">
                          <a:solidFill>
                            <a:srgbClr val="333333"/>
                          </a:solidFill>
                          <a:latin typeface="Arial"/>
                          <a:ea typeface="Calibri"/>
                        </a:rPr>
                        <a:t>Age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800">
                          <a:solidFill>
                            <a:srgbClr val="333333"/>
                          </a:solidFill>
                          <a:latin typeface="Arial"/>
                          <a:ea typeface="Calibri"/>
                        </a:rPr>
                        <a:t>Pulse Rate per Minute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664029">
                <a:tc>
                  <a:txBody>
                    <a:bodyPr/>
                    <a:lstStyle/>
                    <a:p>
                      <a:pPr marL="0" marR="0">
                        <a:lnSpc>
                          <a:spcPct val="115000"/>
                        </a:lnSpc>
                        <a:spcBef>
                          <a:spcPts val="0"/>
                        </a:spcBef>
                        <a:spcAft>
                          <a:spcPts val="0"/>
                        </a:spcAft>
                      </a:pPr>
                      <a:r>
                        <a:rPr lang="en-US" sz="2800">
                          <a:solidFill>
                            <a:srgbClr val="333333"/>
                          </a:solidFill>
                          <a:latin typeface="Arial"/>
                          <a:ea typeface="Calibri"/>
                        </a:rPr>
                        <a:t>Birth to 4 weeks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800">
                          <a:solidFill>
                            <a:srgbClr val="333333"/>
                          </a:solidFill>
                          <a:latin typeface="Arial"/>
                          <a:ea typeface="Calibri"/>
                        </a:rPr>
                        <a:t>80-180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664029">
                <a:tc>
                  <a:txBody>
                    <a:bodyPr/>
                    <a:lstStyle/>
                    <a:p>
                      <a:pPr marL="0" marR="0">
                        <a:lnSpc>
                          <a:spcPct val="115000"/>
                        </a:lnSpc>
                        <a:spcBef>
                          <a:spcPts val="0"/>
                        </a:spcBef>
                        <a:spcAft>
                          <a:spcPts val="0"/>
                        </a:spcAft>
                      </a:pPr>
                      <a:r>
                        <a:rPr lang="en-US" sz="2800">
                          <a:solidFill>
                            <a:srgbClr val="333333"/>
                          </a:solidFill>
                          <a:latin typeface="Arial"/>
                          <a:ea typeface="Calibri"/>
                        </a:rPr>
                        <a:t>4 weeks for 1 year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800">
                          <a:solidFill>
                            <a:srgbClr val="333333"/>
                          </a:solidFill>
                          <a:latin typeface="Arial"/>
                          <a:ea typeface="Calibri"/>
                        </a:rPr>
                        <a:t>80-160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664029">
                <a:tc>
                  <a:txBody>
                    <a:bodyPr/>
                    <a:lstStyle/>
                    <a:p>
                      <a:pPr marL="0" marR="0">
                        <a:lnSpc>
                          <a:spcPct val="115000"/>
                        </a:lnSpc>
                        <a:spcBef>
                          <a:spcPts val="0"/>
                        </a:spcBef>
                        <a:spcAft>
                          <a:spcPts val="0"/>
                        </a:spcAft>
                      </a:pPr>
                      <a:r>
                        <a:rPr lang="en-US" sz="2800">
                          <a:solidFill>
                            <a:srgbClr val="333333"/>
                          </a:solidFill>
                          <a:latin typeface="Arial"/>
                          <a:ea typeface="Calibri"/>
                        </a:rPr>
                        <a:t>1 to 2 years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800">
                          <a:solidFill>
                            <a:srgbClr val="333333"/>
                          </a:solidFill>
                          <a:latin typeface="Arial"/>
                          <a:ea typeface="Calibri"/>
                        </a:rPr>
                        <a:t>80-130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664029">
                <a:tc>
                  <a:txBody>
                    <a:bodyPr/>
                    <a:lstStyle/>
                    <a:p>
                      <a:pPr marL="0" marR="0">
                        <a:lnSpc>
                          <a:spcPct val="115000"/>
                        </a:lnSpc>
                        <a:spcBef>
                          <a:spcPts val="0"/>
                        </a:spcBef>
                        <a:spcAft>
                          <a:spcPts val="0"/>
                        </a:spcAft>
                      </a:pPr>
                      <a:r>
                        <a:rPr lang="en-US" sz="2800">
                          <a:solidFill>
                            <a:srgbClr val="333333"/>
                          </a:solidFill>
                          <a:latin typeface="Arial"/>
                          <a:ea typeface="Calibri"/>
                        </a:rPr>
                        <a:t>2 t0 6 years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800">
                          <a:solidFill>
                            <a:srgbClr val="333333"/>
                          </a:solidFill>
                          <a:latin typeface="Arial"/>
                          <a:ea typeface="Calibri"/>
                        </a:rPr>
                        <a:t>80-120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664029">
                <a:tc>
                  <a:txBody>
                    <a:bodyPr/>
                    <a:lstStyle/>
                    <a:p>
                      <a:pPr marL="0" marR="0">
                        <a:lnSpc>
                          <a:spcPct val="115000"/>
                        </a:lnSpc>
                        <a:spcBef>
                          <a:spcPts val="0"/>
                        </a:spcBef>
                        <a:spcAft>
                          <a:spcPts val="0"/>
                        </a:spcAft>
                      </a:pPr>
                      <a:r>
                        <a:rPr lang="en-US" sz="2800">
                          <a:solidFill>
                            <a:srgbClr val="333333"/>
                          </a:solidFill>
                          <a:latin typeface="Arial"/>
                          <a:ea typeface="Calibri"/>
                        </a:rPr>
                        <a:t>6 to 12 years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800">
                          <a:solidFill>
                            <a:srgbClr val="333333"/>
                          </a:solidFill>
                          <a:latin typeface="Arial"/>
                          <a:ea typeface="Calibri"/>
                        </a:rPr>
                        <a:t>70-110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664029">
                <a:tc>
                  <a:txBody>
                    <a:bodyPr/>
                    <a:lstStyle/>
                    <a:p>
                      <a:pPr marL="0" marR="0">
                        <a:lnSpc>
                          <a:spcPct val="115000"/>
                        </a:lnSpc>
                        <a:spcBef>
                          <a:spcPts val="0"/>
                        </a:spcBef>
                        <a:spcAft>
                          <a:spcPts val="0"/>
                        </a:spcAft>
                      </a:pPr>
                      <a:r>
                        <a:rPr lang="en-US" sz="2800">
                          <a:solidFill>
                            <a:srgbClr val="333333"/>
                          </a:solidFill>
                          <a:latin typeface="Arial"/>
                          <a:ea typeface="Calibri"/>
                        </a:rPr>
                        <a:t>12 years and older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800" dirty="0">
                          <a:solidFill>
                            <a:srgbClr val="333333"/>
                          </a:solidFill>
                          <a:latin typeface="Arial"/>
                          <a:ea typeface="Calibri"/>
                        </a:rPr>
                        <a:t>60-100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sp>
        <p:nvSpPr>
          <p:cNvPr id="1025" name="Rectangle 1"/>
          <p:cNvSpPr>
            <a:spLocks noChangeArrowheads="1"/>
          </p:cNvSpPr>
          <p:nvPr/>
        </p:nvSpPr>
        <p:spPr bwMode="auto">
          <a:xfrm>
            <a:off x="0" y="-33010"/>
            <a:ext cx="5015476" cy="5232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a:ln>
                  <a:noFill/>
                </a:ln>
                <a:solidFill>
                  <a:srgbClr val="333333"/>
                </a:solidFill>
                <a:effectLst/>
                <a:latin typeface="Arial" pitchFamily="34" charset="0"/>
                <a:ea typeface="Calibri" pitchFamily="34" charset="0"/>
                <a:cs typeface="Arial" pitchFamily="34" charset="0"/>
              </a:rPr>
              <a:t>Pulse ranges for different Age:</a:t>
            </a:r>
            <a:endParaRPr kumimoji="0" lang="en-US" sz="2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228600"/>
            <a:ext cx="8610600" cy="2246769"/>
          </a:xfrm>
          <a:prstGeom prst="rect">
            <a:avLst/>
          </a:prstGeom>
        </p:spPr>
        <p:txBody>
          <a:bodyPr wrap="square">
            <a:spAutoFit/>
          </a:bodyPr>
          <a:lstStyle/>
          <a:p>
            <a:r>
              <a:rPr lang="es-ES" sz="2800" dirty="0"/>
              <a:t>Taquicardia : Es una frecuencia cardíaca rápida sobre la frecuencia normal por edad.
</a:t>
            </a:r>
            <a:r>
              <a:rPr lang="es-ES" sz="2800" dirty="0" err="1"/>
              <a:t>Bradycardia</a:t>
            </a:r>
            <a:r>
              <a:rPr lang="es-ES" sz="2800" dirty="0"/>
              <a:t> : Es una frecuencia cardíaca lenta por debajo de la frecuencia normal por edad.
</a:t>
            </a:r>
            <a:endParaRPr lang="en-US" sz="2800" dirty="0"/>
          </a:p>
        </p:txBody>
      </p:sp>
      <p:pic>
        <p:nvPicPr>
          <p:cNvPr id="3" name="rg_hi" descr="http://t2.gstatic.com/images?q=tbn:ANd9GcQNNHZYOIWeilbpBXB7P573cu0hJsrLJiq5S8Q5IQ-YyZx0bwbf3A">
            <a:hlinkClick r:id="rId2"/>
          </p:cNvPr>
          <p:cNvPicPr/>
          <p:nvPr/>
        </p:nvPicPr>
        <p:blipFill>
          <a:blip r:embed="rId3" cstate="print"/>
          <a:srcRect/>
          <a:stretch>
            <a:fillRect/>
          </a:stretch>
        </p:blipFill>
        <p:spPr bwMode="auto">
          <a:xfrm>
            <a:off x="3501707" y="2364104"/>
            <a:ext cx="4804093" cy="3808095"/>
          </a:xfrm>
          <a:prstGeom prst="rect">
            <a:avLst/>
          </a:prstGeom>
          <a:noFill/>
          <a:ln w="9525">
            <a:noFill/>
            <a:miter lim="800000"/>
            <a:headEnd/>
            <a:tailEnd/>
          </a:ln>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880</TotalTime>
  <Words>2013</Words>
  <Application>Microsoft Office PowerPoint</Application>
  <PresentationFormat>On-screen Show (4:3)</PresentationFormat>
  <Paragraphs>77</Paragraphs>
  <Slides>37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37</vt:i4>
      </vt:variant>
    </vt:vector>
  </HeadingPairs>
  <TitlesOfParts>
    <vt:vector size="43" baseType="lpstr">
      <vt:lpstr>Arial</vt:lpstr>
      <vt:lpstr>Lucida Sans Unicode</vt:lpstr>
      <vt:lpstr>Verdana</vt:lpstr>
      <vt:lpstr>Wingdings 2</vt:lpstr>
      <vt:lpstr>Wingdings 3</vt:lpstr>
      <vt:lpstr>Concourse</vt:lpstr>
      <vt:lpstr>VITAL SIGNS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VITAL SIGNS</dc:title>
  <dc:creator>Faculty</dc:creator>
  <cp:lastModifiedBy>lacr59@gmail.com</cp:lastModifiedBy>
  <cp:revision>68</cp:revision>
  <dcterms:created xsi:type="dcterms:W3CDTF">2012-08-23T21:47:03Z</dcterms:created>
  <dcterms:modified xsi:type="dcterms:W3CDTF">2020-10-29T16:01:09Z</dcterms:modified>
</cp:coreProperties>
</file>