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86"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03846C68-EE03-47F1-BC22-B34D9A49DE19}" type="datetimeFigureOut">
              <a:rPr lang="en-US" smtClean="0"/>
              <a:pPr/>
              <a:t>6/3/2013</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F8828C4A-DED4-42B0-928E-FBA9AD0286D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3846C68-EE03-47F1-BC22-B34D9A49DE19}" type="datetimeFigureOut">
              <a:rPr lang="en-US" smtClean="0"/>
              <a:pPr/>
              <a:t>6/3/2013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8828C4A-DED4-42B0-928E-FBA9AD0286D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3846C68-EE03-47F1-BC22-B34D9A49DE19}" type="datetimeFigureOut">
              <a:rPr lang="en-US" smtClean="0"/>
              <a:pPr/>
              <a:t>6/3/2013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8828C4A-DED4-42B0-928E-FBA9AD0286D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3846C68-EE03-47F1-BC22-B34D9A49DE19}" type="datetimeFigureOut">
              <a:rPr lang="en-US" smtClean="0"/>
              <a:pPr/>
              <a:t>6/3/2013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8828C4A-DED4-42B0-928E-FBA9AD0286D6}"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03846C68-EE03-47F1-BC22-B34D9A49DE19}" type="datetimeFigureOut">
              <a:rPr lang="en-US" smtClean="0"/>
              <a:pPr/>
              <a:t>6/3/2013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F8828C4A-DED4-42B0-928E-FBA9AD0286D6}"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03846C68-EE03-47F1-BC22-B34D9A49DE19}" type="datetimeFigureOut">
              <a:rPr lang="en-US" smtClean="0"/>
              <a:pPr/>
              <a:t>6/3/2013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8828C4A-DED4-42B0-928E-FBA9AD0286D6}"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03846C68-EE03-47F1-BC22-B34D9A49DE19}" type="datetimeFigureOut">
              <a:rPr lang="en-US" smtClean="0"/>
              <a:pPr/>
              <a:t>6/3/2013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F8828C4A-DED4-42B0-928E-FBA9AD0286D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03846C68-EE03-47F1-BC22-B34D9A49DE19}" type="datetimeFigureOut">
              <a:rPr lang="en-US" smtClean="0"/>
              <a:pPr/>
              <a:t>6/3/2013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F8828C4A-DED4-42B0-928E-FBA9AD0286D6}"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03846C68-EE03-47F1-BC22-B34D9A49DE19}" type="datetimeFigureOut">
              <a:rPr lang="en-US" smtClean="0"/>
              <a:pPr/>
              <a:t>6/3/2013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F8828C4A-DED4-42B0-928E-FBA9AD0286D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03846C68-EE03-47F1-BC22-B34D9A49DE19}" type="datetimeFigureOut">
              <a:rPr lang="en-US" smtClean="0"/>
              <a:pPr/>
              <a:t>6/3/2013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F8828C4A-DED4-42B0-928E-FBA9AD0286D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03846C68-EE03-47F1-BC22-B34D9A49DE19}" type="datetimeFigureOut">
              <a:rPr lang="en-US" smtClean="0"/>
              <a:pPr/>
              <a:t>6/3/2013</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F8828C4A-DED4-42B0-928E-FBA9AD0286D6}"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3846C68-EE03-47F1-BC22-B34D9A49DE19}" type="datetimeFigureOut">
              <a:rPr lang="en-US" smtClean="0"/>
              <a:pPr/>
              <a:t>6/3/2013</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F8828C4A-DED4-42B0-928E-FBA9AD0286D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URINARY ELIMINATION</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108543"/>
          </a:xfrm>
          <a:prstGeom prst="rect">
            <a:avLst/>
          </a:prstGeom>
        </p:spPr>
        <p:txBody>
          <a:bodyPr wrap="square">
            <a:spAutoFit/>
          </a:bodyPr>
          <a:lstStyle/>
          <a:p>
            <a:pPr lvl="0">
              <a:buFont typeface="Arial" pitchFamily="34" charset="0"/>
              <a:buChar char="•"/>
            </a:pPr>
            <a:r>
              <a:rPr lang="en-US" sz="2800" dirty="0"/>
              <a:t>Provide perineal care as needed.</a:t>
            </a:r>
          </a:p>
          <a:p>
            <a:pPr lvl="0">
              <a:buFont typeface="Arial" pitchFamily="34" charset="0"/>
              <a:buChar char="•"/>
            </a:pPr>
            <a:r>
              <a:rPr lang="en-US" sz="2800" dirty="0"/>
              <a:t>Have the person wash her or his hands after voiding. Provide a wash basin, soap, washcloth and towel, Assist as necessary.</a:t>
            </a:r>
          </a:p>
          <a:p>
            <a:pPr>
              <a:buFont typeface="Arial" pitchFamily="34" charset="0"/>
              <a:buChar char="•"/>
            </a:pPr>
            <a:r>
              <a:rPr lang="en-US" sz="2800" dirty="0"/>
              <a:t>Assist the person to the bathroom or offer the bedpan, urinal, commode at regular time. Some people are embarrassed or are too weak to ask</a:t>
            </a:r>
          </a:p>
        </p:txBody>
      </p:sp>
      <p:pic>
        <p:nvPicPr>
          <p:cNvPr id="22530" name="Picture 2" descr="http://t3.gstatic.com/images?q=tbn:ANd9GcR_bTOnc6QbklRl7IyBDMNwemisGFTpfIBRWnaGcdPl-wskYIqo"/>
          <p:cNvPicPr>
            <a:picLocks noChangeAspect="1" noChangeArrowheads="1"/>
          </p:cNvPicPr>
          <p:nvPr/>
        </p:nvPicPr>
        <p:blipFill>
          <a:blip r:embed="rId2" cstate="print"/>
          <a:srcRect/>
          <a:stretch>
            <a:fillRect/>
          </a:stretch>
        </p:blipFill>
        <p:spPr bwMode="auto">
          <a:xfrm>
            <a:off x="4114800" y="3276600"/>
            <a:ext cx="4191000" cy="3087263"/>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808349" cy="523220"/>
          </a:xfrm>
          <a:prstGeom prst="rect">
            <a:avLst/>
          </a:prstGeom>
        </p:spPr>
        <p:txBody>
          <a:bodyPr wrap="square">
            <a:spAutoFit/>
          </a:bodyPr>
          <a:lstStyle/>
          <a:p>
            <a:r>
              <a:rPr lang="en-US" sz="2800" dirty="0"/>
              <a:t>Common Urinary Elimination Problem.</a:t>
            </a:r>
          </a:p>
        </p:txBody>
      </p:sp>
      <p:graphicFrame>
        <p:nvGraphicFramePr>
          <p:cNvPr id="3" name="Table 2"/>
          <p:cNvGraphicFramePr>
            <a:graphicFrameLocks noGrp="1"/>
          </p:cNvGraphicFramePr>
          <p:nvPr/>
        </p:nvGraphicFramePr>
        <p:xfrm>
          <a:off x="304800" y="609596"/>
          <a:ext cx="8610599" cy="5257800"/>
        </p:xfrm>
        <a:graphic>
          <a:graphicData uri="http://schemas.openxmlformats.org/drawingml/2006/table">
            <a:tbl>
              <a:tblPr/>
              <a:tblGrid>
                <a:gridCol w="1877500"/>
                <a:gridCol w="3398920"/>
                <a:gridCol w="3334179"/>
              </a:tblGrid>
              <a:tr h="231913">
                <a:tc>
                  <a:txBody>
                    <a:bodyPr/>
                    <a:lstStyle/>
                    <a:p>
                      <a:pPr marL="0" marR="0">
                        <a:lnSpc>
                          <a:spcPct val="115000"/>
                        </a:lnSpc>
                        <a:spcBef>
                          <a:spcPts val="0"/>
                        </a:spcBef>
                        <a:spcAft>
                          <a:spcPts val="0"/>
                        </a:spcAft>
                      </a:pPr>
                      <a:r>
                        <a:rPr lang="en-US" sz="2000" dirty="0">
                          <a:solidFill>
                            <a:srgbClr val="333333"/>
                          </a:solidFill>
                          <a:latin typeface="Arial"/>
                          <a:ea typeface="Calibri"/>
                        </a:rPr>
                        <a:t>Problem</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a:solidFill>
                            <a:srgbClr val="333333"/>
                          </a:solidFill>
                          <a:latin typeface="Arial"/>
                          <a:ea typeface="Calibri"/>
                        </a:rPr>
                        <a:t>Definition</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a:solidFill>
                            <a:srgbClr val="333333"/>
                          </a:solidFill>
                          <a:latin typeface="Arial"/>
                          <a:ea typeface="Calibri"/>
                        </a:rPr>
                        <a:t>Causes</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827">
                <a:tc>
                  <a:txBody>
                    <a:bodyPr/>
                    <a:lstStyle/>
                    <a:p>
                      <a:pPr marL="0" marR="0">
                        <a:lnSpc>
                          <a:spcPct val="115000"/>
                        </a:lnSpc>
                        <a:spcBef>
                          <a:spcPts val="0"/>
                        </a:spcBef>
                        <a:spcAft>
                          <a:spcPts val="0"/>
                        </a:spcAft>
                      </a:pPr>
                      <a:r>
                        <a:rPr lang="en-US" sz="2000" dirty="0">
                          <a:solidFill>
                            <a:srgbClr val="333333"/>
                          </a:solidFill>
                          <a:latin typeface="Arial"/>
                          <a:ea typeface="Calibri"/>
                        </a:rPr>
                        <a:t>Dysuria</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333333"/>
                          </a:solidFill>
                          <a:latin typeface="Arial"/>
                          <a:ea typeface="Calibri"/>
                        </a:rPr>
                        <a:t>Painful or difficult urination</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a:solidFill>
                            <a:srgbClr val="333333"/>
                          </a:solidFill>
                          <a:latin typeface="Arial"/>
                          <a:ea typeface="Calibri"/>
                        </a:rPr>
                        <a:t>Urinary tract infection, trauma, urinary, tract obstruction.</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827">
                <a:tc>
                  <a:txBody>
                    <a:bodyPr/>
                    <a:lstStyle/>
                    <a:p>
                      <a:pPr marL="0" marR="0">
                        <a:lnSpc>
                          <a:spcPct val="115000"/>
                        </a:lnSpc>
                        <a:spcBef>
                          <a:spcPts val="0"/>
                        </a:spcBef>
                        <a:spcAft>
                          <a:spcPts val="0"/>
                        </a:spcAft>
                      </a:pPr>
                      <a:r>
                        <a:rPr lang="en-US" sz="2000">
                          <a:solidFill>
                            <a:srgbClr val="333333"/>
                          </a:solidFill>
                          <a:latin typeface="Arial"/>
                          <a:ea typeface="Calibri"/>
                        </a:rPr>
                        <a:t>Hematuria</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333333"/>
                          </a:solidFill>
                          <a:latin typeface="Arial"/>
                          <a:ea typeface="Calibri"/>
                        </a:rPr>
                        <a:t>Blood In the urine</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333333"/>
                          </a:solidFill>
                          <a:latin typeface="Arial"/>
                          <a:ea typeface="Calibri"/>
                        </a:rPr>
                        <a:t>Kidney disease, urinary tract infection, trauma.</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827">
                <a:tc>
                  <a:txBody>
                    <a:bodyPr/>
                    <a:lstStyle/>
                    <a:p>
                      <a:pPr marL="0" marR="0">
                        <a:lnSpc>
                          <a:spcPct val="115000"/>
                        </a:lnSpc>
                        <a:spcBef>
                          <a:spcPts val="0"/>
                        </a:spcBef>
                        <a:spcAft>
                          <a:spcPts val="0"/>
                        </a:spcAft>
                      </a:pPr>
                      <a:r>
                        <a:rPr lang="en-US" sz="2000" dirty="0" err="1" smtClean="0">
                          <a:solidFill>
                            <a:srgbClr val="333333"/>
                          </a:solidFill>
                          <a:latin typeface="Arial"/>
                          <a:ea typeface="Calibri"/>
                        </a:rPr>
                        <a:t>Nicturia</a:t>
                      </a:r>
                      <a:endParaRPr lang="en-US" sz="2000" dirty="0">
                        <a:solidFill>
                          <a:srgbClr val="333333"/>
                        </a:solidFill>
                        <a:latin typeface="Arial"/>
                        <a:ea typeface="Calibri"/>
                      </a:endParaRP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a:solidFill>
                            <a:srgbClr val="333333"/>
                          </a:solidFill>
                          <a:latin typeface="Arial"/>
                          <a:ea typeface="Calibri"/>
                        </a:rPr>
                        <a:t>Frequent urination at night</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333333"/>
                          </a:solidFill>
                          <a:latin typeface="Arial"/>
                          <a:ea typeface="Calibri"/>
                        </a:rPr>
                        <a:t>Excessive fluid intake, kidney disease, prostate disease.,</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5739">
                <a:tc>
                  <a:txBody>
                    <a:bodyPr/>
                    <a:lstStyle/>
                    <a:p>
                      <a:pPr marL="0" marR="0">
                        <a:lnSpc>
                          <a:spcPct val="115000"/>
                        </a:lnSpc>
                        <a:spcBef>
                          <a:spcPts val="0"/>
                        </a:spcBef>
                        <a:spcAft>
                          <a:spcPts val="0"/>
                        </a:spcAft>
                      </a:pPr>
                      <a:r>
                        <a:rPr lang="en-US" sz="2000">
                          <a:solidFill>
                            <a:srgbClr val="333333"/>
                          </a:solidFill>
                          <a:latin typeface="Arial"/>
                          <a:ea typeface="Calibri"/>
                        </a:rPr>
                        <a:t>oliguria</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a:solidFill>
                            <a:srgbClr val="333333"/>
                          </a:solidFill>
                          <a:latin typeface="Arial"/>
                          <a:ea typeface="Calibri"/>
                        </a:rPr>
                        <a:t>Scant amount of urine usually less than 500 ml in 24 hours</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333333"/>
                          </a:solidFill>
                          <a:latin typeface="Arial"/>
                          <a:ea typeface="Calibri"/>
                        </a:rPr>
                        <a:t>Inadequate fluid intake, shock, burns, kidney disease, heart failure.</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95739">
                <a:tc>
                  <a:txBody>
                    <a:bodyPr/>
                    <a:lstStyle/>
                    <a:p>
                      <a:pPr marL="0" marR="0">
                        <a:lnSpc>
                          <a:spcPct val="115000"/>
                        </a:lnSpc>
                        <a:spcBef>
                          <a:spcPts val="0"/>
                        </a:spcBef>
                        <a:spcAft>
                          <a:spcPts val="0"/>
                        </a:spcAft>
                      </a:pPr>
                      <a:r>
                        <a:rPr lang="en-US" sz="2000">
                          <a:solidFill>
                            <a:srgbClr val="333333"/>
                          </a:solidFill>
                          <a:latin typeface="Arial"/>
                          <a:ea typeface="Calibri"/>
                        </a:rPr>
                        <a:t>Polyuria</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a:solidFill>
                            <a:srgbClr val="333333"/>
                          </a:solidFill>
                          <a:latin typeface="Arial"/>
                          <a:ea typeface="Calibri"/>
                        </a:rPr>
                        <a:t>The production of abnormality large amounts of urine</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333333"/>
                          </a:solidFill>
                          <a:latin typeface="Arial"/>
                          <a:ea typeface="Calibri"/>
                        </a:rPr>
                        <a:t>Drugs, excessive fluid intake, diabetes mellitus, hormone imbalance</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04800" y="304800"/>
          <a:ext cx="8610599" cy="4556760"/>
        </p:xfrm>
        <a:graphic>
          <a:graphicData uri="http://schemas.openxmlformats.org/drawingml/2006/table">
            <a:tbl>
              <a:tblPr/>
              <a:tblGrid>
                <a:gridCol w="1877500"/>
                <a:gridCol w="3398920"/>
                <a:gridCol w="3334179"/>
              </a:tblGrid>
              <a:tr h="695739">
                <a:tc>
                  <a:txBody>
                    <a:bodyPr/>
                    <a:lstStyle/>
                    <a:p>
                      <a:pPr marL="0" marR="0">
                        <a:lnSpc>
                          <a:spcPct val="115000"/>
                        </a:lnSpc>
                        <a:spcBef>
                          <a:spcPts val="0"/>
                        </a:spcBef>
                        <a:spcAft>
                          <a:spcPts val="0"/>
                        </a:spcAft>
                      </a:pPr>
                      <a:r>
                        <a:rPr lang="en-US" sz="2000" dirty="0">
                          <a:solidFill>
                            <a:srgbClr val="333333"/>
                          </a:solidFill>
                          <a:latin typeface="Arial"/>
                          <a:ea typeface="Calibri"/>
                        </a:rPr>
                        <a:t>Urinary frequency</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333333"/>
                          </a:solidFill>
                          <a:latin typeface="Arial"/>
                          <a:ea typeface="Calibri"/>
                        </a:rPr>
                        <a:t>Voiding at frequent intervals</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333333"/>
                          </a:solidFill>
                          <a:latin typeface="Arial"/>
                          <a:ea typeface="Calibri"/>
                        </a:rPr>
                        <a:t>Excessive fluid intake, bladders infections, pressure of the bladder, drugs.</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59565">
                <a:tc>
                  <a:txBody>
                    <a:bodyPr/>
                    <a:lstStyle/>
                    <a:p>
                      <a:pPr marL="0" marR="0">
                        <a:lnSpc>
                          <a:spcPct val="115000"/>
                        </a:lnSpc>
                        <a:spcBef>
                          <a:spcPts val="0"/>
                        </a:spcBef>
                        <a:spcAft>
                          <a:spcPts val="0"/>
                        </a:spcAft>
                      </a:pPr>
                      <a:r>
                        <a:rPr lang="en-US" sz="2000" dirty="0">
                          <a:solidFill>
                            <a:srgbClr val="333333"/>
                          </a:solidFill>
                          <a:latin typeface="Arial"/>
                          <a:ea typeface="Calibri"/>
                        </a:rPr>
                        <a:t>Urinary incontinence</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333333"/>
                          </a:solidFill>
                          <a:latin typeface="Arial"/>
                          <a:ea typeface="Calibri"/>
                        </a:rPr>
                        <a:t>Inability to control the loss of urine from the bladder</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333333"/>
                          </a:solidFill>
                          <a:latin typeface="Arial"/>
                          <a:ea typeface="Calibri"/>
                        </a:rPr>
                        <a:t>Trauma, disease, urinary tract infections, reproductive or urinary tract surgeries, aging, fecal impaction, constipation, not getting to the bathroom.</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3827">
                <a:tc>
                  <a:txBody>
                    <a:bodyPr/>
                    <a:lstStyle/>
                    <a:p>
                      <a:pPr marL="0" marR="0">
                        <a:lnSpc>
                          <a:spcPct val="115000"/>
                        </a:lnSpc>
                        <a:spcBef>
                          <a:spcPts val="0"/>
                        </a:spcBef>
                        <a:spcAft>
                          <a:spcPts val="0"/>
                        </a:spcAft>
                      </a:pPr>
                      <a:r>
                        <a:rPr lang="en-US" sz="2000" dirty="0">
                          <a:solidFill>
                            <a:srgbClr val="333333"/>
                          </a:solidFill>
                          <a:latin typeface="Arial"/>
                          <a:ea typeface="Calibri"/>
                        </a:rPr>
                        <a:t>Urinary urgency</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333333"/>
                          </a:solidFill>
                          <a:latin typeface="Arial"/>
                          <a:ea typeface="Calibri"/>
                        </a:rPr>
                        <a:t>The need to void immediately</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333333"/>
                          </a:solidFill>
                          <a:latin typeface="Arial"/>
                          <a:ea typeface="Calibri"/>
                        </a:rPr>
                        <a:t>Urinary tract infection, fear of incontinence, full bladder, stress.</a:t>
                      </a:r>
                    </a:p>
                  </a:txBody>
                  <a:tcPr marL="57618" marR="576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970318"/>
          </a:xfrm>
          <a:prstGeom prst="rect">
            <a:avLst/>
          </a:prstGeom>
        </p:spPr>
        <p:txBody>
          <a:bodyPr wrap="square">
            <a:spAutoFit/>
          </a:bodyPr>
          <a:lstStyle/>
          <a:p>
            <a:r>
              <a:rPr lang="en-US" sz="2800" dirty="0"/>
              <a:t>Bedpan are used when persons cannot be out of bed. Women use bedpans for voiding and bowel movements, men used them only for bowel movements. They are made of plastic or stainless steel. You could warm it before use with water and dried.</a:t>
            </a:r>
          </a:p>
          <a:p>
            <a:r>
              <a:rPr lang="en-US" sz="2800" dirty="0"/>
              <a:t>There is two kind: fracture pan has thinner rim and is only about ½ inch deep on the end. And bedpan described. </a:t>
            </a:r>
          </a:p>
        </p:txBody>
      </p:sp>
      <p:sp>
        <p:nvSpPr>
          <p:cNvPr id="47106" name="AutoShape 2" descr="data:image/jpeg;base64,/9j/4AAQSkZJRgABAQAAAQABAAD/2wCEAAkGBhASEBUSEBAUFBQVFBAQFRQQEA8PFBcVFRAVFBQQFRQXHCYeFxojGRQUHy8gIycpLSwsFR4xNTAqNSYrLCkBCQoKDgwOGA8PGCkfHxwpKSkpKSwsKSksKSwpKSkpKSkpKSkpKSkpKSkpKSkpKSkpKSwsLCksKSwpKSwsLCksLP/AABEIAOEA4QMBIgACEQEDEQH/xAAcAAEAAgMBAQEAAAAAAAAAAAAAAQIDBAcFBgj/xAA/EAACAQIBCAYIAwcFAQAAAAAAAQIDEQQFBhIhMUFRYQcycYGRoRMiUnKxwdHwI2KSFBVCQ4Ki4TNEc7LCU//EABoBAQADAQEBAAAAAAAAAAAAAAACAwQBBQb/xAAlEQEAAgICAgEFAQEBAAAAAAAAAQIDEQQhEjFBEzJRYXEUIgX/2gAMAwEAAhEDEQA/AO4gAAAAAAAAAAAAAAAAAAAAAAAAAAAAAAAAAAAAAAAAAAAAAAAAAAAAAIZGkBYFbi4cWBXSGkHVgRcJgSAAAAAAAAAAAAAAAAAAAAAAAAAQ2AuVnUSV20ltu3Zdp5eXc4qOFhpVHdvqwVtKT5cuew5hl3OnEYp+vLRp7qcNUf6n/Ey3HitdmzciuKP2+8yr0gYWleMG60lup20f1vUfL43pHxUv9OMKS7HUl4vV5HyhNjfXjVr77eVk517euno4jOfGT62Jq9kZaC8I2NSWPrPW6tR9tSf1MIsXRjrHwyzmvPyyxx9ZbKtRdlSp9TcoZy4yHVxNTsctNf3Hn2FhOOs/BGa8fL6TC9IuMj19Cp70NF+MT3cB0oUnqrUZR5waqLw1M59YixVbj0lfTmZa/Ls2Ts6MJX/060W/Zk9CXgz1NI4I4nr5LzsxdDVCq5R9ir68ezXrXcZ78WY+1ux/+hE/dDsqkLnxmSOkihO0a8XRlsv1qb79q7z66hiIzipQkpRetOLUk+xoyWpNepb6ZK3+2WYEIkisAAAAAAAAAAAAAAAAQzxM5s5IYSnd2lOV1CF9rS2vhFcTfyrlKFClOrUdoxV+be6K5t6jjWVsq1MRVlVqPW9i3Rjuiuy5dhxec/pl5Of6Vf3KmPx9StUdSrLSm9+5flS3JcDXITB6taxEafP2vNp3KxKKk3JILXBalSb2L4JeLMqowXXrU1yjpVH/AGq3mNxDsRthsFAs61NavWa42S79Zmo1sP8AxTqR5+ijJeUrnNu+DWsLG1OnSfUrQfapU3/cjVqKzsdiSY0qCGiEEUs38j5dr4aV6M2ltcJa4Ptju7Uee2CFqxaO1tL2pO6utZtZ50cV6j/Dq21wb284Pf2bT6JM4K4yjaSbi73TTtJNbJLgdKzKzy/aF6Gu0q0VqexVIra/eW9HnZsPj3Hp7XG5X1P+be32QITJMzcAAAAAAAAAAAVbJZ4ed+Wf2bCymn68vw4e9Jbe5XfcdiNzpG0xWNy+Iz8zg9PW9DB/h0m0+Eqm980tnifKSkWv38X8/iVZ6+OnhXT57Nf6ltlyyMaZJYz6XMGIx1Omryku921mjlLKej6sdb4fO/A+crSnOV5PSfkuS4Fdr66hdTDvuXrY3OqTdqUbrjPSS7o/U8qpjsTP+c48oWgvI3MLkpvXI9Ojk+KWwh42t7lf9StOoh89+7qkttSX6pGWnk+surVn+uX1Po/2ZcCHh0djEj/ol4tLEYqH8xyXCaUvPb5m/hcvu9qkdHmruP1RnnheBp18I+BKKzX0jN4v7e5SrqSumZHI+aw2JdN7dXB/FHv0KykronFtqLU0zFoFUTYTJEJZEK0oSjOD0ZRalFramne4ImRmNxpOLTWdw7Xm9ldYnD06y1aS9ZcJLVKPimemj4DooxzcK9FvqTjUXZNWfnHzOgI8i8eNph9Fit50iQAEVgAAAAAAACsjlvSHlX0uKVJP1aKs/fkry8FZd7OlZRxkaVKdSWyEZTfcr2OHVa8pylOWuU5Ob7W238TTx6btth5uTxp4/lRlS0kY7HovFTI1MoYtQg2bEmfOZaxWlOy3czkzqE6V3LTlUcm993r3dx6mBwastXM08FQ4nuYanZEKR2svfXUMlOmZdElRLKJcyzKqiNEyWFgaYdEpOFzZ0SridO3kYvDXJyRVtLRezdy5G3iIGphKf4q7yqV8TuNPZTJTKJko6aXuGQhI7CuX2HRRf9pxH/HT8dNnTjmnRFC9TEy5Ul5yZ0w8rNO7y+h48axwAAqXgAAAAAQSVYHyXSVlDQwipp66s1D+mPrS+C8TmS/yfWdJeL0sVCnup07tc5y+kUfKWPR49dVeJzL7yaY5Mxtl5FZGli2w4ipaLZ8t1pt9p7WWcRaNu7vZ5OGhYrt7aKdRtv4OmetSiaGDienAsoousi1iESTVAAscSCGWMc5B2Ia9dmHB0/Wcu4vUu3ZGSlHcVTK+sa6Zbl4kRiZYxFYcvOoEa+KqWVt5nnNJXZp0qUqtSMIK8ptQilr1t2R3JbxgwUm9tun9EuAccNUqv+ZUsvdpq3xbPu0aORcmRw9CnRjshFRvxdvWl3ttm+eRadzt9DWNRoABxIAAAAACsixWTA41nZiNPHV5cJ+jX9EVH43PLewyYurpVakvaqVJeM2zC2exjjVYfN5bbvKjNXG42MFrfzNXKOWUrxhre97l9ew8Oc5Sd5O7+9nBHJs7SnzK2JxLqS17Fu+95nowNfD0rvYephqBGE5nTZwsT0IIwUYGxFF0M1pCSSCSIGRpGOdWxyZ07ELzqWNSvX8eBSddy6viWo4XXd6/veVzZdWuijTe2Xh9TajTLQpGaMREbLXiqkYkymkTOaSNGtWbJTaKoUpN57RXrXZ0HouzZ/3lVcY0k1+qp8l3nymaObcsZiFDWqcbSqS/Luiub+FzuOHoRhFRikoxSiktiSWpHnZsm+ntcfFqNsiRIBmbQAAAAAAAApUWouVYHAsRWUFKUnZJy8dJ6kfN47Kc6rtrjH2V/wCnvPoc+sHoV6ytqhiKjtutLXH/ALLxPlox2HqRO4h4M08bT/UaGotGkZoR1GanTOxCNrGFwx6VGkY6FM2ootiqi1loRMiKpE3J+kEsrKdjHKoY1eTt4kJsnFdpnVb2K5WOGb1yd/I2Y0zIqZHuVnVWGFEzKnYyKBbRJRVXbJv0qomOpVSFbEbkaVSozlra9JUxTb2itWuXwGAqVqkaVKOlObsl82+BijTbaSV27JJa229it3nX8xMz1hafpKqvXmvW2PQj/wDNfP8AwY8uTX9elhw7/j182c36eEoKlDW9Upz3ylbW+zgeukESYt7elEaAAHQAAAAAAAAqyxFgOU9JmTIxxSk16tenaXvQtFvts4vuOaV8PKEtGW1ea3NHcukzJXpMH6RdajLTXuuyn8n3HJ6lOFWOjPU90lt++RvwW3Gnlcqnjbyj5eLT+ZsUmiMRgJ09qvHapK7Xfw7ylKRojpjnt6VBmwjRozNuEyyJZpr2y3Mc5CUjDN31ffI5Mp1qiUrvUbtGhor4lcLhGnd7dy2/bN94ZpXl6vbt7ltORH5dm2vTAol4UhKrFbDBVxDZLcQh4zZnnUSNOriGzHKoUZXay+mOIRKRT7sStbSim23ZWTbbexJb2dOzHzA9E1iMVFOpqcKbs1DhKXGXwM18ni3YcU2TmBmO6NsTiY/ivXTg/wCWrdZr2n5H3qQiiTFM7nb0q1isagABxIAAAAAAAAAAAAAYsTQjOLjJXjJOLXFNWaOF5x5DlhMRKlLYtcH7UG9T7dz7DvB4Wdma8MZR0X6tSOunPg/Zf5X97CdLeMqstPKrjFDFtcy0sNQn1oaL4xvHyWojKGTatCpKnVjoyi7W3PmnvVrWZgU2j0a3ePfFqemdZEpvq17e/G/mjL+5bf7im/1mvGqZFUJxMKZrK/7sW+qn7sW/iZaFClB3s5P8zt4WMGn93HpSW0ZrMt6WUJbIJRX5FZ/qes1KlYwuZDucmyUUTKZjky3b4sxzqrd4v5cCqZXVrv0mTtt/z4E4XC1a81To03KUtkY632vlzeo9fNzMvE4x3S0KW+rNOz9xfxPyOtZAzYw+Dho0Y631pys5yfN8OWwzXyxHUN2LjzPdnj5n5h08LarVtUr22/wwutahz5n1yiTYkyzO/bdEREagAAdAAAAAAAAAAAAAAAACLEgDy8s5u0MVDRrQT4SWqS7JfLYc5y30bYik26H40OCsqiXOL29z7jrJFidbzX0qvirf2/PlXDOMtGa0ZezNOEvCVmQqPad7x2S6NaOjWpQqLhOKl4X2Hz+K6NMnT2UZU/8AiqTj5O6L45H5hltxPxLkvouT8CXC3LtaR0ep0RYZ7MRWXb6OXyKQ6H8PvxFb9NJfIn/ohX/jt+XOHVjx8FcxSxHBfNnWcN0V4GOuXpZ+9UsvCKR7uT82MJQd6WHpxfHR0n4u7ITnW14uvbkGS8zsbidcKTUfbqt049zet9yOgZudGmHoWnXfpqm2zjanF8ovrdrPs9ElIotkmzTTFWqsaaSsti1W3FrBEkFoAAAAAAAAAAAAAAAAAAAAAAAAAAAAAEWJAEIkAAAAAAAAAAAAAAAAAAAAAAAAAAAAAAAAAAAAAAAAAAAAAAAAAAAAAAAAAAAAAAAAAAAAAAAAAAAAAAAAAAAAAAAAAAAAAAAAAAAAAAA//9k="/>
          <p:cNvSpPr>
            <a:spLocks noChangeAspect="1" noChangeArrowheads="1"/>
          </p:cNvSpPr>
          <p:nvPr/>
        </p:nvSpPr>
        <p:spPr bwMode="auto">
          <a:xfrm>
            <a:off x="63500" y="-1041400"/>
            <a:ext cx="2143125" cy="21431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7108" name="Picture 4" descr="http://t3.gstatic.com/images?q=tbn:ANd9GcTtY3VnAHt-PSvdXkEwHbKr02RWAOZUE7hR8j4uYNcScLkBXZk1LA"/>
          <p:cNvPicPr>
            <a:picLocks noChangeAspect="1" noChangeArrowheads="1"/>
          </p:cNvPicPr>
          <p:nvPr/>
        </p:nvPicPr>
        <p:blipFill>
          <a:blip r:embed="rId2" cstate="print"/>
          <a:srcRect/>
          <a:stretch>
            <a:fillRect/>
          </a:stretch>
        </p:blipFill>
        <p:spPr bwMode="auto">
          <a:xfrm>
            <a:off x="4876800" y="3581400"/>
            <a:ext cx="3429000" cy="2947241"/>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75821"/>
            <a:ext cx="9144000" cy="5262979"/>
          </a:xfrm>
          <a:prstGeom prst="rect">
            <a:avLst/>
          </a:prstGeom>
        </p:spPr>
        <p:txBody>
          <a:bodyPr wrap="square">
            <a:spAutoFit/>
          </a:bodyPr>
          <a:lstStyle/>
          <a:p>
            <a:r>
              <a:rPr lang="en-US" sz="2800" dirty="0"/>
              <a:t>Giving the bedpan:</a:t>
            </a:r>
          </a:p>
          <a:p>
            <a:r>
              <a:rPr lang="en-US" sz="2800" dirty="0"/>
              <a:t>Pre-Procedure :</a:t>
            </a:r>
          </a:p>
          <a:p>
            <a:pPr marL="514350" lvl="0" indent="-514350">
              <a:buFont typeface="+mj-lt"/>
              <a:buAutoNum type="arabicPeriod"/>
            </a:pPr>
            <a:r>
              <a:rPr lang="en-US" sz="2800" dirty="0"/>
              <a:t>Provide for privacy</a:t>
            </a:r>
          </a:p>
          <a:p>
            <a:pPr marL="514350" lvl="0" indent="-514350">
              <a:buFont typeface="+mj-lt"/>
              <a:buAutoNum type="arabicPeriod"/>
            </a:pPr>
            <a:r>
              <a:rPr lang="en-US" sz="2800" dirty="0"/>
              <a:t>Put on </a:t>
            </a:r>
            <a:r>
              <a:rPr lang="en-US" sz="2800" dirty="0" smtClean="0"/>
              <a:t>gloves</a:t>
            </a:r>
            <a:endParaRPr lang="en-US" sz="2800" dirty="0"/>
          </a:p>
          <a:p>
            <a:pPr marL="514350" lvl="0" indent="-514350">
              <a:buFont typeface="+mj-lt"/>
              <a:buAutoNum type="arabicPeriod"/>
            </a:pPr>
            <a:r>
              <a:rPr lang="en-US" sz="2800" dirty="0"/>
              <a:t>Collect the following </a:t>
            </a:r>
            <a:r>
              <a:rPr lang="en-US" sz="2800" dirty="0" smtClean="0"/>
              <a:t>:</a:t>
            </a:r>
            <a:endParaRPr lang="en-US" sz="2800" dirty="0"/>
          </a:p>
          <a:p>
            <a:pPr marL="514350" lvl="0" indent="-514350">
              <a:buFont typeface="Arial" pitchFamily="34" charset="0"/>
              <a:buChar char="•"/>
            </a:pPr>
            <a:r>
              <a:rPr lang="en-US" sz="2800" dirty="0"/>
              <a:t>Bedpan</a:t>
            </a:r>
          </a:p>
          <a:p>
            <a:pPr marL="514350" lvl="0" indent="-514350">
              <a:buFont typeface="Arial" pitchFamily="34" charset="0"/>
              <a:buChar char="•"/>
            </a:pPr>
            <a:r>
              <a:rPr lang="en-US" sz="2800" dirty="0"/>
              <a:t>Bedpan cover</a:t>
            </a:r>
          </a:p>
          <a:p>
            <a:pPr marL="514350" lvl="0" indent="-514350">
              <a:buFont typeface="Arial" pitchFamily="34" charset="0"/>
              <a:buChar char="•"/>
            </a:pPr>
            <a:r>
              <a:rPr lang="en-US" sz="2800" dirty="0"/>
              <a:t>Toilet tissue.</a:t>
            </a:r>
          </a:p>
          <a:p>
            <a:pPr marL="514350" lvl="0" indent="-514350">
              <a:buFont typeface="+mj-lt"/>
              <a:buAutoNum type="arabicPeriod" startAt="4"/>
            </a:pPr>
            <a:r>
              <a:rPr lang="en-US" sz="2800" dirty="0"/>
              <a:t>Arrange equipment on the chair or bed</a:t>
            </a:r>
          </a:p>
          <a:p>
            <a:pPr marL="514350" lvl="0" indent="-514350">
              <a:buFont typeface="+mj-lt"/>
              <a:buAutoNum type="arabicPeriod" startAt="4"/>
            </a:pPr>
            <a:r>
              <a:rPr lang="en-US" sz="2800" dirty="0"/>
              <a:t>Explain the  procedure to the person</a:t>
            </a:r>
          </a:p>
          <a:p>
            <a:pPr marL="514350" lvl="0" indent="-514350">
              <a:buFont typeface="+mj-lt"/>
              <a:buAutoNum type="arabicPeriod" startAt="4"/>
            </a:pPr>
            <a:r>
              <a:rPr lang="en-US" sz="2800" dirty="0"/>
              <a:t>Rise the bed to the best level for good body mechanics. Make sure bed rails are up</a:t>
            </a:r>
          </a:p>
        </p:txBody>
      </p:sp>
      <p:pic>
        <p:nvPicPr>
          <p:cNvPr id="46082" name="Picture 2" descr="http://t2.gstatic.com/images?q=tbn:ANd9GcQMTw-NobXlQF9RisP84QJf_OX03bh7mVQjD84hyFhgc17ItC8Q"/>
          <p:cNvPicPr>
            <a:picLocks noChangeAspect="1" noChangeArrowheads="1"/>
          </p:cNvPicPr>
          <p:nvPr/>
        </p:nvPicPr>
        <p:blipFill>
          <a:blip r:embed="rId2" cstate="print"/>
          <a:srcRect/>
          <a:stretch>
            <a:fillRect/>
          </a:stretch>
        </p:blipFill>
        <p:spPr bwMode="auto">
          <a:xfrm>
            <a:off x="4800600" y="381000"/>
            <a:ext cx="4343400" cy="29718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01205"/>
          </a:xfrm>
          <a:prstGeom prst="rect">
            <a:avLst/>
          </a:prstGeom>
        </p:spPr>
        <p:txBody>
          <a:bodyPr wrap="square">
            <a:spAutoFit/>
          </a:bodyPr>
          <a:lstStyle/>
          <a:p>
            <a:r>
              <a:rPr lang="en-US" sz="2800" dirty="0"/>
              <a:t>Procedure :</a:t>
            </a:r>
          </a:p>
          <a:p>
            <a:pPr marL="514350" lvl="0" indent="-514350">
              <a:buFont typeface="+mj-lt"/>
              <a:buAutoNum type="arabicPeriod" startAt="7"/>
            </a:pPr>
            <a:r>
              <a:rPr lang="en-US" sz="2800" dirty="0"/>
              <a:t>Warm and dry the bedpan if necessary.</a:t>
            </a:r>
          </a:p>
          <a:p>
            <a:pPr marL="514350" lvl="0" indent="-514350">
              <a:buFont typeface="+mj-lt"/>
              <a:buAutoNum type="arabicPeriod" startAt="7"/>
            </a:pPr>
            <a:r>
              <a:rPr lang="en-US" sz="2800" dirty="0"/>
              <a:t>Lower the bed rail near you.</a:t>
            </a:r>
          </a:p>
          <a:p>
            <a:pPr marL="514350" lvl="0" indent="-514350">
              <a:buFont typeface="+mj-lt"/>
              <a:buAutoNum type="arabicPeriod" startAt="7"/>
            </a:pPr>
            <a:r>
              <a:rPr lang="en-US" sz="2800" dirty="0"/>
              <a:t>Position the person supine. Raise the head of the bed slightly.</a:t>
            </a:r>
          </a:p>
          <a:p>
            <a:pPr marL="514350" lvl="0" indent="-514350">
              <a:buFont typeface="+mj-lt"/>
              <a:buAutoNum type="arabicPeriod" startAt="7"/>
            </a:pPr>
            <a:r>
              <a:rPr lang="en-US" sz="2800" dirty="0"/>
              <a:t>Fold the top linens and gowns out of the way. Keep the lower body covered.</a:t>
            </a:r>
          </a:p>
          <a:p>
            <a:pPr marL="514350" lvl="0" indent="-514350">
              <a:buFont typeface="+mj-lt"/>
              <a:buAutoNum type="arabicPeriod" startAt="7"/>
            </a:pPr>
            <a:r>
              <a:rPr lang="en-US" sz="2800" dirty="0"/>
              <a:t>Ask the person to flex the knees and raise the buttocks by pushing against the mattress with his or her feet.</a:t>
            </a:r>
          </a:p>
        </p:txBody>
      </p:sp>
      <p:pic>
        <p:nvPicPr>
          <p:cNvPr id="45058" name="Picture 2" descr="http://t1.gstatic.com/images?q=tbn:ANd9GcTitlka2BPBPcnx1PkbWunZyC1FxdUMcfXyQsgAiM4ICEcTMyot"/>
          <p:cNvPicPr>
            <a:picLocks noChangeAspect="1" noChangeArrowheads="1"/>
          </p:cNvPicPr>
          <p:nvPr/>
        </p:nvPicPr>
        <p:blipFill>
          <a:blip r:embed="rId2" cstate="print"/>
          <a:srcRect/>
          <a:stretch>
            <a:fillRect/>
          </a:stretch>
        </p:blipFill>
        <p:spPr bwMode="auto">
          <a:xfrm>
            <a:off x="5562600" y="3810000"/>
            <a:ext cx="2209800" cy="2961589"/>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73308"/>
            <a:ext cx="8991600" cy="4832092"/>
          </a:xfrm>
          <a:prstGeom prst="rect">
            <a:avLst/>
          </a:prstGeom>
        </p:spPr>
        <p:txBody>
          <a:bodyPr wrap="square">
            <a:spAutoFit/>
          </a:bodyPr>
          <a:lstStyle/>
          <a:p>
            <a:pPr marL="514350" lvl="0" indent="-514350">
              <a:buFont typeface="+mj-lt"/>
              <a:buAutoNum type="arabicPeriod" startAt="12"/>
            </a:pPr>
            <a:r>
              <a:rPr lang="en-US" sz="2800" dirty="0"/>
              <a:t>Slide your hand under the lower back and help him or her rise the buttocks.</a:t>
            </a:r>
          </a:p>
          <a:p>
            <a:pPr marL="514350" lvl="0" indent="-514350">
              <a:buFont typeface="+mj-lt"/>
              <a:buAutoNum type="arabicPeriod" startAt="12"/>
            </a:pPr>
            <a:r>
              <a:rPr lang="en-US" sz="2800" dirty="0"/>
              <a:t>Slide the bedpan under the person.</a:t>
            </a:r>
          </a:p>
          <a:p>
            <a:pPr marL="514350" lvl="0" indent="-514350">
              <a:buFont typeface="+mj-lt"/>
              <a:buAutoNum type="arabicPeriod" startAt="12"/>
            </a:pPr>
            <a:r>
              <a:rPr lang="en-US" sz="2800" dirty="0"/>
              <a:t>Do the following if the person cannot assist in getting on the bedpan:</a:t>
            </a:r>
          </a:p>
          <a:p>
            <a:pPr marL="514350" lvl="0" indent="-514350">
              <a:buFont typeface="+mj-lt"/>
              <a:buAutoNum type="alphaLcPeriod"/>
            </a:pPr>
            <a:r>
              <a:rPr lang="en-US" sz="2800" dirty="0"/>
              <a:t>Turn the person onto the side away from you</a:t>
            </a:r>
          </a:p>
          <a:p>
            <a:pPr marL="514350" lvl="0" indent="-514350">
              <a:buFont typeface="+mj-lt"/>
              <a:buAutoNum type="alphaLcPeriod"/>
            </a:pPr>
            <a:r>
              <a:rPr lang="en-US" sz="2800" dirty="0"/>
              <a:t>Place the bedpan firmly against the buttocks</a:t>
            </a:r>
          </a:p>
          <a:p>
            <a:pPr marL="514350" lvl="0" indent="-514350">
              <a:buFont typeface="+mj-lt"/>
              <a:buAutoNum type="alphaLcPeriod"/>
            </a:pPr>
            <a:r>
              <a:rPr lang="en-US" sz="2800" dirty="0"/>
              <a:t>Push the bedpan down and toward the person</a:t>
            </a:r>
          </a:p>
          <a:p>
            <a:pPr marL="514350" lvl="0" indent="-514350">
              <a:buFont typeface="+mj-lt"/>
              <a:buAutoNum type="alphaLcPeriod"/>
            </a:pPr>
            <a:r>
              <a:rPr lang="en-US" sz="2800" dirty="0"/>
              <a:t>Hold the bedpan securely. Turn the person onto the back. Make sure the bedpan is centered under the person.</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01205"/>
          </a:xfrm>
          <a:prstGeom prst="rect">
            <a:avLst/>
          </a:prstGeom>
        </p:spPr>
        <p:txBody>
          <a:bodyPr wrap="square">
            <a:spAutoFit/>
          </a:bodyPr>
          <a:lstStyle/>
          <a:p>
            <a:pPr marL="514350" lvl="0" indent="-514350">
              <a:buFont typeface="+mj-lt"/>
              <a:buAutoNum type="arabicPeriod" startAt="15"/>
            </a:pPr>
            <a:r>
              <a:rPr lang="en-US" sz="2800" dirty="0"/>
              <a:t>Return top linens to their proper position.</a:t>
            </a:r>
          </a:p>
          <a:p>
            <a:pPr marL="514350" lvl="0" indent="-514350">
              <a:buFont typeface="+mj-lt"/>
              <a:buAutoNum type="arabicPeriod" startAt="15"/>
            </a:pPr>
            <a:r>
              <a:rPr lang="en-US" sz="2800" dirty="0"/>
              <a:t>Raise the head of the bed so the person is in a sitting position.</a:t>
            </a:r>
          </a:p>
          <a:p>
            <a:pPr marL="514350" lvl="0" indent="-514350">
              <a:buFont typeface="+mj-lt"/>
              <a:buAutoNum type="arabicPeriod" startAt="15"/>
            </a:pPr>
            <a:r>
              <a:rPr lang="en-US" sz="2800" dirty="0"/>
              <a:t>Make sure the person is correctly positioned on the bedpan.</a:t>
            </a:r>
          </a:p>
          <a:p>
            <a:pPr marL="514350" lvl="0" indent="-514350">
              <a:buFont typeface="+mj-lt"/>
              <a:buAutoNum type="arabicPeriod" startAt="15"/>
            </a:pPr>
            <a:r>
              <a:rPr lang="en-US" sz="2800" dirty="0"/>
              <a:t>Raise the bed rail.</a:t>
            </a:r>
          </a:p>
          <a:p>
            <a:pPr marL="514350" lvl="0" indent="-514350">
              <a:buFont typeface="+mj-lt"/>
              <a:buAutoNum type="arabicPeriod" startAt="15"/>
            </a:pPr>
            <a:r>
              <a:rPr lang="en-US" sz="2800" dirty="0"/>
              <a:t>Place the toilet tissue and signal light within reach.</a:t>
            </a:r>
          </a:p>
          <a:p>
            <a:pPr marL="514350" indent="-514350">
              <a:buFont typeface="+mj-lt"/>
              <a:buAutoNum type="arabicPeriod" startAt="15"/>
            </a:pPr>
            <a:r>
              <a:rPr lang="en-US" sz="2800" dirty="0"/>
              <a:t>Ask the person to signal when done or when help is needed</a:t>
            </a:r>
          </a:p>
        </p:txBody>
      </p:sp>
      <p:pic>
        <p:nvPicPr>
          <p:cNvPr id="43010" name="Picture 2" descr="http://t1.gstatic.com/images?q=tbn:ANd9GcRcIVNsCvuz5FKpNUcTD_164d04Z-o5YNMu3X_L9gmFtmYjR6dV"/>
          <p:cNvPicPr>
            <a:picLocks noChangeAspect="1" noChangeArrowheads="1"/>
          </p:cNvPicPr>
          <p:nvPr/>
        </p:nvPicPr>
        <p:blipFill>
          <a:blip r:embed="rId2" cstate="print"/>
          <a:srcRect/>
          <a:stretch>
            <a:fillRect/>
          </a:stretch>
        </p:blipFill>
        <p:spPr bwMode="auto">
          <a:xfrm>
            <a:off x="4571999" y="3962400"/>
            <a:ext cx="3971511" cy="26670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677656"/>
          </a:xfrm>
          <a:prstGeom prst="rect">
            <a:avLst/>
          </a:prstGeom>
        </p:spPr>
        <p:txBody>
          <a:bodyPr wrap="square">
            <a:spAutoFit/>
          </a:bodyPr>
          <a:lstStyle/>
          <a:p>
            <a:pPr marL="514350" lvl="0" indent="-514350">
              <a:buFont typeface="+mj-lt"/>
              <a:buAutoNum type="arabicPeriod" startAt="21"/>
            </a:pPr>
            <a:r>
              <a:rPr lang="en-US" sz="2800" dirty="0"/>
              <a:t>Remove the gloves and wash your hands.</a:t>
            </a:r>
          </a:p>
          <a:p>
            <a:pPr marL="514350" lvl="0" indent="-514350">
              <a:buFont typeface="+mj-lt"/>
              <a:buAutoNum type="arabicPeriod" startAt="21"/>
            </a:pPr>
            <a:r>
              <a:rPr lang="en-US" sz="2800" dirty="0"/>
              <a:t>Leave the room and close the door</a:t>
            </a:r>
          </a:p>
          <a:p>
            <a:pPr marL="514350" lvl="0" indent="-514350">
              <a:buFont typeface="+mj-lt"/>
              <a:buAutoNum type="arabicPeriod" startAt="21"/>
            </a:pPr>
            <a:r>
              <a:rPr lang="en-US" sz="2800" dirty="0"/>
              <a:t>Return when the person signals. Knock before entering</a:t>
            </a:r>
          </a:p>
          <a:p>
            <a:pPr marL="514350" lvl="0" indent="-514350">
              <a:buFont typeface="+mj-lt"/>
              <a:buAutoNum type="arabicPeriod" startAt="21"/>
            </a:pPr>
            <a:r>
              <a:rPr lang="en-US" sz="2800" dirty="0"/>
              <a:t>Lower the bed rail and the head of the bed.</a:t>
            </a:r>
          </a:p>
          <a:p>
            <a:pPr marL="514350" lvl="0" indent="-514350">
              <a:buFont typeface="+mj-lt"/>
              <a:buAutoNum type="arabicPeriod" startAt="21"/>
            </a:pPr>
            <a:r>
              <a:rPr lang="en-US" sz="2800" dirty="0"/>
              <a:t>Put on gloves</a:t>
            </a:r>
          </a:p>
        </p:txBody>
      </p:sp>
      <p:pic>
        <p:nvPicPr>
          <p:cNvPr id="41986" name="Picture 2" descr="http://t3.gstatic.com/images?q=tbn:ANd9GcRoWkR7LiOuke0BVaZfjJ-5aLAQh3f57mqKIXzQlHo1GlfabqJvqQ"/>
          <p:cNvPicPr>
            <a:picLocks noChangeAspect="1" noChangeArrowheads="1"/>
          </p:cNvPicPr>
          <p:nvPr/>
        </p:nvPicPr>
        <p:blipFill>
          <a:blip r:embed="rId2" cstate="print"/>
          <a:srcRect/>
          <a:stretch>
            <a:fillRect/>
          </a:stretch>
        </p:blipFill>
        <p:spPr bwMode="auto">
          <a:xfrm>
            <a:off x="4343400" y="2819400"/>
            <a:ext cx="3276600" cy="35814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01205"/>
          </a:xfrm>
          <a:prstGeom prst="rect">
            <a:avLst/>
          </a:prstGeom>
        </p:spPr>
        <p:txBody>
          <a:bodyPr wrap="square">
            <a:spAutoFit/>
          </a:bodyPr>
          <a:lstStyle/>
          <a:p>
            <a:pPr marL="514350" lvl="0" indent="-514350">
              <a:buFont typeface="+mj-lt"/>
              <a:buAutoNum type="arabicPeriod" startAt="26"/>
            </a:pPr>
            <a:r>
              <a:rPr lang="en-US" sz="2800" dirty="0"/>
              <a:t>Ask the person to raise the buttocks. Remove the bedpan. Or hold the bedpan securely and turn him or her onto the side away for you.</a:t>
            </a:r>
          </a:p>
          <a:p>
            <a:pPr marL="514350" lvl="0" indent="-514350">
              <a:buFont typeface="+mj-lt"/>
              <a:buAutoNum type="arabicPeriod" startAt="26"/>
            </a:pPr>
            <a:r>
              <a:rPr lang="en-US" sz="2800" dirty="0"/>
              <a:t>Clean the genital area if the person cannot do so. Clean from front to back with toilet tissue.. Use fresh tissue to each wipe. Provide perineal care if necessary.</a:t>
            </a:r>
          </a:p>
          <a:p>
            <a:pPr marL="514350" lvl="0" indent="-514350">
              <a:buFont typeface="+mj-lt"/>
              <a:buAutoNum type="arabicPeriod" startAt="26"/>
            </a:pPr>
            <a:r>
              <a:rPr lang="en-US" sz="2800" dirty="0"/>
              <a:t>Cover the bedpan. Take it to the bathroom or dirty utility room. Raise the bed rail before leaving the bedside</a:t>
            </a:r>
          </a:p>
        </p:txBody>
      </p:sp>
      <p:pic>
        <p:nvPicPr>
          <p:cNvPr id="40962" name="Picture 2" descr="http://t3.gstatic.com/images?q=tbn:ANd9GcQBN9lUYltUvFk03S1Gei5N2rBBia-e-voY0wtrYOyU4hCM8wgM"/>
          <p:cNvPicPr>
            <a:picLocks noChangeAspect="1" noChangeArrowheads="1"/>
          </p:cNvPicPr>
          <p:nvPr/>
        </p:nvPicPr>
        <p:blipFill>
          <a:blip r:embed="rId2" cstate="print"/>
          <a:srcRect/>
          <a:stretch>
            <a:fillRect/>
          </a:stretch>
        </p:blipFill>
        <p:spPr bwMode="auto">
          <a:xfrm>
            <a:off x="5181600" y="3962400"/>
            <a:ext cx="2895600" cy="2895602"/>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839200" cy="3539430"/>
          </a:xfrm>
          <a:prstGeom prst="rect">
            <a:avLst/>
          </a:prstGeom>
        </p:spPr>
        <p:txBody>
          <a:bodyPr wrap="square">
            <a:spAutoFit/>
          </a:bodyPr>
          <a:lstStyle/>
          <a:p>
            <a:r>
              <a:rPr lang="en-US" sz="2800" dirty="0"/>
              <a:t>Normal Urination : The healthy adult excrete about 1500 ml of urine a day, many factors affect urine production :</a:t>
            </a:r>
          </a:p>
          <a:p>
            <a:pPr lvl="0">
              <a:buFont typeface="Arial" pitchFamily="34" charset="0"/>
              <a:buChar char="•"/>
            </a:pPr>
            <a:r>
              <a:rPr lang="en-US" sz="2800" dirty="0"/>
              <a:t>Age</a:t>
            </a:r>
          </a:p>
          <a:p>
            <a:pPr lvl="0">
              <a:buFont typeface="Arial" pitchFamily="34" charset="0"/>
              <a:buChar char="•"/>
            </a:pPr>
            <a:r>
              <a:rPr lang="en-US" sz="2800" dirty="0"/>
              <a:t>Disease</a:t>
            </a:r>
          </a:p>
          <a:p>
            <a:pPr lvl="0">
              <a:buFont typeface="Arial" pitchFamily="34" charset="0"/>
              <a:buChar char="•"/>
            </a:pPr>
            <a:r>
              <a:rPr lang="en-US" sz="2800" dirty="0"/>
              <a:t>The amount and kind of fluid ingested.</a:t>
            </a:r>
          </a:p>
          <a:p>
            <a:pPr lvl="0">
              <a:buFont typeface="Arial" pitchFamily="34" charset="0"/>
              <a:buChar char="•"/>
            </a:pPr>
            <a:r>
              <a:rPr lang="en-US" sz="2800" dirty="0"/>
              <a:t>Dietary salt</a:t>
            </a:r>
          </a:p>
          <a:p>
            <a:pPr lvl="0">
              <a:buFont typeface="Arial" pitchFamily="34" charset="0"/>
              <a:buChar char="•"/>
            </a:pPr>
            <a:r>
              <a:rPr lang="en-US" sz="2800" dirty="0"/>
              <a:t>Drugs.</a:t>
            </a:r>
          </a:p>
        </p:txBody>
      </p:sp>
      <p:pic>
        <p:nvPicPr>
          <p:cNvPr id="5122" name="Picture 2" descr="http://t2.gstatic.com/images?q=tbn:ANd9GcRcRrDFNOftK_L5XqY2TWbLyIEUuVgT-W8T6SiHkb6rfyt_O0bl"/>
          <p:cNvPicPr>
            <a:picLocks noChangeAspect="1" noChangeArrowheads="1"/>
          </p:cNvPicPr>
          <p:nvPr/>
        </p:nvPicPr>
        <p:blipFill>
          <a:blip r:embed="rId2" cstate="print"/>
          <a:srcRect/>
          <a:stretch>
            <a:fillRect/>
          </a:stretch>
        </p:blipFill>
        <p:spPr bwMode="auto">
          <a:xfrm>
            <a:off x="5029200" y="2971800"/>
            <a:ext cx="2895600" cy="3854768"/>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4401205"/>
          </a:xfrm>
          <a:prstGeom prst="rect">
            <a:avLst/>
          </a:prstGeom>
        </p:spPr>
        <p:txBody>
          <a:bodyPr wrap="square">
            <a:spAutoFit/>
          </a:bodyPr>
          <a:lstStyle/>
          <a:p>
            <a:pPr marL="514350" lvl="0" indent="-514350">
              <a:buFont typeface="+mj-lt"/>
              <a:buAutoNum type="arabicPeriod" startAt="29"/>
            </a:pPr>
            <a:r>
              <a:rPr lang="en-US" sz="2800" dirty="0"/>
              <a:t>Note the color, amount and character or urine or feces.</a:t>
            </a:r>
          </a:p>
          <a:p>
            <a:pPr marL="514350" lvl="0" indent="-514350">
              <a:buFont typeface="+mj-lt"/>
              <a:buAutoNum type="arabicPeriod" startAt="29"/>
            </a:pPr>
            <a:r>
              <a:rPr lang="en-US" sz="2800" dirty="0"/>
              <a:t>Empty and rinse the bedpan. Clean it with a disinfectant.</a:t>
            </a:r>
          </a:p>
          <a:p>
            <a:pPr marL="514350" lvl="0" indent="-514350">
              <a:buFont typeface="+mj-lt"/>
              <a:buAutoNum type="arabicPeriod" startAt="29"/>
            </a:pPr>
            <a:r>
              <a:rPr lang="en-US" sz="2800" dirty="0"/>
              <a:t>Remove soiled gloves. Wash your hands and put on gloves.</a:t>
            </a:r>
          </a:p>
          <a:p>
            <a:pPr marL="514350" lvl="0" indent="-514350">
              <a:buFont typeface="+mj-lt"/>
              <a:buAutoNum type="arabicPeriod" startAt="29"/>
            </a:pPr>
            <a:r>
              <a:rPr lang="en-US" sz="2800" dirty="0"/>
              <a:t>Return the bedpan and clean cover to the bedside stand.</a:t>
            </a:r>
          </a:p>
          <a:p>
            <a:pPr marL="514350" lvl="0" indent="-514350">
              <a:buFont typeface="+mj-lt"/>
              <a:buAutoNum type="arabicPeriod" startAt="29"/>
            </a:pPr>
            <a:r>
              <a:rPr lang="en-US" sz="2800" dirty="0"/>
              <a:t>Help the person wash the hands</a:t>
            </a:r>
          </a:p>
          <a:p>
            <a:pPr marL="514350" lvl="0" indent="-514350">
              <a:buFont typeface="+mj-lt"/>
              <a:buAutoNum type="arabicPeriod" startAt="29"/>
            </a:pPr>
            <a:r>
              <a:rPr lang="en-US" sz="2800" dirty="0"/>
              <a:t>Remove the gloves.</a:t>
            </a:r>
          </a:p>
        </p:txBody>
      </p:sp>
      <p:pic>
        <p:nvPicPr>
          <p:cNvPr id="39938" name="Picture 2" descr="http://t2.gstatic.com/images?q=tbn:ANd9GcQK1v8HlwFLDIrtELfzkZZtowyrAmPKn3KeGbd2f7FGBFanTPrs"/>
          <p:cNvPicPr>
            <a:picLocks noChangeAspect="1" noChangeArrowheads="1"/>
          </p:cNvPicPr>
          <p:nvPr/>
        </p:nvPicPr>
        <p:blipFill>
          <a:blip r:embed="rId2" cstate="print"/>
          <a:srcRect/>
          <a:stretch>
            <a:fillRect/>
          </a:stretch>
        </p:blipFill>
        <p:spPr bwMode="auto">
          <a:xfrm>
            <a:off x="4953000" y="3886200"/>
            <a:ext cx="2895600" cy="28956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970318"/>
          </a:xfrm>
          <a:prstGeom prst="rect">
            <a:avLst/>
          </a:prstGeom>
        </p:spPr>
        <p:txBody>
          <a:bodyPr wrap="square">
            <a:spAutoFit/>
          </a:bodyPr>
          <a:lstStyle/>
          <a:p>
            <a:r>
              <a:rPr lang="en-US" sz="2800" dirty="0"/>
              <a:t>Post-Procedure:</a:t>
            </a:r>
          </a:p>
          <a:p>
            <a:pPr marL="514350" lvl="0" indent="-514350">
              <a:buFont typeface="+mj-lt"/>
              <a:buAutoNum type="arabicPeriod" startAt="35"/>
            </a:pPr>
            <a:r>
              <a:rPr lang="en-US" sz="2800" dirty="0"/>
              <a:t>Provide for comfort</a:t>
            </a:r>
          </a:p>
          <a:p>
            <a:pPr marL="514350" lvl="0" indent="-514350">
              <a:buFont typeface="+mj-lt"/>
              <a:buAutoNum type="arabicPeriod" startAt="35"/>
            </a:pPr>
            <a:r>
              <a:rPr lang="en-US" sz="2800" dirty="0"/>
              <a:t>Place the signal light within reach.</a:t>
            </a:r>
          </a:p>
          <a:p>
            <a:pPr marL="514350" lvl="0" indent="-514350">
              <a:buFont typeface="+mj-lt"/>
              <a:buAutoNum type="arabicPeriod" startAt="35"/>
            </a:pPr>
            <a:r>
              <a:rPr lang="en-US" sz="2800" dirty="0"/>
              <a:t>Raise or lower bed rails. Follow the care plan.</a:t>
            </a:r>
          </a:p>
          <a:p>
            <a:pPr marL="514350" lvl="0" indent="-514350">
              <a:buFont typeface="+mj-lt"/>
              <a:buAutoNum type="arabicPeriod" startAt="35"/>
            </a:pPr>
            <a:r>
              <a:rPr lang="en-US" sz="2800" dirty="0"/>
              <a:t>Lower the bed to its lowest position</a:t>
            </a:r>
          </a:p>
          <a:p>
            <a:pPr marL="514350" lvl="0" indent="-514350">
              <a:buFont typeface="+mj-lt"/>
              <a:buAutoNum type="arabicPeriod" startAt="35"/>
            </a:pPr>
            <a:r>
              <a:rPr lang="en-US" sz="2800" dirty="0"/>
              <a:t>Unscreen the person</a:t>
            </a:r>
          </a:p>
          <a:p>
            <a:pPr marL="514350" lvl="0" indent="-514350">
              <a:buFont typeface="+mj-lt"/>
              <a:buAutoNum type="arabicPeriod" startAt="35"/>
            </a:pPr>
            <a:r>
              <a:rPr lang="en-US" sz="2800" dirty="0"/>
              <a:t>Follow agency policy for soiled linen</a:t>
            </a:r>
          </a:p>
          <a:p>
            <a:pPr marL="514350" lvl="0" indent="-514350">
              <a:buFont typeface="+mj-lt"/>
              <a:buAutoNum type="arabicPeriod" startAt="35"/>
            </a:pPr>
            <a:r>
              <a:rPr lang="en-US" sz="2800" dirty="0"/>
              <a:t>Wash your hand.</a:t>
            </a:r>
          </a:p>
          <a:p>
            <a:pPr marL="514350" lvl="0" indent="-514350">
              <a:buFont typeface="+mj-lt"/>
              <a:buAutoNum type="arabicPeriod" startAt="35"/>
            </a:pPr>
            <a:r>
              <a:rPr lang="en-US" sz="2800" dirty="0"/>
              <a:t>Report your observations to the nurse.</a:t>
            </a:r>
          </a:p>
        </p:txBody>
      </p:sp>
      <p:pic>
        <p:nvPicPr>
          <p:cNvPr id="38914" name="Picture 2" descr="http://t1.gstatic.com/images?q=tbn:ANd9GcS82ZtZU0hlAsV96WKdH4LFvvGGT3UZ6M0nTEMKombSxdMKK_EA"/>
          <p:cNvPicPr>
            <a:picLocks noChangeAspect="1" noChangeArrowheads="1"/>
          </p:cNvPicPr>
          <p:nvPr/>
        </p:nvPicPr>
        <p:blipFill>
          <a:blip r:embed="rId2" cstate="print"/>
          <a:srcRect/>
          <a:stretch>
            <a:fillRect/>
          </a:stretch>
        </p:blipFill>
        <p:spPr bwMode="auto">
          <a:xfrm>
            <a:off x="4953000" y="3962400"/>
            <a:ext cx="3381375" cy="2532769"/>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108543"/>
          </a:xfrm>
          <a:prstGeom prst="rect">
            <a:avLst/>
          </a:prstGeom>
        </p:spPr>
        <p:txBody>
          <a:bodyPr wrap="square">
            <a:spAutoFit/>
          </a:bodyPr>
          <a:lstStyle/>
          <a:p>
            <a:r>
              <a:rPr lang="en-US" sz="2800" dirty="0"/>
              <a:t>Urinals : Men use urinals to void. Plastic urinals have caps at the top and hook-type handles. The urinals hook to the bed rail within the man’s reach. The man stands to use the urinal if possible. You may have to place and hold the urinal for some men. Remind the man not to place urinals on over bed table and bedside stands.</a:t>
            </a:r>
          </a:p>
        </p:txBody>
      </p:sp>
      <p:pic>
        <p:nvPicPr>
          <p:cNvPr id="37890" name="Picture 2" descr="http://t1.gstatic.com/images?q=tbn:ANd9GcTSsiX9Qios1ub526n666BXR1193_pZhGfjEznRiGu0-g1Mo86d"/>
          <p:cNvPicPr>
            <a:picLocks noChangeAspect="1" noChangeArrowheads="1"/>
          </p:cNvPicPr>
          <p:nvPr/>
        </p:nvPicPr>
        <p:blipFill>
          <a:blip r:embed="rId2" cstate="print"/>
          <a:srcRect/>
          <a:stretch>
            <a:fillRect/>
          </a:stretch>
        </p:blipFill>
        <p:spPr bwMode="auto">
          <a:xfrm>
            <a:off x="5943600" y="2971800"/>
            <a:ext cx="2362200" cy="3549754"/>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5693866"/>
          </a:xfrm>
          <a:prstGeom prst="rect">
            <a:avLst/>
          </a:prstGeom>
        </p:spPr>
        <p:txBody>
          <a:bodyPr wrap="square">
            <a:spAutoFit/>
          </a:bodyPr>
          <a:lstStyle/>
          <a:p>
            <a:r>
              <a:rPr lang="en-US" sz="2800" dirty="0"/>
              <a:t>Giving the urinals.:</a:t>
            </a:r>
          </a:p>
          <a:p>
            <a:r>
              <a:rPr lang="en-US" sz="2800" dirty="0"/>
              <a:t>Procedure:</a:t>
            </a:r>
          </a:p>
          <a:p>
            <a:pPr marL="514350" lvl="0" indent="-514350">
              <a:buFont typeface="+mj-lt"/>
              <a:buAutoNum type="arabicPeriod"/>
            </a:pPr>
            <a:r>
              <a:rPr lang="en-US" sz="2800" dirty="0"/>
              <a:t>Provide for privacy</a:t>
            </a:r>
          </a:p>
          <a:p>
            <a:pPr marL="514350" lvl="0" indent="-514350">
              <a:buFont typeface="+mj-lt"/>
              <a:buAutoNum type="arabicPeriod"/>
            </a:pPr>
            <a:r>
              <a:rPr lang="en-US" sz="2800" dirty="0"/>
              <a:t>Determine if the man will stand or stay in bed.</a:t>
            </a:r>
          </a:p>
          <a:p>
            <a:pPr marL="514350" lvl="0" indent="-514350">
              <a:buFont typeface="+mj-lt"/>
              <a:buAutoNum type="arabicPeriod"/>
            </a:pPr>
            <a:r>
              <a:rPr lang="en-US" sz="2800" dirty="0"/>
              <a:t>Put on gloves</a:t>
            </a:r>
          </a:p>
          <a:p>
            <a:pPr marL="514350" lvl="0" indent="-514350">
              <a:buFont typeface="+mj-lt"/>
              <a:buAutoNum type="arabicPeriod"/>
            </a:pPr>
            <a:r>
              <a:rPr lang="en-US" sz="2800" dirty="0"/>
              <a:t>Give him his urinal if he  is in bed. Remind him to tilt the bottom down to prevent spills</a:t>
            </a:r>
          </a:p>
          <a:p>
            <a:pPr marL="514350" lvl="0" indent="-514350">
              <a:buFont typeface="+mj-lt"/>
              <a:buAutoNum type="arabicPeriod"/>
            </a:pPr>
            <a:r>
              <a:rPr lang="en-US" sz="2800" dirty="0"/>
              <a:t>Do the following if he is going to stand :</a:t>
            </a:r>
          </a:p>
          <a:p>
            <a:pPr marL="514350" lvl="0" indent="-514350">
              <a:buFont typeface="+mj-lt"/>
              <a:buAutoNum type="alphaLcPeriod"/>
            </a:pPr>
            <a:r>
              <a:rPr lang="en-US" sz="2800" dirty="0"/>
              <a:t>Help him sit on the side of the bed.</a:t>
            </a:r>
          </a:p>
          <a:p>
            <a:pPr marL="514350" lvl="0" indent="-514350">
              <a:buFont typeface="+mj-lt"/>
              <a:buAutoNum type="alphaLcPeriod"/>
            </a:pPr>
            <a:r>
              <a:rPr lang="en-US" sz="2800" dirty="0"/>
              <a:t>Put shoes on nonskid slippers on him</a:t>
            </a:r>
          </a:p>
          <a:p>
            <a:pPr marL="514350" lvl="0" indent="-514350">
              <a:buFont typeface="+mj-lt"/>
              <a:buAutoNum type="alphaLcPeriod"/>
            </a:pPr>
            <a:r>
              <a:rPr lang="en-US" sz="2800" dirty="0"/>
              <a:t>Assist him to standing position</a:t>
            </a:r>
          </a:p>
          <a:p>
            <a:pPr marL="514350" lvl="0" indent="-514350">
              <a:buFont typeface="+mj-lt"/>
              <a:buAutoNum type="alphaLcPeriod"/>
            </a:pPr>
            <a:r>
              <a:rPr lang="en-US" sz="2800" dirty="0"/>
              <a:t>Provide support if he is unsteady.</a:t>
            </a:r>
          </a:p>
          <a:p>
            <a:pPr marL="514350" lvl="0" indent="-514350">
              <a:buFont typeface="+mj-lt"/>
              <a:buAutoNum type="alphaLcPeriod"/>
            </a:pPr>
            <a:r>
              <a:rPr lang="en-US" sz="2800" dirty="0"/>
              <a:t>Give him the urinal</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108543"/>
          </a:xfrm>
          <a:prstGeom prst="rect">
            <a:avLst/>
          </a:prstGeom>
        </p:spPr>
        <p:txBody>
          <a:bodyPr wrap="square">
            <a:spAutoFit/>
          </a:bodyPr>
          <a:lstStyle/>
          <a:p>
            <a:pPr marL="514350" lvl="0" indent="-514350">
              <a:buFont typeface="+mj-lt"/>
              <a:buAutoNum type="arabicPeriod" startAt="6"/>
            </a:pPr>
            <a:r>
              <a:rPr lang="en-US" sz="2800" dirty="0"/>
              <a:t>Position the urinal between his legs if necessary. Position his penis in the urinal if he cannot hold the urinal.</a:t>
            </a:r>
          </a:p>
          <a:p>
            <a:pPr marL="514350" lvl="0" indent="-514350">
              <a:buFont typeface="+mj-lt"/>
              <a:buAutoNum type="arabicPeriod" startAt="6"/>
            </a:pPr>
            <a:r>
              <a:rPr lang="en-US" sz="2800" dirty="0"/>
              <a:t>Cover him to provide for privacy.</a:t>
            </a:r>
          </a:p>
          <a:p>
            <a:pPr marL="514350" lvl="0" indent="-514350">
              <a:buFont typeface="+mj-lt"/>
              <a:buAutoNum type="arabicPeriod" startAt="6"/>
            </a:pPr>
            <a:r>
              <a:rPr lang="en-US" sz="2800" dirty="0"/>
              <a:t>Place the signal light within reach. Ask him to signal when done or when he needs help.</a:t>
            </a:r>
          </a:p>
          <a:p>
            <a:pPr marL="514350" lvl="0" indent="-514350">
              <a:buFont typeface="+mj-lt"/>
              <a:buAutoNum type="arabicPeriod" startAt="6"/>
            </a:pPr>
            <a:r>
              <a:rPr lang="en-US" sz="2800" dirty="0"/>
              <a:t>Remove the gloves and wash your hands</a:t>
            </a:r>
          </a:p>
        </p:txBody>
      </p:sp>
      <p:pic>
        <p:nvPicPr>
          <p:cNvPr id="35842" name="Picture 2" descr="http://t0.gstatic.com/images?q=tbn:ANd9GcTlR-8nlmFkniawJen6055cjWiRpIr5zAPuTuM1X-G_3nK-qjKisw"/>
          <p:cNvPicPr>
            <a:picLocks noChangeAspect="1" noChangeArrowheads="1"/>
          </p:cNvPicPr>
          <p:nvPr/>
        </p:nvPicPr>
        <p:blipFill>
          <a:blip r:embed="rId2" cstate="print"/>
          <a:srcRect/>
          <a:stretch>
            <a:fillRect/>
          </a:stretch>
        </p:blipFill>
        <p:spPr bwMode="auto">
          <a:xfrm>
            <a:off x="4267200" y="3200400"/>
            <a:ext cx="3429000" cy="34290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539430"/>
          </a:xfrm>
          <a:prstGeom prst="rect">
            <a:avLst/>
          </a:prstGeom>
        </p:spPr>
        <p:txBody>
          <a:bodyPr wrap="square">
            <a:spAutoFit/>
          </a:bodyPr>
          <a:lstStyle/>
          <a:p>
            <a:pPr marL="514350" lvl="0" indent="-514350">
              <a:buFont typeface="+mj-lt"/>
              <a:buAutoNum type="arabicPeriod" startAt="10"/>
            </a:pPr>
            <a:r>
              <a:rPr lang="en-US" sz="2800" dirty="0"/>
              <a:t>Leave the room and close the door</a:t>
            </a:r>
          </a:p>
          <a:p>
            <a:pPr marL="514350" lvl="0" indent="-514350">
              <a:buFont typeface="+mj-lt"/>
              <a:buAutoNum type="arabicPeriod" startAt="10"/>
            </a:pPr>
            <a:r>
              <a:rPr lang="en-US" sz="2800" dirty="0"/>
              <a:t>Return when he signals for you, Knock before entering.</a:t>
            </a:r>
          </a:p>
          <a:p>
            <a:pPr marL="514350" lvl="0" indent="-514350">
              <a:buFont typeface="+mj-lt"/>
              <a:buAutoNum type="arabicPeriod" startAt="10"/>
            </a:pPr>
            <a:r>
              <a:rPr lang="en-US" sz="2800" dirty="0"/>
              <a:t>Put on gloves</a:t>
            </a:r>
          </a:p>
          <a:p>
            <a:pPr marL="514350" lvl="0" indent="-514350">
              <a:buFont typeface="+mj-lt"/>
              <a:buAutoNum type="arabicPeriod" startAt="10"/>
            </a:pPr>
            <a:r>
              <a:rPr lang="en-US" sz="2800" dirty="0"/>
              <a:t>Cover the urinal. Take it to the bathroom or dirty utility room</a:t>
            </a:r>
          </a:p>
          <a:p>
            <a:pPr marL="514350" lvl="0" indent="-514350">
              <a:buFont typeface="+mj-lt"/>
              <a:buAutoNum type="arabicPeriod" startAt="10"/>
            </a:pPr>
            <a:r>
              <a:rPr lang="en-US" sz="2800" dirty="0"/>
              <a:t>Note the color, amount and character of the urine</a:t>
            </a:r>
          </a:p>
        </p:txBody>
      </p:sp>
      <p:pic>
        <p:nvPicPr>
          <p:cNvPr id="34818" name="Picture 2" descr="http://t3.gstatic.com/images?q=tbn:ANd9GcQkZ45LwfZ4G7TSbwqy7tfryeDCRmy3fdEzoPT1po1i3xziBKxnXA"/>
          <p:cNvPicPr>
            <a:picLocks noChangeAspect="1" noChangeArrowheads="1"/>
          </p:cNvPicPr>
          <p:nvPr/>
        </p:nvPicPr>
        <p:blipFill>
          <a:blip r:embed="rId2" cstate="print"/>
          <a:srcRect/>
          <a:stretch>
            <a:fillRect/>
          </a:stretch>
        </p:blipFill>
        <p:spPr bwMode="auto">
          <a:xfrm>
            <a:off x="4800600" y="3429000"/>
            <a:ext cx="3962400" cy="2967977"/>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08543"/>
          </a:xfrm>
          <a:prstGeom prst="rect">
            <a:avLst/>
          </a:prstGeom>
        </p:spPr>
        <p:txBody>
          <a:bodyPr wrap="square">
            <a:spAutoFit/>
          </a:bodyPr>
          <a:lstStyle/>
          <a:p>
            <a:pPr marL="514350" lvl="0" indent="-514350">
              <a:buFont typeface="+mj-lt"/>
              <a:buAutoNum type="arabicPeriod" startAt="15"/>
            </a:pPr>
            <a:r>
              <a:rPr lang="en-US" sz="2800" dirty="0"/>
              <a:t>Empty the urinal, and rinse it with cold water. Clean it with a disinfectant </a:t>
            </a:r>
          </a:p>
          <a:p>
            <a:pPr marL="514350" lvl="0" indent="-514350">
              <a:buFont typeface="+mj-lt"/>
              <a:buAutoNum type="arabicPeriod" startAt="15"/>
            </a:pPr>
            <a:r>
              <a:rPr lang="en-US" sz="2800" dirty="0"/>
              <a:t>Return the urinal to the bedside stand</a:t>
            </a:r>
          </a:p>
          <a:p>
            <a:pPr marL="514350" lvl="0" indent="-514350">
              <a:buFont typeface="+mj-lt"/>
              <a:buAutoNum type="arabicPeriod" startAt="15"/>
            </a:pPr>
            <a:r>
              <a:rPr lang="en-US" sz="2800" dirty="0"/>
              <a:t>Remove soiled gloves. Wash your hands and put on clean gloves.</a:t>
            </a:r>
          </a:p>
          <a:p>
            <a:pPr marL="514350" lvl="0" indent="-514350">
              <a:buFont typeface="+mj-lt"/>
              <a:buAutoNum type="arabicPeriod" startAt="15"/>
            </a:pPr>
            <a:r>
              <a:rPr lang="en-US" sz="2800" dirty="0"/>
              <a:t>Help the person wash his hands</a:t>
            </a:r>
          </a:p>
          <a:p>
            <a:pPr marL="514350" lvl="0" indent="-514350">
              <a:buFont typeface="+mj-lt"/>
              <a:buAutoNum type="arabicPeriod" startAt="15"/>
            </a:pPr>
            <a:r>
              <a:rPr lang="en-US" sz="2800" dirty="0"/>
              <a:t>Remove the glove.</a:t>
            </a:r>
          </a:p>
        </p:txBody>
      </p:sp>
      <p:pic>
        <p:nvPicPr>
          <p:cNvPr id="4" name="Picture 2" descr="http://t2.gstatic.com/images?q=tbn:ANd9GcTvL6b-2m2JMp-fTRJ9dRzPB_QreybAEb5-odTP0JSFTm6lC4rbGA"/>
          <p:cNvPicPr>
            <a:picLocks noChangeAspect="1" noChangeArrowheads="1"/>
          </p:cNvPicPr>
          <p:nvPr/>
        </p:nvPicPr>
        <p:blipFill>
          <a:blip r:embed="rId2" cstate="print"/>
          <a:srcRect/>
          <a:stretch>
            <a:fillRect/>
          </a:stretch>
        </p:blipFill>
        <p:spPr bwMode="auto">
          <a:xfrm>
            <a:off x="3886200" y="3505200"/>
            <a:ext cx="4114800" cy="2738214"/>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539430"/>
          </a:xfrm>
          <a:prstGeom prst="rect">
            <a:avLst/>
          </a:prstGeom>
        </p:spPr>
        <p:txBody>
          <a:bodyPr wrap="square">
            <a:spAutoFit/>
          </a:bodyPr>
          <a:lstStyle/>
          <a:p>
            <a:r>
              <a:rPr lang="en-US" sz="2800" dirty="0"/>
              <a:t>Post-Procedure:</a:t>
            </a:r>
          </a:p>
          <a:p>
            <a:pPr marL="342900" lvl="0" indent="-342900">
              <a:buFont typeface="+mj-lt"/>
              <a:buAutoNum type="arabicPeriod" startAt="20"/>
            </a:pPr>
            <a:r>
              <a:rPr lang="en-US" sz="2800" dirty="0"/>
              <a:t>Provide for comfort</a:t>
            </a:r>
          </a:p>
          <a:p>
            <a:pPr marL="342900" lvl="0" indent="-342900">
              <a:buFont typeface="+mj-lt"/>
              <a:buAutoNum type="arabicPeriod" startAt="20"/>
            </a:pPr>
            <a:r>
              <a:rPr lang="en-US" sz="2800" dirty="0"/>
              <a:t>Place the signal light within reach.</a:t>
            </a:r>
          </a:p>
          <a:p>
            <a:pPr marL="342900" lvl="0" indent="-342900">
              <a:buFont typeface="+mj-lt"/>
              <a:buAutoNum type="arabicPeriod" startAt="20"/>
            </a:pPr>
            <a:r>
              <a:rPr lang="en-US" sz="2800" dirty="0"/>
              <a:t>Raise or lower bed rails. Follow the care plan</a:t>
            </a:r>
          </a:p>
          <a:p>
            <a:pPr marL="342900" lvl="0" indent="-342900">
              <a:buFont typeface="+mj-lt"/>
              <a:buAutoNum type="arabicPeriod" startAt="20"/>
            </a:pPr>
            <a:r>
              <a:rPr lang="en-US" sz="2800" dirty="0"/>
              <a:t>Unscreen him</a:t>
            </a:r>
          </a:p>
          <a:p>
            <a:pPr marL="342900" lvl="0" indent="-342900">
              <a:buFont typeface="+mj-lt"/>
              <a:buAutoNum type="arabicPeriod" startAt="20"/>
            </a:pPr>
            <a:r>
              <a:rPr lang="en-US" sz="2800" dirty="0"/>
              <a:t>Follow agency policy for soiled linen</a:t>
            </a:r>
          </a:p>
          <a:p>
            <a:pPr marL="342900" lvl="0" indent="-342900">
              <a:buFont typeface="+mj-lt"/>
              <a:buAutoNum type="arabicPeriod" startAt="20"/>
            </a:pPr>
            <a:r>
              <a:rPr lang="en-US" sz="2800" dirty="0"/>
              <a:t>Wash your hands.</a:t>
            </a:r>
          </a:p>
          <a:p>
            <a:pPr marL="342900" lvl="0" indent="-342900">
              <a:buFont typeface="+mj-lt"/>
              <a:buAutoNum type="arabicPeriod" startAt="20"/>
            </a:pPr>
            <a:r>
              <a:rPr lang="en-US" sz="2800" dirty="0"/>
              <a:t>Report your observations to the nurse.</a:t>
            </a:r>
          </a:p>
        </p:txBody>
      </p:sp>
      <p:pic>
        <p:nvPicPr>
          <p:cNvPr id="32770" name="Picture 2" descr="http://t2.gstatic.com/images?q=tbn:ANd9GcQsqIlYnpsDpv0koWSCfDJfvmAw2fzSCOc9_jrpIdVgjDQD0qEs0Q"/>
          <p:cNvPicPr>
            <a:picLocks noChangeAspect="1" noChangeArrowheads="1"/>
          </p:cNvPicPr>
          <p:nvPr/>
        </p:nvPicPr>
        <p:blipFill>
          <a:blip r:embed="rId2" cstate="print"/>
          <a:srcRect/>
          <a:stretch>
            <a:fillRect/>
          </a:stretch>
        </p:blipFill>
        <p:spPr bwMode="auto">
          <a:xfrm>
            <a:off x="4800600" y="3733800"/>
            <a:ext cx="3505200" cy="2625518"/>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108543"/>
          </a:xfrm>
          <a:prstGeom prst="rect">
            <a:avLst/>
          </a:prstGeom>
        </p:spPr>
        <p:txBody>
          <a:bodyPr wrap="square">
            <a:spAutoFit/>
          </a:bodyPr>
          <a:lstStyle/>
          <a:p>
            <a:r>
              <a:rPr lang="en-US" sz="2800" dirty="0"/>
              <a:t>Commodes : A bedside commode is a portable chair or wheelchair with an opening  for a bedpan or container. :Person unable to walk to the bathroom also use commode. The commode allows a normal position  for elimination. The bedpan or container is cleaned after use like a regular bedpan.</a:t>
            </a:r>
          </a:p>
        </p:txBody>
      </p:sp>
      <p:pic>
        <p:nvPicPr>
          <p:cNvPr id="31748" name="Picture 4" descr="http://t3.gstatic.com/images?q=tbn:ANd9GcShzBmu-BQtxpH_WyhDhmONzV5ZVfHEs99dIhooLTK0bgRt-sli"/>
          <p:cNvPicPr>
            <a:picLocks noChangeAspect="1" noChangeArrowheads="1"/>
          </p:cNvPicPr>
          <p:nvPr/>
        </p:nvPicPr>
        <p:blipFill>
          <a:blip r:embed="rId2" cstate="print"/>
          <a:srcRect/>
          <a:stretch>
            <a:fillRect/>
          </a:stretch>
        </p:blipFill>
        <p:spPr bwMode="auto">
          <a:xfrm>
            <a:off x="4724400" y="2819400"/>
            <a:ext cx="3505200" cy="35052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
            <a:ext cx="8915400" cy="3970318"/>
          </a:xfrm>
          <a:prstGeom prst="rect">
            <a:avLst/>
          </a:prstGeom>
        </p:spPr>
        <p:txBody>
          <a:bodyPr wrap="square">
            <a:spAutoFit/>
          </a:bodyPr>
          <a:lstStyle/>
          <a:p>
            <a:r>
              <a:rPr lang="en-US" sz="2800" dirty="0"/>
              <a:t>Helping the person to the commode :</a:t>
            </a:r>
          </a:p>
          <a:p>
            <a:r>
              <a:rPr lang="en-US" sz="2800" dirty="0"/>
              <a:t>Pre-Procedure :</a:t>
            </a:r>
          </a:p>
          <a:p>
            <a:pPr marL="514350" lvl="0" indent="-514350">
              <a:buFont typeface="+mj-lt"/>
              <a:buAutoNum type="arabicPeriod"/>
            </a:pPr>
            <a:r>
              <a:rPr lang="en-US" sz="2800" dirty="0"/>
              <a:t>Explain the procedure to the person</a:t>
            </a:r>
          </a:p>
          <a:p>
            <a:pPr marL="514350" lvl="0" indent="-514350">
              <a:buFont typeface="+mj-lt"/>
              <a:buAutoNum type="arabicPeriod"/>
            </a:pPr>
            <a:r>
              <a:rPr lang="en-US" sz="2800" dirty="0"/>
              <a:t>Provide for privacy</a:t>
            </a:r>
          </a:p>
          <a:p>
            <a:pPr marL="514350" lvl="0" indent="-514350">
              <a:buFont typeface="+mj-lt"/>
              <a:buAutoNum type="arabicPeriod"/>
            </a:pPr>
            <a:r>
              <a:rPr lang="en-US" sz="2800" dirty="0"/>
              <a:t>Put on gloves</a:t>
            </a:r>
          </a:p>
          <a:p>
            <a:pPr marL="514350" lvl="0" indent="-514350">
              <a:buFont typeface="+mj-lt"/>
              <a:buAutoNum type="arabicPeriod"/>
            </a:pPr>
            <a:r>
              <a:rPr lang="en-US" sz="2800" dirty="0"/>
              <a:t>Collect the following :</a:t>
            </a:r>
          </a:p>
          <a:p>
            <a:pPr lvl="0">
              <a:buFont typeface="Arial" pitchFamily="34" charset="0"/>
              <a:buChar char="•"/>
            </a:pPr>
            <a:r>
              <a:rPr lang="en-US" sz="2800" dirty="0"/>
              <a:t>Commode</a:t>
            </a:r>
          </a:p>
          <a:p>
            <a:pPr lvl="0">
              <a:buFont typeface="Arial" pitchFamily="34" charset="0"/>
              <a:buChar char="•"/>
            </a:pPr>
            <a:r>
              <a:rPr lang="en-US" sz="2800" dirty="0"/>
              <a:t>Toilet tissue</a:t>
            </a:r>
          </a:p>
          <a:p>
            <a:pPr lvl="0">
              <a:buFont typeface="Arial" pitchFamily="34" charset="0"/>
              <a:buChar char="•"/>
            </a:pPr>
            <a:r>
              <a:rPr lang="en-US" sz="2800" dirty="0"/>
              <a:t>Bath blanket</a:t>
            </a:r>
          </a:p>
        </p:txBody>
      </p:sp>
      <p:pic>
        <p:nvPicPr>
          <p:cNvPr id="30724" name="Picture 4" descr="http://t3.gstatic.com/images?q=tbn:ANd9GcSJ_UuX1RatApYBSiEUheoyrc9tDX8X2BFzob5Jb3yjYJBfw8FNnw"/>
          <p:cNvPicPr>
            <a:picLocks noChangeAspect="1" noChangeArrowheads="1"/>
          </p:cNvPicPr>
          <p:nvPr/>
        </p:nvPicPr>
        <p:blipFill>
          <a:blip r:embed="rId2" cstate="print"/>
          <a:srcRect/>
          <a:stretch>
            <a:fillRect/>
          </a:stretch>
        </p:blipFill>
        <p:spPr bwMode="auto">
          <a:xfrm>
            <a:off x="4800600" y="2667000"/>
            <a:ext cx="3429000" cy="4061536"/>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539430"/>
          </a:xfrm>
          <a:prstGeom prst="rect">
            <a:avLst/>
          </a:prstGeom>
        </p:spPr>
        <p:txBody>
          <a:bodyPr wrap="square">
            <a:spAutoFit/>
          </a:bodyPr>
          <a:lstStyle/>
          <a:p>
            <a:r>
              <a:rPr lang="en-US" sz="2800" dirty="0"/>
              <a:t>Urination, micturition and voiding mean the process of emptying urine from the bladder. It depends of many factors :</a:t>
            </a:r>
          </a:p>
          <a:p>
            <a:pPr lvl="0">
              <a:buFont typeface="Arial" pitchFamily="34" charset="0"/>
              <a:buChar char="•"/>
            </a:pPr>
            <a:r>
              <a:rPr lang="en-US" sz="2800" dirty="0"/>
              <a:t>The amount of fluids intake</a:t>
            </a:r>
          </a:p>
          <a:p>
            <a:pPr lvl="0">
              <a:buFont typeface="Arial" pitchFamily="34" charset="0"/>
              <a:buChar char="•"/>
            </a:pPr>
            <a:r>
              <a:rPr lang="en-US" sz="2800" dirty="0"/>
              <a:t>Personal habits.</a:t>
            </a:r>
          </a:p>
          <a:p>
            <a:pPr lvl="0">
              <a:buFont typeface="Arial" pitchFamily="34" charset="0"/>
              <a:buChar char="•"/>
            </a:pPr>
            <a:r>
              <a:rPr lang="en-US" sz="2800" dirty="0"/>
              <a:t>Available toilet facilities.</a:t>
            </a:r>
          </a:p>
          <a:p>
            <a:pPr lvl="0">
              <a:buFont typeface="Arial" pitchFamily="34" charset="0"/>
              <a:buChar char="•"/>
            </a:pPr>
            <a:r>
              <a:rPr lang="en-US" sz="2800" dirty="0"/>
              <a:t>Works </a:t>
            </a:r>
          </a:p>
          <a:p>
            <a:pPr lvl="0">
              <a:buFont typeface="Arial" pitchFamily="34" charset="0"/>
              <a:buChar char="•"/>
            </a:pPr>
            <a:r>
              <a:rPr lang="en-US" sz="2800" dirty="0"/>
              <a:t>Illness</a:t>
            </a:r>
          </a:p>
        </p:txBody>
      </p:sp>
      <p:pic>
        <p:nvPicPr>
          <p:cNvPr id="4098" name="Picture 2" descr="http://t0.gstatic.com/images?q=tbn:ANd9GcQawgVFCLsPi0zIOFNnGX-iMDRjQ2nT21oWnQXjMtmQ0ikBA2kL"/>
          <p:cNvPicPr>
            <a:picLocks noChangeAspect="1" noChangeArrowheads="1"/>
          </p:cNvPicPr>
          <p:nvPr/>
        </p:nvPicPr>
        <p:blipFill>
          <a:blip r:embed="rId2" cstate="print"/>
          <a:srcRect/>
          <a:stretch>
            <a:fillRect/>
          </a:stretch>
        </p:blipFill>
        <p:spPr bwMode="auto">
          <a:xfrm>
            <a:off x="3962400" y="2819400"/>
            <a:ext cx="4476158" cy="335280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970318"/>
          </a:xfrm>
          <a:prstGeom prst="rect">
            <a:avLst/>
          </a:prstGeom>
        </p:spPr>
        <p:txBody>
          <a:bodyPr wrap="square">
            <a:spAutoFit/>
          </a:bodyPr>
          <a:lstStyle/>
          <a:p>
            <a:r>
              <a:rPr lang="en-US" sz="2800" dirty="0"/>
              <a:t>Procedure:</a:t>
            </a:r>
          </a:p>
          <a:p>
            <a:pPr marL="514350" lvl="0" indent="-514350">
              <a:buFont typeface="+mj-lt"/>
              <a:buAutoNum type="arabicPeriod" startAt="5"/>
            </a:pPr>
            <a:r>
              <a:rPr lang="en-US" sz="2800" dirty="0"/>
              <a:t>Bring the commode next to the bed. Remove the chair seat and lid from the container.</a:t>
            </a:r>
          </a:p>
          <a:p>
            <a:pPr marL="514350" lvl="0" indent="-514350">
              <a:buFont typeface="+mj-lt"/>
              <a:buAutoNum type="arabicPeriod" startAt="5"/>
            </a:pPr>
            <a:r>
              <a:rPr lang="en-US" sz="2800" dirty="0"/>
              <a:t>Help the person sit on the side of the bed.</a:t>
            </a:r>
          </a:p>
          <a:p>
            <a:pPr marL="514350" lvl="0" indent="-514350">
              <a:buFont typeface="+mj-lt"/>
              <a:buAutoNum type="arabicPeriod" startAt="5"/>
            </a:pPr>
            <a:r>
              <a:rPr lang="en-US" sz="2800" dirty="0"/>
              <a:t>Help him or her put on a robe and shoes and nonskid slippers</a:t>
            </a:r>
          </a:p>
          <a:p>
            <a:pPr marL="514350" lvl="0" indent="-514350">
              <a:buFont typeface="+mj-lt"/>
              <a:buAutoNum type="arabicPeriod" startAt="5"/>
            </a:pPr>
            <a:r>
              <a:rPr lang="en-US" sz="2800" dirty="0"/>
              <a:t>Assist the person to the commode.</a:t>
            </a:r>
          </a:p>
          <a:p>
            <a:pPr marL="514350" lvl="0" indent="-514350">
              <a:buFont typeface="+mj-lt"/>
              <a:buAutoNum type="arabicPeriod" startAt="5"/>
            </a:pPr>
            <a:r>
              <a:rPr lang="en-US" sz="2800" dirty="0"/>
              <a:t>Place a bath blanket over his or her lap for warmth</a:t>
            </a:r>
          </a:p>
        </p:txBody>
      </p:sp>
      <p:pic>
        <p:nvPicPr>
          <p:cNvPr id="29698" name="Picture 2" descr="http://t1.gstatic.com/images?q=tbn:ANd9GcQ1bVQydjXhtsHwv918o7j77_InsUyj2zYjxEs3ax7Ca2oYdmwD"/>
          <p:cNvPicPr>
            <a:picLocks noChangeAspect="1" noChangeArrowheads="1"/>
          </p:cNvPicPr>
          <p:nvPr/>
        </p:nvPicPr>
        <p:blipFill>
          <a:blip r:embed="rId2" cstate="print"/>
          <a:srcRect/>
          <a:stretch>
            <a:fillRect/>
          </a:stretch>
        </p:blipFill>
        <p:spPr bwMode="auto">
          <a:xfrm>
            <a:off x="4800600" y="3962400"/>
            <a:ext cx="3505200" cy="2408787"/>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539430"/>
          </a:xfrm>
          <a:prstGeom prst="rect">
            <a:avLst/>
          </a:prstGeom>
        </p:spPr>
        <p:txBody>
          <a:bodyPr wrap="square">
            <a:spAutoFit/>
          </a:bodyPr>
          <a:lstStyle/>
          <a:p>
            <a:pPr marL="514350" lvl="0" indent="-514350">
              <a:buFont typeface="+mj-lt"/>
              <a:buAutoNum type="arabicPeriod" startAt="10"/>
            </a:pPr>
            <a:r>
              <a:rPr lang="en-US" sz="2800" dirty="0"/>
              <a:t>Place the toilet tissue and signal light within reach.</a:t>
            </a:r>
          </a:p>
          <a:p>
            <a:pPr marL="514350" lvl="0" indent="-514350">
              <a:buFont typeface="+mj-lt"/>
              <a:buAutoNum type="arabicPeriod" startAt="10"/>
            </a:pPr>
            <a:r>
              <a:rPr lang="en-US" sz="2800" dirty="0"/>
              <a:t>Ask him or her to signal when done or when help is needed</a:t>
            </a:r>
          </a:p>
          <a:p>
            <a:pPr marL="514350" lvl="0" indent="-514350">
              <a:buFont typeface="+mj-lt"/>
              <a:buAutoNum type="arabicPeriod" startAt="10"/>
            </a:pPr>
            <a:r>
              <a:rPr lang="en-US" sz="2800" dirty="0"/>
              <a:t>Remove the gloves and wash your hands.</a:t>
            </a:r>
          </a:p>
          <a:p>
            <a:pPr marL="514350" lvl="0" indent="-514350">
              <a:buFont typeface="+mj-lt"/>
              <a:buAutoNum type="arabicPeriod" startAt="10"/>
            </a:pPr>
            <a:r>
              <a:rPr lang="en-US" sz="2800" dirty="0"/>
              <a:t>Leave the room and close the door( Stay in the room if it is not safe to leave the person alone, Allow as much privacy as possible)</a:t>
            </a:r>
          </a:p>
        </p:txBody>
      </p:sp>
      <p:pic>
        <p:nvPicPr>
          <p:cNvPr id="28674" name="Picture 2" descr="http://t2.gstatic.com/images?q=tbn:ANd9GcTiPK8QJkjse77udgwJThJzKut2_XX65bbPOWG2MVuQcrVbah5P"/>
          <p:cNvPicPr>
            <a:picLocks noChangeAspect="1" noChangeArrowheads="1"/>
          </p:cNvPicPr>
          <p:nvPr/>
        </p:nvPicPr>
        <p:blipFill>
          <a:blip r:embed="rId2" cstate="print"/>
          <a:srcRect/>
          <a:stretch>
            <a:fillRect/>
          </a:stretch>
        </p:blipFill>
        <p:spPr bwMode="auto">
          <a:xfrm>
            <a:off x="5943600" y="3373716"/>
            <a:ext cx="2609850" cy="3484284"/>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539430"/>
          </a:xfrm>
          <a:prstGeom prst="rect">
            <a:avLst/>
          </a:prstGeom>
        </p:spPr>
        <p:txBody>
          <a:bodyPr wrap="square">
            <a:spAutoFit/>
          </a:bodyPr>
          <a:lstStyle/>
          <a:p>
            <a:pPr marL="514350" lvl="0" indent="-514350">
              <a:buFont typeface="+mj-lt"/>
              <a:buAutoNum type="arabicPeriod" startAt="14"/>
            </a:pPr>
            <a:r>
              <a:rPr lang="en-US" sz="2800" dirty="0"/>
              <a:t>Return when the person signals. Knock before entering.</a:t>
            </a:r>
          </a:p>
          <a:p>
            <a:pPr marL="514350" lvl="0" indent="-514350">
              <a:buFont typeface="+mj-lt"/>
              <a:buAutoNum type="arabicPeriod" startAt="14"/>
            </a:pPr>
            <a:r>
              <a:rPr lang="en-US" sz="2800" dirty="0"/>
              <a:t>Put on the gloves</a:t>
            </a:r>
          </a:p>
          <a:p>
            <a:pPr marL="514350" lvl="0" indent="-514350">
              <a:buFont typeface="+mj-lt"/>
              <a:buAutoNum type="arabicPeriod" startAt="14"/>
            </a:pPr>
            <a:r>
              <a:rPr lang="en-US" sz="2800" dirty="0"/>
              <a:t>Help the person clean the genital area if indicated. Remove the gloves</a:t>
            </a:r>
          </a:p>
          <a:p>
            <a:pPr marL="514350" lvl="0" indent="-514350">
              <a:buFont typeface="+mj-lt"/>
              <a:buAutoNum type="arabicPeriod" startAt="14"/>
            </a:pPr>
            <a:r>
              <a:rPr lang="en-US" sz="2800" dirty="0"/>
              <a:t>Help the person back to bed. Remove the robe and slippers. Raise the bed according to the care plan.</a:t>
            </a:r>
          </a:p>
        </p:txBody>
      </p:sp>
      <p:pic>
        <p:nvPicPr>
          <p:cNvPr id="27650" name="Picture 2" descr="http://t3.gstatic.com/images?q=tbn:ANd9GcTkLhmEoiEwsbMVVWE9t_ldRcr2ZsCCdvfnTuWns32MiemUs8sHEA"/>
          <p:cNvPicPr>
            <a:picLocks noChangeAspect="1" noChangeArrowheads="1"/>
          </p:cNvPicPr>
          <p:nvPr/>
        </p:nvPicPr>
        <p:blipFill>
          <a:blip r:embed="rId2" cstate="print"/>
          <a:srcRect/>
          <a:stretch>
            <a:fillRect/>
          </a:stretch>
        </p:blipFill>
        <p:spPr bwMode="auto">
          <a:xfrm>
            <a:off x="4648200" y="3124200"/>
            <a:ext cx="3200400" cy="3157918"/>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75595"/>
            <a:ext cx="9144000" cy="4401205"/>
          </a:xfrm>
          <a:prstGeom prst="rect">
            <a:avLst/>
          </a:prstGeom>
        </p:spPr>
        <p:txBody>
          <a:bodyPr wrap="square">
            <a:spAutoFit/>
          </a:bodyPr>
          <a:lstStyle/>
          <a:p>
            <a:pPr marL="514350" lvl="0" indent="-514350">
              <a:buFont typeface="+mj-lt"/>
              <a:buAutoNum type="arabicPeriod" startAt="18"/>
            </a:pPr>
            <a:r>
              <a:rPr lang="en-US" sz="2800" dirty="0"/>
              <a:t>Put on clean gloves. Cover and remove the container from commode. Clean the commode if necessary.</a:t>
            </a:r>
          </a:p>
          <a:p>
            <a:pPr marL="514350" lvl="0" indent="-514350">
              <a:buFont typeface="+mj-lt"/>
              <a:buAutoNum type="arabicPeriod" startAt="18"/>
            </a:pPr>
            <a:r>
              <a:rPr lang="en-US" sz="2800" dirty="0"/>
              <a:t>Take the container to the bathroom or dirty utility room.</a:t>
            </a:r>
          </a:p>
          <a:p>
            <a:pPr marL="514350" lvl="0" indent="-514350">
              <a:buFont typeface="+mj-lt"/>
              <a:buAutoNum type="arabicPeriod" startAt="18"/>
            </a:pPr>
            <a:r>
              <a:rPr lang="en-US" sz="2800" dirty="0"/>
              <a:t>Check urine and feces for color, amount and character.</a:t>
            </a:r>
          </a:p>
          <a:p>
            <a:pPr marL="514350" lvl="0" indent="-514350">
              <a:buFont typeface="+mj-lt"/>
              <a:buAutoNum type="arabicPeriod" startAt="18"/>
            </a:pPr>
            <a:r>
              <a:rPr lang="en-US" sz="2800" dirty="0"/>
              <a:t>Clean and disinfect the container</a:t>
            </a:r>
          </a:p>
          <a:p>
            <a:pPr marL="514350" lvl="0" indent="-514350">
              <a:buFont typeface="+mj-lt"/>
              <a:buAutoNum type="arabicPeriod" startAt="18"/>
            </a:pPr>
            <a:r>
              <a:rPr lang="en-US" sz="2800" dirty="0"/>
              <a:t>Return the container to the commode. Return other supplies top their proper place.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246769"/>
          </a:xfrm>
          <a:prstGeom prst="rect">
            <a:avLst/>
          </a:prstGeom>
        </p:spPr>
        <p:txBody>
          <a:bodyPr wrap="square">
            <a:spAutoFit/>
          </a:bodyPr>
          <a:lstStyle/>
          <a:p>
            <a:pPr marL="514350" lvl="0" indent="-514350"/>
            <a:endParaRPr lang="en-US" sz="2800" dirty="0"/>
          </a:p>
          <a:p>
            <a:pPr marL="514350" lvl="0" indent="-514350">
              <a:buFont typeface="+mj-lt"/>
              <a:buAutoNum type="arabicPeriod" startAt="23"/>
            </a:pPr>
            <a:r>
              <a:rPr lang="en-US" sz="2800" dirty="0"/>
              <a:t>Remove soiled gloves. </a:t>
            </a:r>
            <a:endParaRPr lang="en-US" sz="2800" dirty="0" smtClean="0"/>
          </a:p>
          <a:p>
            <a:pPr marL="514350" lvl="0" indent="-514350">
              <a:buFont typeface="+mj-lt"/>
              <a:buAutoNum type="arabicPeriod" startAt="23"/>
            </a:pPr>
            <a:r>
              <a:rPr lang="en-US" sz="2800" dirty="0" smtClean="0"/>
              <a:t>Wash </a:t>
            </a:r>
            <a:r>
              <a:rPr lang="en-US" sz="2800" dirty="0"/>
              <a:t>your hands and put on clean gloves</a:t>
            </a:r>
          </a:p>
          <a:p>
            <a:pPr marL="514350" lvl="0" indent="-514350">
              <a:buFont typeface="+mj-lt"/>
              <a:buAutoNum type="arabicPeriod" startAt="23"/>
            </a:pPr>
            <a:r>
              <a:rPr lang="en-US" sz="2800" dirty="0"/>
              <a:t>Help the person wash the hands.</a:t>
            </a:r>
          </a:p>
          <a:p>
            <a:pPr marL="514350" lvl="0" indent="-514350">
              <a:buFont typeface="+mj-lt"/>
              <a:buAutoNum type="arabicPeriod" startAt="23"/>
            </a:pPr>
            <a:r>
              <a:rPr lang="en-US" sz="2800" dirty="0"/>
              <a:t>Remove the gloves</a:t>
            </a:r>
          </a:p>
        </p:txBody>
      </p:sp>
      <p:pic>
        <p:nvPicPr>
          <p:cNvPr id="25602" name="Picture 2" descr="http://t1.gstatic.com/images?q=tbn:ANd9GcSIxrYKcZOUo5KJOXvyh2yPKzuPtvaYPdVoVJziTA7_zQNb2btWHg"/>
          <p:cNvPicPr>
            <a:picLocks noChangeAspect="1" noChangeArrowheads="1"/>
          </p:cNvPicPr>
          <p:nvPr/>
        </p:nvPicPr>
        <p:blipFill>
          <a:blip r:embed="rId2" cstate="print"/>
          <a:srcRect/>
          <a:stretch>
            <a:fillRect/>
          </a:stretch>
        </p:blipFill>
        <p:spPr bwMode="auto">
          <a:xfrm>
            <a:off x="3962400" y="2286000"/>
            <a:ext cx="3200400" cy="4158897"/>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3539430"/>
          </a:xfrm>
          <a:prstGeom prst="rect">
            <a:avLst/>
          </a:prstGeom>
        </p:spPr>
        <p:txBody>
          <a:bodyPr wrap="square">
            <a:spAutoFit/>
          </a:bodyPr>
          <a:lstStyle/>
          <a:p>
            <a:r>
              <a:rPr lang="en-US" sz="2800" dirty="0"/>
              <a:t>Post-Procedure:</a:t>
            </a:r>
          </a:p>
          <a:p>
            <a:pPr marL="514350" lvl="0" indent="-514350">
              <a:buFont typeface="+mj-lt"/>
              <a:buAutoNum type="arabicPeriod" startAt="27"/>
            </a:pPr>
            <a:r>
              <a:rPr lang="en-US" sz="2800" dirty="0"/>
              <a:t>Provide for comfort</a:t>
            </a:r>
          </a:p>
          <a:p>
            <a:pPr marL="514350" lvl="0" indent="-514350">
              <a:buFont typeface="+mj-lt"/>
              <a:buAutoNum type="arabicPeriod" startAt="27"/>
            </a:pPr>
            <a:r>
              <a:rPr lang="en-US" sz="2800" dirty="0"/>
              <a:t>Place the signal light within reach.</a:t>
            </a:r>
          </a:p>
          <a:p>
            <a:pPr marL="514350" lvl="0" indent="-514350">
              <a:buFont typeface="+mj-lt"/>
              <a:buAutoNum type="arabicPeriod" startAt="27"/>
            </a:pPr>
            <a:r>
              <a:rPr lang="en-US" sz="2800" dirty="0"/>
              <a:t>Raise or lower bed rails. Follow the care plan.</a:t>
            </a:r>
          </a:p>
          <a:p>
            <a:pPr marL="514350" lvl="0" indent="-514350">
              <a:buFont typeface="+mj-lt"/>
              <a:buAutoNum type="arabicPeriod" startAt="27"/>
            </a:pPr>
            <a:r>
              <a:rPr lang="en-US" sz="2800" dirty="0"/>
              <a:t>Unscreen the person</a:t>
            </a:r>
          </a:p>
          <a:p>
            <a:pPr marL="514350" lvl="0" indent="-514350">
              <a:buFont typeface="+mj-lt"/>
              <a:buAutoNum type="arabicPeriod" startAt="27"/>
            </a:pPr>
            <a:r>
              <a:rPr lang="en-US" sz="2800" dirty="0"/>
              <a:t>Follow agency policy for soiled linen</a:t>
            </a:r>
          </a:p>
          <a:p>
            <a:pPr marL="514350" lvl="0" indent="-514350">
              <a:buFont typeface="+mj-lt"/>
              <a:buAutoNum type="arabicPeriod" startAt="27"/>
            </a:pPr>
            <a:r>
              <a:rPr lang="en-US" sz="2800" dirty="0"/>
              <a:t>Wash your hands.</a:t>
            </a:r>
          </a:p>
          <a:p>
            <a:pPr marL="514350" lvl="0" indent="-514350">
              <a:buFont typeface="+mj-lt"/>
              <a:buAutoNum type="arabicPeriod" startAt="27"/>
            </a:pPr>
            <a:r>
              <a:rPr lang="en-US" sz="2800" dirty="0"/>
              <a:t>Report your observations to the nurse.</a:t>
            </a:r>
          </a:p>
        </p:txBody>
      </p:sp>
      <p:sp>
        <p:nvSpPr>
          <p:cNvPr id="24578" name="AutoShape 2" descr="data:image/jpeg;base64,/9j/4AAQSkZJRgABAQAAAQABAAD/2wBDAAkGBwgHBgkIBwgKCgkLDRYPDQwMDRsUFRAWIB0iIiAdHx8kKDQsJCYxJx8fLT0tMTU3Ojo6Iys/RD84QzQ5Ojf/2wBDAQoKCg0MDRoPDxo3JR8lNzc3Nzc3Nzc3Nzc3Nzc3Nzc3Nzc3Nzc3Nzc3Nzc3Nzc3Nzc3Nzc3Nzc3Nzc3Nzc3Nzf/wAARCACPAIgDASIAAhEBAxEB/8QAGwAAAQUBAQAAAAAAAAAAAAAABAABAgMFBgf/xABAEAABAwMBBAYHBgQFBQAAAAABAAIRAwQhEgUxQVETImFxgZEGFBUyUqHRI2KxssHhM0KS8CRDU5OiJTVjcsL/xAAZAQACAwEAAAAAAAAAAAAAAAABBAACAwX/xAAnEQACAgEDBAEFAQEAAAAAAAAAAQIDEQQSIRMxQVFhFDJScZEiQv/aAAwDAQACEQMRAD8AmXQ4EIig4TPAZJ80IAeatDuitqtRwkNaSR2AE/ouSjqvhBLagaWhzgTU60gKcFxkAxPJZlOs/DzpJwYIwYWgHVage7pnkhoIgwFu64x5mxdWOXEERr03ubDGvju7FUaNWQdDh4J6jq4jTXq5jirA6u3HT1fkqtU+2XTuXhFBtniHQ4kZhWU6b9YcQ5oI1ZEd6T6l1OK9SBwxJ+SJtdpbTpDomXtZtOTgBsZ8EMU+2HNvpf0qFNtWmxrXamHrFw3HxSbTLBBzAj5qVSpfVSNdZxc1vJohvAbkzalxvdVeJHIfRTFXt/wGbfSI3APRujcg9LhHCOKMq1q7Biq6e4fRVes3PGp/xCm2r8n/AAKlb+K/oGdQ6xyJVlIDVJ70VTcLx4t6oYKzv4dQY1HkUC2u5lVzBhzTpyOPFTot/byidZJPdwwrUabWmD1usRyRLQSQO0hD0arXHre8d6KtxrrU+EuAVNrjLDLKSkso7O2bp2Wxo/mqgf35JK6k2LSyZ8T9SS7EVwctvk81A7Uron2dechSd+UqI1BE2ulzageJaRkFcVM68llD2lGg62ZqqQ4tEAZCKs26nNpz77Sye3cP0VWw7WkbLajW02BrKpaGt3RoGE7XaTLerxATmoknGPAlp4tSlyRgmoAcQdxV7mxPeo3bgarbhogP6xHI8VPUajSQAlBwpdqkngMJ6AbMHMhQcaszodp5wrLYPLz1JgSqhLZeOq0BxGXnl2KRYTJKbW5hhtMwMuceKZ9QgGCc7lAFddkD5oV40gq+4ccAoaq6ZA5ocF0Qokm5oxj7Rv4ptq2bzFegPtjL4j35zClTOirSJEHW0zyyjro9enBzoAH9/wB7k5VJxok17FLUpXJMzdluZd0nP16Wsw6Rlp5HkQtWxaPW6TWuD2kyHDccFYu0KDaOu9tOrXpnXUHCqBvBHPkV1NG3YLm1r0oh7CcccfutE42xzjlYMtsqp4zw8nVtEGyZxFOfkkrS3/Gsb8FGPmknRU8q1ZhEWx94EYwgv5kTbnDhK4R2mjR9GNPs/bEu/wA9xbPGWhDO7Fb6Pda02ruE13d3uhSdaEb69D/cCfuqnOMdq8CFNkYSlufkHFSIDstPAqvUT7gMDdCNo2Iq16bOmpuwSQ104CNfbspktgYxhYLTyffg3eoguxhOdVGBrjxVluagdJLxA71qOpjhKr0RxU+n+QfUfBQXVgffcRy5KLqtSDknwRQHYngKdD5J1/gz6rnOOTntVeGiZko6rRa/MZQlS2g4dA4qsqJeC8b4vhg1Ql7mME9Z0GOGEdVpmnWLXO19UDPABQo2VMXFN3rtEkH3dWcqy8I9bcDO8AgHJWzg69O1L2ZKUZ3rHoHuYdbVgRA0OEeC6bYrQ+x2UN7zSZPkFy20vsrS4Ek6abt+/cux2HTi5safBrB8gPor6P8A6Kat/adE3N9XPANaEk1udVxcu+/CSeQkzybAd+quo5LkMcq62OSuEdxh2wY9n7Y4jpX/AJAhhTplv8Nn9IROwTOz9rx/qu/IEOD1U5qM7YfoS06TlL9lbKptr61fQAD+tIAiWxBHmWrcZUdWbqaJnnwXPXTHl1OtRg1KeqGuMBwO8HyGeELW2ZfW1w7ow99G5AE0qmCceTu8LTTOMo7c8lNTGSe7HAXFQ9ngkabuLvkjmUy8RAJ5t+h/dTNs7l5pnYxbeZ3RO+L5J+hd8Q8kcLd/BhPgn6B3wnyKGwm4ANF3MeSqqW5IgkRxELVFB/wnyUKtJwcKbaZdUdubG9FQ5I5HO3VJjL+3Y0Zc5p3Dgf2VVV2qvWYTL6RzO8tO534+S3drbJdQNpflwOirFaB7oIOnjzkeI5Lm7vVrNxSaXVGOdLf9RpOW+XzhLXR2xw/LGqZbpZXhCv5dZVWnJc0N8yAvQNiN/wCpsHwU/qvPq5FejbmiS9latR0kDhrbP7r0PYhi+uX46lLmraSLUZFdVJOUcGrYnVSe74qhKSbZ4i0ZPGT80k4KM8jJ5cERsx1M7VsqNWOjrV2teCCZbOQIG+EKSZwpUJbeUHhzmuY4lhbgh2kwR4riV43LJ2rM7Xg6Ohb0ba32pStalOox1aoddMEDJIAjfIENPa0qBttjNb9pteiDxbrGCg9hk+ytqh73Pis86nGTkSc95QOimc9Gyf8A1C6F9kEo5jnJzqK5tyxLBrup+j8Q7bFPwqNVTqHozUq0nHawc9h6sVG5x+yy3sbHuN8kPfNm2eWwHM64gcsx+iXjfBNYgMOixr7zsaHqDBFK7uS3kASPKIRbLmnA6OvdxwPRfssTZNYVKLHcwtyjkDK6y5OY0XUb6pTBAqVnA/Fbg/8AyouvY3ir4UI/RTjCprbuCIMFFbaFBs9I+6aPusLfwCyn+mGwtnhgdUu2mpqhzraoXOiJzpk7xvPEKO16oYwjEnAWBWpUa+npqbKmnLdYBjzSl+oVUkhqjTdWLZ0Y9NtjXTTRFWu5tTqlrqRAPKZCrq7Q2RTqPY7Z91ra4tMMO8HOZWXsejSZcVC2mxumkZ0tA3n9k3AQsbNR/iMsdzWrT4nKOexo2t9sZ11RtLeyq0KtV5fSL2wNW8xnfvWxY13N2lfaZ19WOtgCBK5iyaKm2tmtInTUe7uhjvqu0soFhc6cNbUOPHC309jnDLRhfWoTwmdDaCLOiOGgfgkrGjTTa3kAElqZnjJ8kmTrDhGtpDmzukGQqX16Yb74Pcky5pSTq4ciuKoT9HZc4+zd2EQdl7UMOB1mQXTnSNyB1ZV/o+ar9i31QHqB9Se2N2O6FneuUuVT+gpu+EpRjheBPTzipSy/IS84UHQh33jCIDKk9yb1qf8AKqfL6pbo2ehrqw9hOzruvst2hlP1i1AwwEB7OwTghdBbekmy3ACtVNB3EVmFseJwuVdcnhRce8gJNvXtb/BPi9OV2XxWGhWyumTymduNubJiRtC3/wBwIe429YafsHvrnh0bDHnuXIeuvxFFmfvfsnN7WOOjYO95+i1d1zXETJU1eZB99dOuaxc5ukDc2ZhCEql1as4k/ZjwP1Uddbiaf9J+qTnTbOWZDcLa4LETV2UYZev/APE0fmVAPGTPJV2dcU7G8BrU+kkANjfjv5obpap3vPkFrOiThFejKF0VOT9mtsQtdt2iS4RSovc7sLoA/AruLFjfYtIAfx7jJ55hcJ6KUel2re1KjnOi3ptjhveuz2PtC1vLexs7VxdUpPmq3SRpzPjuTNMdlaQtdLfY2jc2pcvoW2umQHF4Ax3pIPbdanUpUmMe09YnDuWP1SV28MokeUeXkkTEAE+SsESm0g4IzzVcF8mt6NOd7A2lqkHpKv4LEjAK39hY2NtEfed+ULC0kZAwrPsikO7I8RyKcHHP5pEZmCQpRjAMKuDTJDJUSCpgwceITzJE7kcAyUwY7k2Z3q4NSDYKhMlbd+9TIccBxCluKfSY3eKgAfoH6iSRl07kQMmf7lLglmFHyRcG76LjQzaFbk1o8gT+qzGPcABOVpbF+z2LtGpzeR5NCy2mR2IvsgR7ssk/zRPckojs3d6SqWKBu4JDyj5pAfhhOBnkiBGxsX/te0Rw1H8gWNplbGx8bN2h3n8oWSMNVvCKR7sg5o4lOIzv8E7hjckBgxwwgWIOZmYKWhXFuRKfRO6FAlBbGEiACriwzgJtI7FAFYGOBTdvBWhnVzx4JtPiVAlYE8FKJ3KcAbt6QAiSoQ1rQhvo1W+/UI/5R+iyQIwdyJ9oM9lU7QU3NcakkmIOZQ4z380ZFY+RA9sJJwJAPEpKhYUdaImTz3JvDz4qYBAwpNZwA347lYAPRvKtJlzRZULGvJDh4Qp05fTaZgloKscwEyQNXNO3fnmi3wBLDIhhIHLuT6YkkyOEclKRqKfTJIcgEhpxug9pUtMiMHtBTgAYxJMAQniNPI9igSJbwwloJhwGOxTAzA81ICHHmQoQpLcDd4piziBmURpidQGBKj7wwBA4KEKdAM439iiaczM55IiJ3YTQfPcgQEbatBBBcNOQ0lX9H8IBAVgbO47uCQbGTxUIikNIdEkJKzTBzjxSQIf/2Q=="/>
          <p:cNvSpPr>
            <a:spLocks noChangeAspect="1" noChangeArrowheads="1"/>
          </p:cNvSpPr>
          <p:nvPr/>
        </p:nvSpPr>
        <p:spPr bwMode="auto">
          <a:xfrm>
            <a:off x="63500" y="-608013"/>
            <a:ext cx="1171575" cy="123825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4580" name="Picture 4" descr="http://t3.gstatic.com/images?q=tbn:ANd9GcRgfqg8irfIYq4dotoyAiSxDBvKbaZItD7aWUBHPbSjk4ljzNk9"/>
          <p:cNvPicPr>
            <a:picLocks noChangeAspect="1" noChangeArrowheads="1"/>
          </p:cNvPicPr>
          <p:nvPr/>
        </p:nvPicPr>
        <p:blipFill>
          <a:blip r:embed="rId2" cstate="print"/>
          <a:srcRect/>
          <a:stretch>
            <a:fillRect/>
          </a:stretch>
        </p:blipFill>
        <p:spPr bwMode="auto">
          <a:xfrm>
            <a:off x="5029200" y="3581399"/>
            <a:ext cx="3200400" cy="3047339"/>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108543"/>
          </a:xfrm>
          <a:prstGeom prst="rect">
            <a:avLst/>
          </a:prstGeom>
        </p:spPr>
        <p:txBody>
          <a:bodyPr wrap="square">
            <a:spAutoFit/>
          </a:bodyPr>
          <a:lstStyle/>
          <a:p>
            <a:r>
              <a:rPr lang="en-US" sz="2800" dirty="0"/>
              <a:t>People usually urinate :</a:t>
            </a:r>
          </a:p>
          <a:p>
            <a:pPr lvl="0">
              <a:buFont typeface="Arial" pitchFamily="34" charset="0"/>
              <a:buChar char="•"/>
            </a:pPr>
            <a:r>
              <a:rPr lang="en-US" sz="2800" dirty="0"/>
              <a:t>At bed time</a:t>
            </a:r>
          </a:p>
          <a:p>
            <a:pPr lvl="0">
              <a:buFont typeface="Arial" pitchFamily="34" charset="0"/>
              <a:buChar char="•"/>
            </a:pPr>
            <a:r>
              <a:rPr lang="en-US" sz="2800" dirty="0"/>
              <a:t>After getting up</a:t>
            </a:r>
          </a:p>
          <a:p>
            <a:pPr lvl="0">
              <a:buFont typeface="Arial" pitchFamily="34" charset="0"/>
              <a:buChar char="•"/>
            </a:pPr>
            <a:r>
              <a:rPr lang="en-US" sz="2800" dirty="0"/>
              <a:t>Before meals</a:t>
            </a:r>
          </a:p>
          <a:p>
            <a:pPr lvl="0">
              <a:buFont typeface="Arial" pitchFamily="34" charset="0"/>
              <a:buChar char="•"/>
            </a:pPr>
            <a:r>
              <a:rPr lang="en-US" sz="2800" dirty="0"/>
              <a:t>When take a bath</a:t>
            </a:r>
          </a:p>
          <a:p>
            <a:pPr lvl="0">
              <a:buFont typeface="Arial" pitchFamily="34" charset="0"/>
              <a:buChar char="•"/>
            </a:pPr>
            <a:r>
              <a:rPr lang="en-US" sz="2800" dirty="0"/>
              <a:t>Some people urinate every 2 to 3 hours.</a:t>
            </a:r>
          </a:p>
          <a:p>
            <a:pPr lvl="0">
              <a:buFont typeface="Arial" pitchFamily="34" charset="0"/>
              <a:buChar char="•"/>
            </a:pPr>
            <a:r>
              <a:rPr lang="en-US" sz="2800" dirty="0"/>
              <a:t>The need to urinate at night disturbs sleep.</a:t>
            </a:r>
          </a:p>
        </p:txBody>
      </p:sp>
      <p:pic>
        <p:nvPicPr>
          <p:cNvPr id="3074" name="Picture 2" descr="http://t2.gstatic.com/images?q=tbn:ANd9GcTUSfhVKwP-K4r1WDTWHLW8S_ugq82fECNrr7V22KSzFKx_odJdJA"/>
          <p:cNvPicPr>
            <a:picLocks noChangeAspect="1" noChangeArrowheads="1"/>
          </p:cNvPicPr>
          <p:nvPr/>
        </p:nvPicPr>
        <p:blipFill>
          <a:blip r:embed="rId2" cstate="print"/>
          <a:srcRect/>
          <a:stretch>
            <a:fillRect/>
          </a:stretch>
        </p:blipFill>
        <p:spPr bwMode="auto">
          <a:xfrm>
            <a:off x="4343400" y="3276600"/>
            <a:ext cx="2971800" cy="2971802"/>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677656"/>
          </a:xfrm>
          <a:prstGeom prst="rect">
            <a:avLst/>
          </a:prstGeom>
        </p:spPr>
        <p:txBody>
          <a:bodyPr wrap="square">
            <a:spAutoFit/>
          </a:bodyPr>
          <a:lstStyle/>
          <a:p>
            <a:r>
              <a:rPr lang="en-US" sz="2800" dirty="0"/>
              <a:t>Observations :</a:t>
            </a:r>
          </a:p>
          <a:p>
            <a:pPr lvl="0">
              <a:buFont typeface="Arial" pitchFamily="34" charset="0"/>
              <a:buChar char="•"/>
            </a:pPr>
            <a:r>
              <a:rPr lang="en-US" sz="2800" dirty="0"/>
              <a:t>Urine is normal pale yellow, straw colored or amber</a:t>
            </a:r>
          </a:p>
          <a:p>
            <a:pPr lvl="0">
              <a:buFont typeface="Arial" pitchFamily="34" charset="0"/>
              <a:buChar char="•"/>
            </a:pPr>
            <a:r>
              <a:rPr lang="en-US" sz="2800" dirty="0"/>
              <a:t>It is clear with no particles.</a:t>
            </a:r>
          </a:p>
          <a:p>
            <a:pPr lvl="0">
              <a:buFont typeface="Arial" pitchFamily="34" charset="0"/>
              <a:buChar char="•"/>
            </a:pPr>
            <a:r>
              <a:rPr lang="en-US" sz="2800" dirty="0"/>
              <a:t>A faint odor is normal</a:t>
            </a:r>
          </a:p>
          <a:p>
            <a:pPr lvl="0">
              <a:buFont typeface="Arial" pitchFamily="34" charset="0"/>
              <a:buChar char="•"/>
            </a:pPr>
            <a:r>
              <a:rPr lang="en-US" sz="2800" dirty="0"/>
              <a:t>Observe color, clarity, odor, amount and particles.</a:t>
            </a:r>
          </a:p>
        </p:txBody>
      </p:sp>
      <p:sp>
        <p:nvSpPr>
          <p:cNvPr id="2050" name="AutoShape 2" descr="data:image/jpeg;base64,/9j/4AAQSkZJRgABAQAAAQABAAD/2wCEAAkGBhQSERQUEBQUEhUQFRUVFhcVFBQUFBYQFxUWFxQUFxQXGyYeIxwkGRQVHy8gIycqLCwsFh4xNTEqNSYrLCkBCQoKDgwOGg8PGi8kHyI1KS01KTUuLCksNS0tKy0pKS4sLCwpKSw0LCwvLCwpLCksKSwpLyksLCkzLCwpKSkpKf/AABEIAHsAUAMBIgACEQEDEQH/xAAaAAACAwEBAAAAAAAAAAAAAAAEBQECAwYA/8QAORAAAQMCAgYIAwYHAAAAAAAAAQACEQMhBDEFEkFRcZEiYYGhscHR8AYTUhQygpLh8RUWNEJDYnL/xAAaAQABBQEAAAAAAAAAAAAAAAACAAEEBQYD/8QAKBEAAgIBAgYBBAMAAAAAAAAAAAECEQMEIQUSEzFBUTIUcZHRIlJh/9oADAMBAAIRAxEAPwDuAVYFQGKwamCJBVgVNKlJAvcxl6wmrNCbyTyHknGFgVwVtiaAY6IB/EfRUYATkPzFKhEAqQUezRkj0cfRQ/RRGXkfRKhWBLxXnt1SQdnFVFQZSJOV8+CYcxZTLhYEG4iAcsjMxfPtVW03MPTYY+oXPdKZ0mEH3cLT5rdbVBEjZt3ohgWkwOEtv235Jj/ETuPJU1ZVoSGAatQEknaVUVBvHMIt+GBzHeVn9jH095SETRxhFgQe0LYY0mwmeqfRVZQAyHeVqZTiF9d4Ezc7gRMpQ+lUqVGQ1tNrHBxJkv1RsGUTwXSasJdhcI5r6jnR03SP+diahB8JHTpOGNr2hrmUXA73AOa7uDV0EIX/ACu4N8EuysRvTG9XLlLWjaRzC2awb1y6+P8AsFysENVR80rd9Fu9QKLd6D6rH2sfkkUZUV5WgoDYV51HrCPrw9jcrBaoJyMKlCjAN5kzdb1GEBZYZ0z1I1JS7MYJhAY37x/2jwTEBA48X7FWcXbWmdHfT/MBZTI2SiqTlGCqFpOqASd9rTfxQ1WuZtYXtAykrGJxwwU7LLeToJdXVW4hLqtd3Vy/VT9rOrs1uB3557rQuS1Tk7sPp14GjcQsazkNTxZ+kd581cVjM9WywRS1SkqbBUGt6NKNJ4cCJA2hMMNm49Y8M0AypJvs9+ZTHCZHj5K+4JJdWot0RNUv47hMIHSGfYjwUDjWy/jCueLK9O19iNp3UwIgjKCM/BD1DN06fgW7JHb6oXF4N2qYIMXygwsjqdBkUX6RYQzKxRUaqmiRsNjB47lo5S6sTa3uPQKlhy0+Ylu72PUnRlHIFbBpm+1VZrHaecKR72rov9sEI+VEdaYYIWPHySymmmD+72+i1HA6eZtLwQNV8TeUJiz0x2eKMDEv0lWDXNkxMRumcpV7xZ1p7ftEXT/MYKjslDKoORUvNioEpJxtHWjnmU5t7zhedh4Ez+1u++SqVBKw3NCmmty2p+GaMZ1jv9Fo2J3rJkbZ7B+quEcWlTSBYUXg5CPfvkjsIej2pY5waJcQ0dZAR2CqhzJGRJWr4I287v0V+qVR2DhVCVaeILZiYFwLGyPcxB4vDk5LSazT/U4ZY/ZCxz6clIRnS4aGy1w3EuBPPNZ4z4jlpDC8H8BB4yjMRhQ6zwRG0DxC5/SejYNrjeBzWHy6bPp5cuRfotY5IZFcTDDadqAu+Y7WBjVJDRHSbM6uyNbrR2I+I6eq7UEnWsLi0i4P0xIiJyKQ09BGrJZiGMAz17Cdyt/KtWf6vDcx6IlixNb1+BnJ2dDS+KacdKmex8q5+JaThYOHAx3pPhsB8oQ6pSqHe2mxzubkzwOgTVJc8FoNyYgndsA5KO8cHtHcNN92UxelG1XNGq8gGbukAcAuswtXVaAlVHR9OkegNd4sDsCLoUXZnMrT8G0c8bebJtapEDU5FKoxHxaqOYtlBC0BEBn0gdiwfgm7gjiFSEmk9mIWu0VTObG8gqt0TTH9jfyhMiF6FyeHG+8V+B02vIGzDAZW4AKThZzlFQpCSw447qKHcm/IMzCAbFs2itQrQuoJ/9k="/>
          <p:cNvSpPr>
            <a:spLocks noChangeAspect="1" noChangeArrowheads="1"/>
          </p:cNvSpPr>
          <p:nvPr/>
        </p:nvSpPr>
        <p:spPr bwMode="auto">
          <a:xfrm>
            <a:off x="63500" y="-569913"/>
            <a:ext cx="762000" cy="1171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052" name="Picture 4" descr="http://t0.gstatic.com/images?q=tbn:ANd9GcRUpU97tYejw6X1WKwyQ_wb13rVgMDGCn8NOBf7adY-EZruSQ-2"/>
          <p:cNvPicPr>
            <a:picLocks noChangeAspect="1" noChangeArrowheads="1"/>
          </p:cNvPicPr>
          <p:nvPr/>
        </p:nvPicPr>
        <p:blipFill>
          <a:blip r:embed="rId2" cstate="print"/>
          <a:srcRect/>
          <a:stretch>
            <a:fillRect/>
          </a:stretch>
        </p:blipFill>
        <p:spPr bwMode="auto">
          <a:xfrm>
            <a:off x="3810000" y="2743200"/>
            <a:ext cx="3657600" cy="36576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156388"/>
            <a:ext cx="914400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rgbClr val="333333"/>
                </a:solidFill>
                <a:effectLst/>
                <a:latin typeface="Arial" pitchFamily="34" charset="0"/>
                <a:ea typeface="Calibri" pitchFamily="34" charset="0"/>
                <a:cs typeface="Arial" pitchFamily="34" charset="0"/>
              </a:rPr>
              <a:t>Rules for maintaining normal elimination :</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rgbClr val="333333"/>
                </a:solidFill>
                <a:effectLst/>
                <a:latin typeface="Arial" pitchFamily="34" charset="0"/>
                <a:ea typeface="Calibri" pitchFamily="34" charset="0"/>
                <a:cs typeface="Arial" pitchFamily="34" charset="0"/>
              </a:rPr>
              <a:t>Practice medical asepsis and Standard Precautions. Also follow the Bloodborne Pathogen Standard</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rgbClr val="333333"/>
                </a:solidFill>
                <a:effectLst/>
                <a:latin typeface="Arial" pitchFamily="34" charset="0"/>
                <a:ea typeface="Calibri" pitchFamily="34" charset="0"/>
                <a:cs typeface="Arial" pitchFamily="34" charset="0"/>
              </a:rPr>
              <a:t>Provide fluids as instructed by the nurse</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rgbClr val="333333"/>
                </a:solidFill>
                <a:effectLst/>
                <a:latin typeface="Arial" pitchFamily="34" charset="0"/>
                <a:ea typeface="Calibri" pitchFamily="34" charset="0"/>
                <a:cs typeface="Arial" pitchFamily="34" charset="0"/>
              </a:rPr>
              <a:t>Follow the person’s normal voiding routines and habits. Checks with the nurse and the nursing care plan.</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7" name="Picture 3" descr="http://t2.gstatic.com/images?q=tbn:ANd9GcTIjLq58oumlg0NyoM06CRowL91gZvzhU7-LYrgTZYEWGNqigSAfw"/>
          <p:cNvPicPr>
            <a:picLocks noChangeAspect="1" noChangeArrowheads="1"/>
          </p:cNvPicPr>
          <p:nvPr/>
        </p:nvPicPr>
        <p:blipFill>
          <a:blip r:embed="rId2" cstate="print"/>
          <a:srcRect/>
          <a:stretch>
            <a:fillRect/>
          </a:stretch>
        </p:blipFill>
        <p:spPr bwMode="auto">
          <a:xfrm>
            <a:off x="4267200" y="2819399"/>
            <a:ext cx="3810000" cy="3146721"/>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0" y="118170"/>
            <a:ext cx="845820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rgbClr val="333333"/>
                </a:solidFill>
                <a:effectLst/>
                <a:latin typeface="Arial" pitchFamily="34" charset="0"/>
                <a:ea typeface="Calibri" pitchFamily="34" charset="0"/>
                <a:cs typeface="Arial" pitchFamily="34" charset="0"/>
              </a:rPr>
              <a:t>Help the person to the bathroom when the request is made. Or provide the commode, bedpan or urinal. The need to void may be urgent.</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rgbClr val="333333"/>
                </a:solidFill>
                <a:effectLst/>
                <a:latin typeface="Arial" pitchFamily="34" charset="0"/>
                <a:ea typeface="Calibri" pitchFamily="34" charset="0"/>
                <a:cs typeface="Arial" pitchFamily="34" charset="0"/>
              </a:rPr>
              <a:t>Help the person assume a normal position for voiding if possible. Women seat on squat; men stand.</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rgbClr val="333333"/>
                </a:solidFill>
                <a:effectLst/>
                <a:latin typeface="Arial" pitchFamily="34" charset="0"/>
                <a:ea typeface="Calibri" pitchFamily="34" charset="0"/>
                <a:cs typeface="Arial" pitchFamily="34" charset="0"/>
              </a:rPr>
              <a:t>Warm the bed pan or urinal</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rgbClr val="333333"/>
                </a:solidFill>
                <a:effectLst/>
                <a:latin typeface="Arial" pitchFamily="34" charset="0"/>
                <a:ea typeface="Calibri" pitchFamily="34" charset="0"/>
                <a:cs typeface="Arial" pitchFamily="34" charset="0"/>
              </a:rPr>
              <a:t>Cover the person or warmth and privacy.</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9459" name="Picture 3" descr="http://t0.gstatic.com/images?q=tbn:ANd9GcSPEBnBGlmcs1JKhMVbwaW5tqq8g4qANGwWe9BNT6GoxJumvysl3g"/>
          <p:cNvPicPr>
            <a:picLocks noChangeAspect="1" noChangeArrowheads="1"/>
          </p:cNvPicPr>
          <p:nvPr/>
        </p:nvPicPr>
        <p:blipFill>
          <a:blip r:embed="rId2" cstate="print"/>
          <a:srcRect/>
          <a:stretch>
            <a:fillRect/>
          </a:stretch>
        </p:blipFill>
        <p:spPr bwMode="auto">
          <a:xfrm>
            <a:off x="4953000" y="3809999"/>
            <a:ext cx="3200400" cy="2632587"/>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0" y="144482"/>
            <a:ext cx="891540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rgbClr val="333333"/>
                </a:solidFill>
                <a:effectLst/>
                <a:latin typeface="Arial" pitchFamily="34" charset="0"/>
                <a:ea typeface="Calibri" pitchFamily="34" charset="0"/>
                <a:cs typeface="Arial" pitchFamily="34" charset="0"/>
              </a:rPr>
              <a:t>Provide for privacy. Pull the curtain around the bed, close room and bathroom door and pull drapes or window shades. Leaves the room if the person can be alone.</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rgbClr val="333333"/>
                </a:solidFill>
                <a:effectLst/>
                <a:latin typeface="Arial" pitchFamily="34" charset="0"/>
                <a:ea typeface="Calibri" pitchFamily="34" charset="0"/>
                <a:cs typeface="Arial" pitchFamily="34" charset="0"/>
              </a:rPr>
              <a:t>Tell the person that running water, flushing the toilet or playing music can mask urination sounds. Some persons are embarrassed about voiding with others close by.</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800" b="0" i="0" u="none" strike="noStrike" cap="none" normalizeH="0" baseline="0" dirty="0" smtClean="0">
                <a:ln>
                  <a:noFill/>
                </a:ln>
                <a:solidFill>
                  <a:srgbClr val="333333"/>
                </a:solidFill>
                <a:effectLst/>
                <a:latin typeface="Arial" pitchFamily="34" charset="0"/>
                <a:ea typeface="Calibri" pitchFamily="34" charset="0"/>
                <a:cs typeface="Arial" pitchFamily="34" charset="0"/>
              </a:rPr>
              <a:t>Remain nearby if the person is weak or unsteady.</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483" name="Picture 3" descr="http://t2.gstatic.com/images?q=tbn:ANd9GcTGIy5cWarYxzXfo6S6vXohw8Uyr0Vx2crMGY3tCqyo9f3xCiGCOA"/>
          <p:cNvPicPr>
            <a:picLocks noChangeAspect="1" noChangeArrowheads="1"/>
          </p:cNvPicPr>
          <p:nvPr/>
        </p:nvPicPr>
        <p:blipFill>
          <a:blip r:embed="rId2" cstate="print"/>
          <a:srcRect/>
          <a:stretch>
            <a:fillRect/>
          </a:stretch>
        </p:blipFill>
        <p:spPr bwMode="auto">
          <a:xfrm>
            <a:off x="5486400" y="4114800"/>
            <a:ext cx="1676400" cy="2530416"/>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539430"/>
          </a:xfrm>
          <a:prstGeom prst="rect">
            <a:avLst/>
          </a:prstGeom>
        </p:spPr>
        <p:txBody>
          <a:bodyPr wrap="square">
            <a:spAutoFit/>
          </a:bodyPr>
          <a:lstStyle/>
          <a:p>
            <a:pPr lvl="0">
              <a:buFont typeface="Arial" pitchFamily="34" charset="0"/>
              <a:buChar char="•"/>
            </a:pPr>
            <a:r>
              <a:rPr lang="en-US" sz="2800" dirty="0"/>
              <a:t>Place the signal light and toilet tissue within reach.</a:t>
            </a:r>
          </a:p>
          <a:p>
            <a:pPr lvl="0">
              <a:buFont typeface="Arial" pitchFamily="34" charset="0"/>
              <a:buChar char="•"/>
            </a:pPr>
            <a:r>
              <a:rPr lang="en-US" sz="2800" dirty="0"/>
              <a:t>Allow the person enough time to void. Do not rush the person.</a:t>
            </a:r>
          </a:p>
          <a:p>
            <a:pPr lvl="0">
              <a:buFont typeface="Arial" pitchFamily="34" charset="0"/>
              <a:buChar char="•"/>
            </a:pPr>
            <a:r>
              <a:rPr lang="en-US" sz="2800" dirty="0"/>
              <a:t>Promote relaxation. Some people like to read when eliminating.</a:t>
            </a:r>
          </a:p>
          <a:p>
            <a:pPr lvl="0">
              <a:buFont typeface="Arial" pitchFamily="34" charset="0"/>
              <a:buChar char="•"/>
            </a:pPr>
            <a:r>
              <a:rPr lang="en-US" sz="2800" dirty="0"/>
              <a:t>Run water in a nearby sink if the person has difficulty starting the stream. Or place the person’s fingers in  some warm water.</a:t>
            </a:r>
          </a:p>
        </p:txBody>
      </p:sp>
      <p:pic>
        <p:nvPicPr>
          <p:cNvPr id="23554" name="Picture 2" descr="http://t2.gstatic.com/images?q=tbn:ANd9GcQUOFaJYSZxPTzAOtwtLhwUEDFC9Lpw8zW91Mu5tdcO9d2RVE80EA"/>
          <p:cNvPicPr>
            <a:picLocks noChangeAspect="1" noChangeArrowheads="1"/>
          </p:cNvPicPr>
          <p:nvPr/>
        </p:nvPicPr>
        <p:blipFill>
          <a:blip r:embed="rId2" cstate="print"/>
          <a:srcRect/>
          <a:stretch>
            <a:fillRect/>
          </a:stretch>
        </p:blipFill>
        <p:spPr bwMode="auto">
          <a:xfrm>
            <a:off x="3886200" y="3581400"/>
            <a:ext cx="4191000" cy="2788922"/>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458</TotalTime>
  <Words>1911</Words>
  <Application>Microsoft Office PowerPoint</Application>
  <PresentationFormat>On-screen Show (4:3)</PresentationFormat>
  <Paragraphs>203</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Concourse</vt:lpstr>
      <vt:lpstr>URINARY ELIMINATION</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URINARY ELIMINATION</dc:title>
  <dc:creator>Faculty</dc:creator>
  <cp:lastModifiedBy>Faculty</cp:lastModifiedBy>
  <cp:revision>34</cp:revision>
  <dcterms:created xsi:type="dcterms:W3CDTF">2012-09-07T22:39:37Z</dcterms:created>
  <dcterms:modified xsi:type="dcterms:W3CDTF">2013-06-03T16:23:52Z</dcterms:modified>
</cp:coreProperties>
</file>