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87" autoAdjust="0"/>
    <p:restoredTop sz="86384" autoAdjust="0"/>
  </p:normalViewPr>
  <p:slideViewPr>
    <p:cSldViewPr>
      <p:cViewPr>
        <p:scale>
          <a:sx n="118" d="100"/>
          <a:sy n="118" d="100"/>
        </p:scale>
        <p:origin x="-1176" y="-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168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34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presProps" Target="pres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31296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Abrir con el propósito del curso: cada decisión debe producir un sistema seguro, calculado, probado y documentado.</a:t>
            </a:r>
          </a:p>
          <a:p>
            <a:endParaRPr/>
          </a:p>
          <a:p>
            <a:r>
              <a:t>[Sources]</a:t>
            </a:r>
          </a:p>
          <a:p>
            <a:r>
              <a:t>- Imagen generada específicamente para esta presentación; 2026-07-31.</a:t>
            </a:r>
          </a:p>
          <a:p>
            <a:r>
              <a:t>- Archivo fuente proporcionado: PLB-501 Gas &amp; Troubleshooting.ppt.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Demostrar la relación presión–estado con un esquema seguro. No manipular cilindros fuera del procedimiento del centro.</a:t>
            </a:r>
          </a:p>
          <a:p>
            <a:endParaRPr/>
          </a:p>
          <a:p>
            <a:r>
              <a:t>[Sources]</a:t>
            </a:r>
          </a:p>
          <a:p>
            <a:r>
              <a:t>- Archivo fuente proporcionado: PLB-501 Gas &amp; Troubleshooting.ppt.</a:t>
            </a:r>
          </a:p>
          <a:p>
            <a:r>
              <a:t>- https://www.nfpa.org/-/media/project/storefront/catalog/files/code-or-topic-fact-sheets/lpgasfactsheet.pdf</a:t>
            </a:r>
          </a:p>
          <a:p>
            <a:r>
              <a:t>- https://www.nfpa.org/product/nfpa-58-liquefied-petroleum-gas-code/p0058code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Respuesta esperada: comparar static/dynamic, simultaneidad, segment loads y source capacity antes de tocar appliance adjustments.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https://codes.iccsafe.org/content/FLFGC2023P1/chapter-4-gas-piping-installations</a:t>
            </a:r>
          </a:p>
          <a:p>
            <a:r>
              <a:t>- https://codes.iccsafe.org/content/FLFGC2023P1/appendix-a-ifgs-sizing-and-capacities-of-gas-piping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Respuesta esperada: safety first, worst-case depressurization, vent/air inspection, analyzer data y safe disposition.</a:t>
            </a:r>
          </a:p>
          <a:p>
            <a:endParaRPr/>
          </a:p>
          <a:p>
            <a:r>
              <a:t>[Sources]</a:t>
            </a:r>
          </a:p>
          <a:p>
            <a:r>
              <a:t>- https://www.cdc.gov/carbon-monoxide/about/index.html</a:t>
            </a:r>
          </a:p>
          <a:p>
            <a:r>
              <a:t>- https://www.osha.gov/sites/default/files/publications/CARBONMONOXIDE-FACTSHEET.pdf</a:t>
            </a:r>
          </a:p>
          <a:p>
            <a:r>
              <a:t>- https://codes.iccsafe.org/content/FLFGC2023P1/appendix-d-ifgs-recommended-procedure-for-safety-inspection-of-an-existing-appliance-installation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Respuesta esperada: shut down si es inseguro, verificar listed conversion kit/instructions, orifice, regulator y pressure; no improvisar.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https://codes.iccsafe.org/content/FLFGC2023P1/chapter-3-general-regulations</a:t>
            </a:r>
          </a:p>
          <a:p>
            <a:r>
              <a:t>- https://codes.iccsafe.org/content/FLFGC2023P1/appendix-d-ifgs-recommended-procedure-for-safety-inspection-of-an-existing-appliance-installation</a:t>
            </a:r>
          </a:p>
          <a:p>
            <a:r>
              <a:t>- https://www.nfpa.org/product/nfpa-58-liquefied-petroleum-gas-code/p0058code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Asignar proyecto al inicio de la Semana 5 para que el estudiante llegue a Semana 6 con documentos avanzados.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</a:t>
            </a:r>
          </a:p>
          <a:p>
            <a:r>
              <a:t>- https://codes.iccsafe.org/content/FLFGC2023P1/chapter-4-gas-piping-installations</a:t>
            </a:r>
          </a:p>
          <a:p>
            <a:r>
              <a:t>- https://codes.iccsafe.org/content/FLFGC2023P1/chapter-5-chimneys-and-vents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Compartir la rúbrica antes de comenzar. Exigir evidencia en cada categoría; no otorgar puntos solo por apariencia.</a:t>
            </a:r>
          </a:p>
          <a:p>
            <a:endParaRPr/>
          </a:p>
          <a:p>
            <a:r>
              <a:t>[Sources]</a:t>
            </a:r>
          </a:p>
          <a:p>
            <a:r>
              <a:t>- Archivo fuente proporcionado: PLB-501 Gas &amp; Troubleshooting.ppt.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Usar un checklist de critical safety items. Un unsafe action crítico requiere detener la estación y remediation.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https://codes.iccsafe.org/content/FLFGC2023P1/appendix-d-ifgs-recommended-procedure-for-safety-inspection-of-an-existing-appliance-installation</a:t>
            </a:r>
          </a:p>
          <a:p>
            <a:r>
              <a:t>- https://www.osha.gov/sites/default/files/publications/CARBONMONOXIDE-FACTSHEET.pdf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Comparar con el diagnostic inicial. Pedir respuestas en lenguaje de campo y con una medición concreta.</a:t>
            </a:r>
          </a:p>
          <a:p>
            <a:endParaRPr/>
          </a:p>
          <a:p>
            <a:r>
              <a:t>[Sources]</a:t>
            </a:r>
          </a:p>
          <a:p>
            <a:r>
              <a:t>- Archivo fuente proporcionado: PLB-501 Gas &amp; Troubleshooting.ppt.</a:t>
            </a:r>
          </a:p>
          <a:p>
            <a:r>
              <a:t>- https://codes.iccsafe.org/content/FLFGC2023P1/appendix-d-ifgs-recommended-procedure-for-safety-inspection-of-an-existing-appliance-installation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Combinar preguntas de aplicación con un problema de sizing y un caso diagnóstico. Evitar evaluar solo memorización.</a:t>
            </a:r>
          </a:p>
          <a:p>
            <a:endParaRPr/>
          </a:p>
          <a:p>
            <a:r>
              <a:t>[Sources]</a:t>
            </a:r>
          </a:p>
          <a:p>
            <a:r>
              <a:t>- Archivo fuente proporcionado: PLB-501 Gas &amp; Troubleshooting.ppt.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Cerrar invitando a cada estudiante a explicar cómo cambiará su práctica diaria después del curso.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https://codes.iccsafe.org/content/FLFGC2023P1/appendix-d-ifgs-recommended-procedure-for-safety-inspection-of-an-existing-appliance-installation</a:t>
            </a:r>
          </a:p>
          <a:p>
            <a:r>
              <a:t>- https://www.osha.gov/sites/default/files/publications/CARBONMONOXIDE-FACTSHEET.pdf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Mostrar cómo se consulta cada fuente. Recordar que la 9th Edition 2026 puede estar en desarrollo; confirmar effective code con la Florida Building Commission y el AHJ.</a:t>
            </a:r>
          </a:p>
          <a:p>
            <a:endParaRPr/>
          </a:p>
          <a:p>
            <a:r>
              <a:t>[Sources]</a:t>
            </a:r>
          </a:p>
          <a:p>
            <a:r>
              <a:t>- https://www.floridabuilding.org/</a:t>
            </a:r>
          </a:p>
          <a:p>
            <a:r>
              <a:t>- https://codes.iccsafe.org/content/FLFGC2023P1</a:t>
            </a:r>
          </a:p>
          <a:p>
            <a:r>
              <a:t>- https://www.nfpa.org/product/nfpa-54-ansi-z223-1-national-fuel-gas-code/p0054code</a:t>
            </a:r>
          </a:p>
          <a:p>
            <a:r>
              <a:t>- https://www.nfpa.org/product/nfpa-58-liquefied-petroleum-gas-code/p0058code</a:t>
            </a:r>
          </a:p>
          <a:p>
            <a:r>
              <a:t>- https://www.osha.gov/sites/default/files/publications/CARBONMONOXIDE-FACTSHEET.pdf</a:t>
            </a:r>
          </a:p>
          <a:p>
            <a:r>
              <a:t>- https://www.cdc.gov/carbon-monoxide/about/index.html</a:t>
            </a:r>
          </a:p>
          <a:p>
            <a:r>
              <a:t>- https://www.phmsa.dot.gov/safety-awareness/pipeline/pipeline-leak-recognition-and-what-do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Aclarar que la dirección de acumulación es una simplificación útil; corrientes de aire, geometría y temperatura también influyen.</a:t>
            </a:r>
          </a:p>
          <a:p>
            <a:endParaRPr/>
          </a:p>
          <a:p>
            <a:r>
              <a:t>[Sources]</a:t>
            </a:r>
          </a:p>
          <a:p>
            <a:r>
              <a:t>- Archivo fuente proporcionado: PLB-501 Gas &amp; Troubleshooting.ppt.</a:t>
            </a:r>
          </a:p>
          <a:p>
            <a:r>
              <a:t>- https://www.nfpa.org/-/media/project/storefront/catalog/files/code-or-topic-fact-sheets/lpgasfactsheet.pdf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Preparar una placa real y pedir que localicen fuel type, input, manifold pressure y electrical rating.</a:t>
            </a:r>
          </a:p>
          <a:p>
            <a:endParaRPr/>
          </a:p>
          <a:p>
            <a:r>
              <a:t>[Sources]</a:t>
            </a:r>
          </a:p>
          <a:p>
            <a:r>
              <a:t>- Archivo fuente proporcionado: PLB-501 Gas &amp; Troubleshooting.ppt.</a:t>
            </a:r>
          </a:p>
          <a:p>
            <a:r>
              <a:t>- https://codes.iccsafe.org/content/FLFGC2023P1/chapter-4-gas-piping-installations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Relacionar cada vértice con una causa de troubleshooting: suministro, aire/venting y encendido/control.</a:t>
            </a:r>
          </a:p>
          <a:p>
            <a:endParaRPr/>
          </a:p>
          <a:p>
            <a:r>
              <a:t>[Sources]</a:t>
            </a:r>
          </a:p>
          <a:p>
            <a:r>
              <a:t>- Archivo fuente proporcionado: PLB-501 Gas &amp; Troubleshooting.ppt.</a:t>
            </a:r>
          </a:p>
          <a:p>
            <a:r>
              <a:t>- https://www.osha.gov/sites/default/files/publications/CARBONMONOXIDE-FACTSHEET.pdf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Aclarar que el color de la llama por sí solo no basta. El tipo de burner y la instrucción del fabricante controlan la interpretación.</a:t>
            </a:r>
          </a:p>
          <a:p>
            <a:endParaRPr/>
          </a:p>
          <a:p>
            <a:r>
              <a:t>[Sources]</a:t>
            </a:r>
          </a:p>
          <a:p>
            <a:r>
              <a:t>- https://www.osha.gov/sites/default/files/publications/CARBONMONOXIDE-FACTSHEET.pdf</a:t>
            </a:r>
          </a:p>
          <a:p>
            <a:r>
              <a:t>- https://codes.iccsafe.org/content/FLFGC2023P1/chapter-5-chimneys-and-vents</a:t>
            </a:r>
          </a:p>
          <a:p>
            <a:r>
              <a:t>- https://codes.iccsafe.org/content/FLFGC2023P1/appendix-d-ifgs-recommended-procedure-for-safety-inspection-of-an-existing-appliance-installation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No convertir la clase en diagnóstico médico. Enfatizar evacuación, atención de emergencia y eliminación de la fuente por personal calificado.</a:t>
            </a:r>
          </a:p>
          <a:p>
            <a:endParaRPr/>
          </a:p>
          <a:p>
            <a:r>
              <a:t>[Sources]</a:t>
            </a:r>
          </a:p>
          <a:p>
            <a:r>
              <a:t>- https://www.osha.gov/sites/default/files/publications/CARBONMONOXIDE-FACTSHEET.pdf</a:t>
            </a:r>
          </a:p>
          <a:p>
            <a:r>
              <a:t>- https://www.cdc.gov/carbon-monoxide/about/index.html</a:t>
            </a:r>
          </a:p>
          <a:p>
            <a:r>
              <a:t>- https://www.osha.gov/laws-regs/regulations/standardnumber/1926/1926.55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Explicar odor fade y limitaciones del olfato sin crear falsas certezas. Practicar la observación desde una posición segura.</a:t>
            </a:r>
          </a:p>
          <a:p>
            <a:endParaRPr/>
          </a:p>
          <a:p>
            <a:r>
              <a:t>[Sources]</a:t>
            </a:r>
          </a:p>
          <a:p>
            <a:r>
              <a:t>- https://www.phmsa.dot.gov/safety-awareness/pipeline/pipeline-leak-recognition-and-what-do</a:t>
            </a:r>
          </a:p>
          <a:p>
            <a:r>
              <a:t>- https://www.peoplesgas.com/safety/pipeline-awareness/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Practicar el mensaje de emergencia: dirección, zona afectada, observaciones, personas evacuadas y punto seguro.</a:t>
            </a:r>
          </a:p>
          <a:p>
            <a:endParaRPr/>
          </a:p>
          <a:p>
            <a:r>
              <a:t>[Sources]</a:t>
            </a:r>
          </a:p>
          <a:p>
            <a:r>
              <a:t>- https://www.peoplesgas.com/safety/if-you-smell-gas/</a:t>
            </a:r>
          </a:p>
          <a:p>
            <a:r>
              <a:t>- https://www.peoplesgas.com/safety/pipeline-awareness/</a:t>
            </a:r>
          </a:p>
          <a:p>
            <a:r>
              <a:t>- https://www.phmsa.dot.gov/safety-awareness/pipeline/pipeline-leak-recognition-and-what-do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Hacer un tool-box inspection. Los estudiantes deben justificar por qué cada instrumento es apto para la medición prevista.</a:t>
            </a:r>
          </a:p>
          <a:p>
            <a:endParaRPr/>
          </a:p>
          <a:p>
            <a:r>
              <a:t>[Sources]</a:t>
            </a:r>
          </a:p>
          <a:p>
            <a:r>
              <a:t>- https://www.osha.gov/laws-regs/regulations/standardnumber/1926/1926.55</a:t>
            </a:r>
          </a:p>
          <a:p>
            <a:r>
              <a:t>- https://www.peoplesgas.com/safety/pipeline-awareness/</a:t>
            </a:r>
          </a:p>
          <a:p>
            <a:r>
              <a:t>- https://codes.iccsafe.org/content/FLFGC2023P1/chapter-4-gas-piping-installations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Evaluar conducta, comunicación y secuencia; no la velocidad. Cerrar con retroalimentación colectiva.</a:t>
            </a:r>
          </a:p>
          <a:p>
            <a:endParaRPr/>
          </a:p>
          <a:p>
            <a:r>
              <a:t>[Sources]</a:t>
            </a:r>
          </a:p>
          <a:p>
            <a:r>
              <a:t>- https://www.peoplesgas.com/safety/if-you-smell-gas/</a:t>
            </a:r>
          </a:p>
          <a:p>
            <a:r>
              <a:t>- https://www.peoplesgas.com/safety/pipeline-awareness/</a:t>
            </a:r>
          </a:p>
          <a:p>
            <a:r>
              <a:t>- https://www.phmsa.dot.gov/safety-awareness/pipeline/pipeline-leak-recognition-and-what-do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Solicitar ejemplos de trabajos que “funcionaban” pero no eran seguros o confiables. Enfatizar el criterio profesional.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</a:t>
            </a:r>
          </a:p>
          <a:p>
            <a:r>
              <a:t>- https://www.nfpa.org/product/nfpa-54-ansi-z223-1-national-fuel-gas-code/p0054code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Conectar la selección de material con el recorrido, el ambiente, el gas y el método de unión.</a:t>
            </a:r>
          </a:p>
          <a:p>
            <a:endParaRPr/>
          </a:p>
          <a:p>
            <a:r>
              <a:t>[Sources]</a:t>
            </a:r>
          </a:p>
          <a:p>
            <a:r>
              <a:t>- Imagen generada específicamente para esta presentación; 2026-07-31.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Usar muestras físicas y fichas del fabricante. Confirmar siempre el código y los materiales aceptados por el AHJ.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https://codes.iccsafe.org/content/FLFGC2023P1/chapter-3-general-regulations</a:t>
            </a:r>
          </a:p>
          <a:p>
            <a:r>
              <a:t>- https://codes.iccsafe.org/content/FLFGC2023P1/chapter-4-gas-piping-installations</a:t>
            </a:r>
          </a:p>
          <a:p>
            <a:r>
              <a:t>- https://www.nfpa.org/product/nfpa-54-ansi-z223-1-national-fuel-gas-code/p0054code</a:t>
            </a:r>
          </a:p>
          <a:p>
            <a:r>
              <a:t>- https://www.nfpa.org/product/nfpa-58-liquefied-petroleum-gas-code/p0058code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Mostrar cómo una instrucción listada del fabricante puede ser más específica que una regla general. Repetir: el AHJ define la aceptación final.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</a:t>
            </a:r>
          </a:p>
          <a:p>
            <a:r>
              <a:t>- https://www.floridabuilding.org/</a:t>
            </a:r>
          </a:p>
          <a:p>
            <a:r>
              <a:t>- https://www.nfpa.org/product/nfpa-54-ansi-z223-1-national-fuel-gas-code/p0054code</a:t>
            </a:r>
          </a:p>
          <a:p>
            <a:r>
              <a:t>- https://www.nfpa.org/product/nfpa-58-liquefied-petroleum-gas-code/p0058code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Definir límites del trabajo. El curso no autoriza tareas fuera del license scope ni sustituye coordinación con otros trades.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</a:t>
            </a:r>
          </a:p>
          <a:p>
            <a:r>
              <a:t>- https://www.nfpa.org/product/nfpa-54-ansi-z223-1-national-fuel-gas-code/p0054code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Entregar un plano simple y pedir que marquen delivery, longest run, loads, valves y appliances.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https://codes.iccsafe.org/content/FLFGC2023P1/chapter-4-gas-piping-installations</a:t>
            </a:r>
          </a:p>
          <a:p>
            <a:r>
              <a:t>- https://codes.iccsafe.org/content/FLFGC2023P1/appendix-a-ifgs-sizing-and-capacities-of-gas-piping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No convertir la tabla en permiso universal. Cada opción depende del código adoptado, listed system y condiciones del sitio.</a:t>
            </a:r>
          </a:p>
          <a:p>
            <a:endParaRPr/>
          </a:p>
          <a:p>
            <a:r>
              <a:t>[Sources]</a:t>
            </a:r>
          </a:p>
          <a:p>
            <a:r>
              <a:t>- Archivo fuente proporcionado: PLB-501 Gas &amp; Troubleshooting.ppt.</a:t>
            </a:r>
          </a:p>
          <a:p>
            <a:r>
              <a:t>- https://codes.iccsafe.org/content/FLFGC2023P1/chapter-4-gas-piping-installations</a:t>
            </a:r>
          </a:p>
          <a:p>
            <a:r>
              <a:t>- https://www.nfpa.org/product/nfpa-54-ansi-z223-1-national-fuel-gas-code/p0054code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Mostrar un thread bueno y uno defectuoso. Los estudiantes deben identificar crest, taper, engaged threads y burrs.</a:t>
            </a:r>
          </a:p>
          <a:p>
            <a:endParaRPr/>
          </a:p>
          <a:p>
            <a:r>
              <a:t>[Sources]</a:t>
            </a:r>
          </a:p>
          <a:p>
            <a:r>
              <a:t>- Archivo fuente proporcionado: PLB-501 Gas &amp; Troubleshooting.ppt.</a:t>
            </a:r>
          </a:p>
          <a:p>
            <a:r>
              <a:t>- https://codes.iccsafe.org/content/FLFGC2023P1/chapter-4-gas-piping-installations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Comparar manuales de dos sistemas para demostrar que los detalles no son intercambiables.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https://codes.iccsafe.org/content/FLFGC2023P1/chapter-3-general-regulations</a:t>
            </a:r>
          </a:p>
          <a:p>
            <a:r>
              <a:t>- https://codes.iccsafe.org/content/FLFGC2023P1/chapter-4-gas-piping-installations</a:t>
            </a:r>
          </a:p>
          <a:p>
            <a:r>
              <a:t>- https://www.nfpa.org/product/nfpa-54-ansi-z223-1-national-fuel-gas-code/p0054code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Practicar inspección de flare: corte, deburr, nut, flare uniforme y asiento limpio.</a:t>
            </a:r>
          </a:p>
          <a:p>
            <a:endParaRPr/>
          </a:p>
          <a:p>
            <a:r>
              <a:t>[Sources]</a:t>
            </a:r>
          </a:p>
          <a:p>
            <a:r>
              <a:t>- Archivo fuente proporcionado: PLB-501 Gas &amp; Troubleshooting.ppt.</a:t>
            </a:r>
          </a:p>
          <a:p>
            <a:r>
              <a:t>- https://codes.iccsafe.org/content/FLFGC2023P1/chapter-4-gas-piping-installations</a:t>
            </a:r>
          </a:p>
          <a:p>
            <a:r>
              <a:t>- https://www.nfpa.org/product/nfpa-54-ansi-z223-1-national-fuel-gas-code/p0054code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Usar una muestra de anodeless riser y explicar su función sin entrar en instalación no autorizada.</a:t>
            </a:r>
          </a:p>
          <a:p>
            <a:endParaRPr/>
          </a:p>
          <a:p>
            <a:r>
              <a:t>[Sources]</a:t>
            </a:r>
          </a:p>
          <a:p>
            <a:r>
              <a:t>- Archivo fuente proporcionado: PLB-501 Gas &amp; Troubleshooting.ppt.</a:t>
            </a:r>
          </a:p>
          <a:p>
            <a:r>
              <a:t>- https://codes.iccsafe.org/content/FLFGC2023P1/chapter-4-gas-piping-installations</a:t>
            </a:r>
          </a:p>
          <a:p>
            <a:r>
              <a:t>- https://www.nfpa.org/product/nfpa-54-ansi-z223-1-national-fuel-gas-code/p0054code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Presentar los resultados como evidencias observables. Explicar cómo se evaluará cada uno durante las seis semanas.</a:t>
            </a:r>
          </a:p>
          <a:p>
            <a:endParaRPr/>
          </a:p>
          <a:p>
            <a:r>
              <a:t>[Sources]</a:t>
            </a:r>
          </a:p>
          <a:p>
            <a:r>
              <a:t>- Archivo fuente proporcionado: PLB-501 Gas &amp; Troubleshooting.ppt.</a:t>
            </a:r>
          </a:p>
          <a:p>
            <a:r>
              <a:t>- https://codes.iccsafe.org/content/FLFGC2023P1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Evaluar reconocimiento y límites; no enseñar soldadura/fusion como competencia sin laboratorio, qualification y procedimiento específico.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https://codes.iccsafe.org/content/FLFGC2023P1/chapter-4-gas-piping-installations</a:t>
            </a:r>
          </a:p>
          <a:p>
            <a:r>
              <a:t>- https://www.nfpa.org/product/nfpa-54-ansi-z223-1-national-fuel-gas-code/p0054code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Revisar un detalle de wall penetration y pedir que señalen sleeve, annular seal y protección mecánica.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https://codes.iccsafe.org/content/FLFGC2023P1/chapter-4-gas-piping-installations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Realizar una caminata en el laboratorio y marcar supports aceptables y deficientes.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https://codes.iccsafe.org/content/FLFGC2023P1/chapter-4-gas-piping-installations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Utilizar un mock-up real para seguir el flujo. Pedir nombre en español e inglés y la consecuencia de una falla.</a:t>
            </a:r>
          </a:p>
          <a:p>
            <a:endParaRPr/>
          </a:p>
          <a:p>
            <a:r>
              <a:t>[Sources]</a:t>
            </a:r>
          </a:p>
          <a:p>
            <a:r>
              <a:t>- Archivo fuente proporcionado: PLB-501 Gas &amp; Troubleshooting.ppt.</a:t>
            </a:r>
          </a:p>
          <a:p>
            <a:r>
              <a:t>- https://codes.iccsafe.org/content/FLFGC2023P1/chapter-4-gas-piping-installations</a:t>
            </a:r>
          </a:p>
          <a:p>
            <a:r>
              <a:t>- https://www.nfpa.org/product/nfpa-54-ansi-z223-1-national-fuel-gas-code/p0054code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Practicar lectura de un diaphragm meter y diferenciar cubic feet acumulados de flow instantáneo.</a:t>
            </a:r>
          </a:p>
          <a:p>
            <a:endParaRPr/>
          </a:p>
          <a:p>
            <a:r>
              <a:t>[Sources]</a:t>
            </a:r>
          </a:p>
          <a:p>
            <a:r>
              <a:t>- Archivo fuente proporcionado: PLB-501 Gas &amp; Troubleshooting.ppt.</a:t>
            </a:r>
          </a:p>
          <a:p>
            <a:r>
              <a:t>- https://codes.iccsafe.org/content/FLFGC2023P1/chapter-4-gas-piping-installations</a:t>
            </a:r>
          </a:p>
          <a:p>
            <a:r>
              <a:t>- https://www.nfpa.org/product/nfpa-54-ansi-z223-1-national-fuel-gas-code/p0054code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Demostrar cómo una lectura estable sin carga puede ocultar undersizing o restriction durante operación.</a:t>
            </a:r>
          </a:p>
          <a:p>
            <a:endParaRPr/>
          </a:p>
          <a:p>
            <a:r>
              <a:t>[Sources]</a:t>
            </a:r>
          </a:p>
          <a:p>
            <a:r>
              <a:t>- Archivo fuente proporcionado: PLB-501 Gas &amp; Troubleshooting.ppt.</a:t>
            </a:r>
          </a:p>
          <a:p>
            <a:r>
              <a:t>- https://codes.iccsafe.org/content/FLFGC2023P1/chapter-4-gas-piping-installations</a:t>
            </a:r>
          </a:p>
          <a:p>
            <a:r>
              <a:t>- https://www.nfpa.org/product/nfpa-54-ansi-z223-1-national-fuel-gas-code/p0054code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Montar el assembly en banco y pedir que los estudiantes expliquen el orden de cada pieza.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https://codes.iccsafe.org/content/FLFGC2023P1/chapter-4-gas-piping-installations</a:t>
            </a:r>
          </a:p>
          <a:p>
            <a:r>
              <a:t>- https://www.nfpa.org/product/nfpa-54-ansi-z223-1-national-fuel-gas-code/p0054code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No buscar un único material “ganador”. Evaluar si la selección está justificada por ubicación, code, listing y maintainability.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https://codes.iccsafe.org/content/FLFGC2023P1/chapter-3-general-regulations</a:t>
            </a:r>
          </a:p>
          <a:p>
            <a:r>
              <a:t>- https://codes.iccsafe.org/content/FLFGC2023P1/chapter-4-gas-piping-installations</a:t>
            </a:r>
          </a:p>
          <a:p>
            <a:r>
              <a:t>- https://www.nfpa.org/product/nfpa-54-ansi-z223-1-national-fuel-gas-code/p0054code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Presentar el dimensionamiento como una cadena de datos verificables, no como adivinación por experiencia.</a:t>
            </a:r>
          </a:p>
          <a:p>
            <a:endParaRPr/>
          </a:p>
          <a:p>
            <a:r>
              <a:t>[Sources]</a:t>
            </a:r>
          </a:p>
          <a:p>
            <a:r>
              <a:t>- Imagen generada específicamente para esta presentación; 2026-07-31.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Cada estudiante debe usar la tabla correspondiente a las condiciones asignadas. No aceptar tamaños sin identificar la tabla y sus supuestos.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https://codes.iccsafe.org/content/FLFGC2023P1/chapter-4-gas-piping-installations</a:t>
            </a:r>
          </a:p>
          <a:p>
            <a:r>
              <a:t>- https://codes.iccsafe.org/content/FLFGC2023P1/appendix-a-ifgs-sizing-and-capacities-of-gas-piping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Explicar que la secuencia es acumulativa: no se puede diagnosticar con calidad un sistema que nunca fue entendido, calculado y probado.</a:t>
            </a:r>
          </a:p>
          <a:p>
            <a:endParaRPr/>
          </a:p>
          <a:p>
            <a:r>
              <a:t>[Sources]</a:t>
            </a:r>
          </a:p>
          <a:p>
            <a:r>
              <a:t>- Archivo fuente proporcionado: PLB-501 Gas &amp; Troubleshooting.ppt.</a:t>
            </a:r>
          </a:p>
          <a:p>
            <a:r>
              <a:t>- https://codes.iccsafe.org/content/FLFGC2023P1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Usar tres placas reales. Pedir que distingan input, output, gas type, pressure y vent category.</a:t>
            </a:r>
          </a:p>
          <a:p>
            <a:endParaRPr/>
          </a:p>
          <a:p>
            <a:r>
              <a:t>[Sources]</a:t>
            </a:r>
          </a:p>
          <a:p>
            <a:r>
              <a:t>- Archivo fuente proporcionado: PLB-501 Gas &amp; Troubleshooting.ppt.</a:t>
            </a:r>
          </a:p>
          <a:p>
            <a:r>
              <a:t>- https://codes.iccsafe.org/content/FLFGC2023P1/chapter-3-general-regulations</a:t>
            </a:r>
          </a:p>
          <a:p>
            <a:r>
              <a:t>- https://codes.iccsafe.org/content/FLFGC2023P1/chapter-4-gas-piping-installations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Pedir a los estudiantes que calculen el total y expliquen qué cambia si se agrega un future appliance.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https://codes.iccsafe.org/content/FLFGC2023P1/chapter-4-gas-piping-installations</a:t>
            </a:r>
          </a:p>
          <a:p>
            <a:r>
              <a:t>- https://codes.iccsafe.org/content/FLFGC2023P1/appendix-a-ifgs-sizing-and-capacities-of-gas-piping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Hacer conversiones sencillas y demostrar por qué un gauge de 0–100 psi no sirve para leer pequeños cambios en in. w.c.</a:t>
            </a:r>
          </a:p>
          <a:p>
            <a:endParaRPr/>
          </a:p>
          <a:p>
            <a:r>
              <a:t>[Sources]</a:t>
            </a:r>
          </a:p>
          <a:p>
            <a:r>
              <a:t>- Archivo fuente proporcionado: PLB-501 Gas &amp; Troubleshooting.ppt.</a:t>
            </a:r>
          </a:p>
          <a:p>
            <a:r>
              <a:t>- https://codes.iccsafe.org/content/FLFGC2023P1/appendix-a-ifgs-sizing-and-capacities-of-gas-piping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Resolver varios ejemplos y recalcar que 1,000 Btu/ft³ es una aproximación de entrenamiento, no un dato universal.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https://codes.iccsafe.org/content/FLFGC2023P1/appendix-a-ifgs-sizing-and-capacities-of-gas-piping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Demostrar con un mock-up y dos restricciones. Graficar verbalmente la caída de presión al aumentar flow.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https://codes.iccsafe.org/content/FLFGC2023P1/chapter-4-gas-piping-installations</a:t>
            </a:r>
          </a:p>
          <a:p>
            <a:r>
              <a:t>- https://codes.iccsafe.org/content/FLFGC2023P1/appendix-a-ifgs-sizing-and-capacities-of-gas-piping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Retirar deliberadamente un dato de un problema. El estudiante debe detectar que no puede seleccionar el diámetro todavía.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https://codes.iccsafe.org/content/FLFGC2023P1/chapter-4-gas-piping-installations</a:t>
            </a:r>
          </a:p>
          <a:p>
            <a:r>
              <a:t>- https://codes.iccsafe.org/content/FLFGC2023P1/appendix-a-ifgs-sizing-and-capacities-of-gas-piping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Resolver primero con colores: cada appliance tiene una carga; cada segmento carga la suma de lo que alimenta.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https://codes.iccsafe.org/content/FLFGC2023P1/appendix-a-ifgs-sizing-and-capacities-of-gas-piping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Comparar ambos métodos en el mismo sistema. La prioridad es aplicar correctamente el método permitido, no minimizar material a cualquier costo.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https://codes.iccsafe.org/content/FLFGC2023P1/appendix-a-ifgs-sizing-and-capacities-of-gas-piping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Asignar letras a los segmentos y pedir la downstream load de cada uno antes de consultar cualquier tabla.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https://codes.iccsafe.org/content/FLFGC2023P1/appendix-a-ifgs-sizing-and-capacities-of-gas-piping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La columna resultado omite deliberadamente el diameter. El estudiante debe registrar la tabla, fila y capacidad seleccionadas.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https://codes.iccsafe.org/content/FLFGC2023P1/appendix-a-ifgs-sizing-and-capacities-of-gas-piping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Aplicar sin calificación. Guardar respuestas para comparar con la revisión final de la Semana 6.</a:t>
            </a:r>
          </a:p>
          <a:p>
            <a:endParaRPr/>
          </a:p>
          <a:p>
            <a:r>
              <a:t>[Sources]</a:t>
            </a:r>
          </a:p>
          <a:p>
            <a:r>
              <a:t>- Archivo fuente proporcionado: PLB-501 Gas &amp; Troubleshooting.ppt.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Revisar errores de lectura vertical/horizontal y unidades. Pedir que otro estudiante audite el worksheet.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https://codes.iccsafe.org/content/FLFGC2023P1/appendix-a-ifgs-sizing-and-capacities-of-gas-piping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Presentar un caso con pipe sobredimensionado y meter insuficiente para demostrar que el sistema se evalúa completo.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https://codes.iccsafe.org/content/FLFGC2023P1/chapter-4-gas-piping-installations</a:t>
            </a:r>
          </a:p>
          <a:p>
            <a:r>
              <a:t>- https://codes.iccsafe.org/content/FLFGC2023P1/appendix-a-ifgs-sizing-and-capacities-of-gas-piping</a:t>
            </a:r>
          </a:p>
          <a:p>
            <a:r>
              <a:t>- https://www.nfpa.org/product/nfpa-54-ansi-z223-1-national-fuel-gas-code/p0054code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Usar la tabla como checklist de peer review antes de aprobar el proyecto de cada estudiante.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https://codes.iccsafe.org/content/FLFGC2023P1/appendix-a-ifgs-sizing-and-capacities-of-gas-piping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Calificar trazabilidad del cálculo, no solo diámetros. El equipo revisor debe localizar al menos una mejora o confirmar la coherencia.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https://codes.iccsafe.org/content/FLFGC2023P1/chapter-4-gas-piping-installations</a:t>
            </a:r>
          </a:p>
          <a:p>
            <a:r>
              <a:t>- https://codes.iccsafe.org/content/FLFGC2023P1/appendix-a-ifgs-sizing-and-capacities-of-gas-piping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Reforzar que cada paso debe dejar evidencia para el paso siguiente.</a:t>
            </a:r>
          </a:p>
          <a:p>
            <a:endParaRPr/>
          </a:p>
          <a:p>
            <a:r>
              <a:t>[Sources]</a:t>
            </a:r>
          </a:p>
          <a:p>
            <a:r>
              <a:t>- Imagen generada específicamente para esta presentación; 2026-07-31.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Separar claramente pressure test del piping, leak check de connections y combustion verification del appliance.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https://codes.iccsafe.org/content/FLFGC2023P1/chapter-3-general-regulations</a:t>
            </a:r>
          </a:p>
          <a:p>
            <a:r>
              <a:t>- https://codes.iccsafe.org/content/FLFGC2023P1/chapter-4-gas-piping-installations</a:t>
            </a:r>
          </a:p>
          <a:p>
            <a:r>
              <a:t>- https://www.nfpa.org/product/nfpa-54-ansi-z223-1-national-fuel-gas-code/p0054code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Usar un pre-install checklist. Pedir que identifiquen tres conflictos posibles en un ceiling congestion plan.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</a:t>
            </a:r>
          </a:p>
          <a:p>
            <a:r>
              <a:t>- https://codes.iccsafe.org/content/FLFGC2023P1/chapter-3-general-regulations</a:t>
            </a:r>
          </a:p>
          <a:p>
            <a:r>
              <a:t>- https://codes.iccsafe.org/content/FLFGC2023P1/chapter-4-gas-piping-installations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Demostrar una pieza completa y luego asignar práctica supervisada. Usar guards, PPE y procedimiento del equipo.</a:t>
            </a:r>
          </a:p>
          <a:p>
            <a:endParaRPr/>
          </a:p>
          <a:p>
            <a:r>
              <a:t>[Sources]</a:t>
            </a:r>
          </a:p>
          <a:p>
            <a:r>
              <a:t>- Archivo fuente proporcionado: PLB-501 Gas &amp; Troubleshooting.ppt.</a:t>
            </a:r>
          </a:p>
          <a:p>
            <a:r>
              <a:t>- https://codes.iccsafe.org/content/FLFGC2023P1/chapter-4-gas-piping-installations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Montar una galería de muestras. El estudiante debe clasificar y justificar cada una antes de pasar a assembly.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https://codes.iccsafe.org/content/FLFGC2023P1/chapter-4-gas-piping-installations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Comparar aplicación limpia y excesiva. Revisar la etiqueta técnica del producto usado en laboratorio.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https://codes.iccsafe.org/content/FLFGC2023P1/chapter-4-gas-piping-installations</a:t>
            </a:r>
          </a:p>
          <a:p>
            <a:r>
              <a:t>- https://www.nfpa.org/product/nfpa-54-ansi-z223-1-national-fuel-gas-code/p0054code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Introducir el lenguaje común de seguridad que se usará durante todo el curso.</a:t>
            </a:r>
          </a:p>
          <a:p>
            <a:endParaRPr/>
          </a:p>
          <a:p>
            <a:r>
              <a:t>[Sources]</a:t>
            </a:r>
          </a:p>
          <a:p>
            <a:r>
              <a:t>- Imagen generada específicamente para esta presentación; 2026-07-31.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Usar fotografías del sitio o mock-up. Pedir una redline del routing y una lista de puntos de inspección.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https://codes.iccsafe.org/content/FLFGC2023P1/chapter-3-general-regulations</a:t>
            </a:r>
          </a:p>
          <a:p>
            <a:r>
              <a:t>- https://codes.iccsafe.org/content/FLFGC2023P1/chapter-4-gas-piping-installations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Construir el assembly en banco. Evaluar orden, access y ability to service.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https://codes.iccsafe.org/content/FLFGC2023P1/chapter-4-gas-piping-installations</a:t>
            </a:r>
          </a:p>
          <a:p>
            <a:r>
              <a:t>- https://www.nfpa.org/product/nfpa-54-ansi-z223-1-national-fuel-gas-code/p0054code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Invitar al instructor eléctrico o revisar un detalle conjunto. Enfatizar el límite de licencia del estudiante.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https://codes.iccsafe.org/content/FLFGC2023P1/chapter-3-general-regulations</a:t>
            </a:r>
          </a:p>
          <a:p>
            <a:r>
              <a:t>- https://codes.iccsafe.org/content/FLFGC2023P1/chapter-4-gas-piping-installations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Convertir la tabla en formulario de campo. Exigir nombre, fecha, system ID y corrections closed.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https://codes.iccsafe.org/content/FLFGC2023P1/chapter-3-general-regulations</a:t>
            </a:r>
          </a:p>
          <a:p>
            <a:r>
              <a:t>- https://codes.iccsafe.org/content/FLFGC2023P1/chapter-4-gas-piping-installations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Hacer station rotation. Cada estudiante configura unidades y explica dónde conectar sin alterar la seguridad.</a:t>
            </a:r>
          </a:p>
          <a:p>
            <a:endParaRPr/>
          </a:p>
          <a:p>
            <a:r>
              <a:t>[Sources]</a:t>
            </a:r>
          </a:p>
          <a:p>
            <a:r>
              <a:t>- https://www.osha.gov/sites/default/files/publications/CARBONMONOXIDE-FACTSHEET.pdf</a:t>
            </a:r>
          </a:p>
          <a:p>
            <a:r>
              <a:t>- https://codes.iccsafe.org/content/FLFGC2023P1/chapter-4-gas-piping-installations</a:t>
            </a:r>
          </a:p>
          <a:p>
            <a:r>
              <a:t>- https://codes.iccsafe.org/content/FLFGC2023P1/appendix-d-ifgs-recommended-procedure-for-safety-inspection-of-an-existing-appliance-installation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No presentar un único valor de test como universal. Asignar un test plan escrito antes del laboratorio.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https://codes.iccsafe.org/content/FLFGC2023P1/chapter-4-gas-piping-installations</a:t>
            </a:r>
          </a:p>
          <a:p>
            <a:r>
              <a:t>- https://www.nfpa.org/product/nfpa-54-ansi-z223-1-national-fuel-gas-code/p0054code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Revisar un diagrama y pedir que marquen todos los componentes que deben aislarse.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https://codes.iccsafe.org/content/FLFGC2023P1/chapter-4-gas-piping-installations</a:t>
            </a:r>
          </a:p>
          <a:p>
            <a:r>
              <a:t>- https://www.nfpa.org/product/nfpa-54-ansi-z223-1-national-fuel-gas-code/p0054code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Sembrar una fuga controlada en un mock-up con aire/inert medium según el procedimiento del laboratorio.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https://codes.iccsafe.org/content/FLFGC2023P1/chapter-4-gas-piping-installations</a:t>
            </a:r>
          </a:p>
          <a:p>
            <a:r>
              <a:t>- https://www.peoplesgas.com/safety/pipeline-awareness/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En el aula, enseñar planificación y controles. La ejecución real requiere autorización, competencia y condiciones específicas.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https://codes.iccsafe.org/content/FLFGC2023P1/chapter-4-gas-piping-installations</a:t>
            </a:r>
          </a:p>
          <a:p>
            <a:r>
              <a:t>- https://www.nfpa.org/product/nfpa-54-ansi-z223-1-national-fuel-gas-code/p0054code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Crear un formulario estándar para el curso. La documentación debe permitir que otra persona entienda el sistema sin adivinar.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https://codes.iccsafe.org/content/FLFGC2023P1/chapter-3-general-regulations</a:t>
            </a:r>
          </a:p>
          <a:p>
            <a:r>
              <a:t>- https://codes.iccsafe.org/content/FLFGC2023P1/chapter-4-gas-piping-installations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Alternar explicación, demostración y práctica. No usar gas combustible real en un ejercicio sin el control del laboratorio y procedimientos aprobados.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</a:t>
            </a:r>
          </a:p>
          <a:p>
            <a:r>
              <a:t>- https://www.osha.gov/sites/default/files/publications/CARBONMONOXIDE-FACTSHEET.pdf</a:t>
            </a:r>
          </a:p>
          <a:p>
            <a:r>
              <a:t>- https://www.peoplesgas.com/safety/if-you-smell-gas/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Evaluar seguridad, craftsmanship, sequencing, medición y documentación. No permitir atajos para “ganar tiempo”.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https://codes.iccsafe.org/content/FLFGC2023P1/chapter-4-gas-piping-installations</a:t>
            </a:r>
          </a:p>
          <a:p>
            <a:r>
              <a:t>- https://www.nfpa.org/product/nfpa-54-ansi-z223-1-national-fuel-gas-code/p0054code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Conectar gas supply, aire y venting como un solo sistema de combustión.</a:t>
            </a:r>
          </a:p>
          <a:p>
            <a:endParaRPr/>
          </a:p>
          <a:p>
            <a:r>
              <a:t>[Sources]</a:t>
            </a:r>
          </a:p>
          <a:p>
            <a:r>
              <a:t>- Imagen generada específicamente para esta presentación; 2026-07-31.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Mantener los cálculos de openings vinculados al método del código y al appliance. No usar reglas memorizadas fuera de su contexto.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https://codes.iccsafe.org/content/FLFGC2023P1/chapter-3-general-regulations</a:t>
            </a:r>
          </a:p>
          <a:p>
            <a:r>
              <a:t>- https://codes.iccsafe.org/content/FLFGC2023P1/chapter-5-chimneys-and-vents</a:t>
            </a:r>
          </a:p>
          <a:p>
            <a:r>
              <a:t>- https://codes.iccsafe.org/content/FLFGC2023P1/appendix-d-ifgs-recommended-procedure-for-safety-inspection-of-an-existing-appliance-installation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El estudiante debe poder localizar cada dato y citar la página del manual que respalda su instalación.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https://codes.iccsafe.org/content/FLFGC2023P1/chapter-3-general-regulations</a:t>
            </a:r>
          </a:p>
          <a:p>
            <a:r>
              <a:t>- https://codes.iccsafe.org/content/FLFGC2023P1/chapter-5-chimneys-and-vents</a:t>
            </a:r>
          </a:p>
          <a:p>
            <a:r>
              <a:t>- https://codes.iccsafe.org/content/FLFGC2023P1/appendix-d-ifgs-recommended-procedure-for-safety-inspection-of-an-existing-appliance-installation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Relacionar cada función con una observación de campo: flame, draft/spillage y temperature del enclosure.</a:t>
            </a:r>
          </a:p>
          <a:p>
            <a:endParaRPr/>
          </a:p>
          <a:p>
            <a:r>
              <a:t>[Sources]</a:t>
            </a:r>
          </a:p>
          <a:p>
            <a:r>
              <a:t>- Archivo fuente proporcionado: PLB-501 Gas &amp; Troubleshooting.ppt.</a:t>
            </a:r>
          </a:p>
          <a:p>
            <a:r>
              <a:t>- https://codes.iccsafe.org/content/FLFGC2023P1/chapter-3-general-regulations</a:t>
            </a:r>
          </a:p>
          <a:p>
            <a:r>
              <a:t>- https://codes.iccsafe.org/content/FLFGC2023P1/appendix-d-ifgs-recommended-procedure-for-safety-inspection-of-an-existing-appliance-installation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Hacer un room survey y pedir que marquen todas las rutas de aire y equipos que extraen aire.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https://codes.iccsafe.org/content/FLFGC2023P1/chapter-3-general-regulations</a:t>
            </a:r>
          </a:p>
          <a:p>
            <a:r>
              <a:t>- https://codes.iccsafe.org/content/FLFGC2023P1/appendix-d-ifgs-recommended-procedure-for-safety-inspection-of-an-existing-appliance-installation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No usar una puerta abierta temporal como solución permanente. Verificar que las openings sean permanentes y protegidas.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https://codes.iccsafe.org/content/FLFGC2023P1/chapter-3-general-regulations</a:t>
            </a:r>
          </a:p>
          <a:p>
            <a:r>
              <a:t>- https://codes.iccsafe.org/content/FLFGC2023P1/appendix-d-ifgs-recommended-procedure-for-safety-inspection-of-an-existing-appliance-installation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Usar el código para calcular free area y considerar louver/screen reduction. No memorizar una cifra sin el método completo.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https://codes.iccsafe.org/content/FLFGC2023P1/chapter-3-general-regulations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Trazar el path en un appliance real y usar etiquetas removibles. El estudiante debe identificar cada límite del sistema.</a:t>
            </a:r>
          </a:p>
          <a:p>
            <a:endParaRPr/>
          </a:p>
          <a:p>
            <a:r>
              <a:t>[Sources]</a:t>
            </a:r>
          </a:p>
          <a:p>
            <a:r>
              <a:t>- Archivo fuente proporcionado: PLB-501 Gas &amp; Troubleshooting.ppt.</a:t>
            </a:r>
          </a:p>
          <a:p>
            <a:r>
              <a:t>- https://codes.iccsafe.org/content/FLFGC2023P1/chapter-5-chimneys-and-vents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Demostrar draft de manera aprobada y explicar las limitaciones de métodos visuales. Priorizar instrumentación y manual.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https://codes.iccsafe.org/content/FLFGC2023P1/chapter-5-chimneys-and-vents</a:t>
            </a:r>
          </a:p>
          <a:p>
            <a:r>
              <a:t>- https://codes.iccsafe.org/content/FLFGC2023P1/appendix-d-ifgs-recommended-procedure-for-safety-inspection-of-an-existing-appliance-installation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Pedir a los estudiantes que identifiquen dónde comienza y termina la responsabilidad del instalador según la utilidad y la jurisdicción.</a:t>
            </a:r>
          </a:p>
          <a:p>
            <a:endParaRPr/>
          </a:p>
          <a:p>
            <a:r>
              <a:t>[Sources]</a:t>
            </a:r>
          </a:p>
          <a:p>
            <a:r>
              <a:t>- Archivo fuente proporcionado: PLB-501 Gas &amp; Troubleshooting.ppt.</a:t>
            </a:r>
          </a:p>
          <a:p>
            <a:r>
              <a:t>- https://www.nfpa.org/product/nfpa-54-ansi-z223-1-national-fuel-gas-code/p0054code</a:t>
            </a:r>
          </a:p>
          <a:p>
            <a:r>
              <a:t>- https://codes.iccsafe.org/content/FLFGC2023P1/chapter-4-gas-piping-installations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No diagnosticar todos los systems con un draft hood model. Empezar por identificar la category y la sequence of operation.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https://codes.iccsafe.org/content/FLFGC2023P1/chapter-5-chimneys-and-vents</a:t>
            </a:r>
          </a:p>
          <a:p>
            <a:r>
              <a:t>- https://codes.iccsafe.org/content/FLFGC2023P1/appendix-d-ifgs-recommended-procedure-for-safety-inspection-of-an-existing-appliance-installation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Presentar la matriz como concepto. El manual/listing del appliance controla la instalación exacta.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https://codes.iccsafe.org/content/FLFGC2023P1/chapter-5-chimneys-and-vents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Usar Appendix D/procedimiento local como guía. No inventar un test universal para todos los appliances.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https://codes.iccsafe.org/content/FLFGC2023P1/appendix-d-ifgs-recommended-procedure-for-safety-inspection-of-an-existing-appliance-installation</a:t>
            </a:r>
          </a:p>
          <a:p>
            <a:r>
              <a:t>- https://codes.iccsafe.org/content/FLFGC2023P1/chapter-5-chimneys-and-vents</a:t>
            </a:r>
          </a:p>
          <a:p>
            <a:r>
              <a:t>- https://www.osha.gov/sites/default/files/publications/CARBONMONOXIDE-FACTSHEET.pdf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Mostrar muestras/fotos de corrosion. Pedir que distingan symptom treatment de root-cause correction.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https://codes.iccsafe.org/content/FLFGC2023P1/chapter-5-chimneys-and-vents</a:t>
            </a:r>
          </a:p>
          <a:p>
            <a:r>
              <a:t>- https://codes.iccsafe.org/content/FLFGC2023P1/appendix-d-ifgs-recommended-procedure-for-safety-inspection-of-an-existing-appliance-installation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Hacer una accessibility review del laboratorio y pedir correcciones de layout.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https://codes.iccsafe.org/content/FLFGC2023P1/chapter-3-general-regulations</a:t>
            </a:r>
          </a:p>
          <a:p>
            <a:r>
              <a:t>- https://codes.iccsafe.org/content/FLFGC2023P1/chapter-5-chimneys-and-vents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No enseñar ajustes por target genérico. Comparar con manufacturer specs y procedure. Ante unsafe readings, stop and escalate.</a:t>
            </a:r>
          </a:p>
          <a:p>
            <a:endParaRPr/>
          </a:p>
          <a:p>
            <a:r>
              <a:t>[Sources]</a:t>
            </a:r>
          </a:p>
          <a:p>
            <a:r>
              <a:t>- https://www.osha.gov/sites/default/files/publications/CARBONMONOXIDE-FACTSHEET.pdf</a:t>
            </a:r>
          </a:p>
          <a:p>
            <a:r>
              <a:t>- https://codes.iccsafe.org/content/FLFGC2023P1/appendix-d-ifgs-recommended-procedure-for-safety-inspection-of-an-existing-appliance-installation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Calificar la secuencia: visual, data, measurements, diagnosis, safe disposition. Evitar que ajusten antes de medir.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https://codes.iccsafe.org/content/FLFGC2023P1/chapter-3-general-regulations</a:t>
            </a:r>
          </a:p>
          <a:p>
            <a:r>
              <a:t>- https://codes.iccsafe.org/content/FLFGC2023P1/chapter-5-chimneys-and-vents</a:t>
            </a:r>
          </a:p>
          <a:p>
            <a:r>
              <a:t>- https://codes.iccsafe.org/content/FLFGC2023P1/appendix-d-ifgs-recommended-procedure-for-safety-inspection-of-an-existing-appliance-installation</a:t>
            </a:r>
          </a:p>
          <a:p>
            <a:r>
              <a:t>- https://www.osha.gov/sites/default/files/publications/CARBONMONOXIDE-FACTSHEET.pdf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Reutilizar todo lo aprendido: source, pressure, flow, ignition, combustion, venting y controls.</a:t>
            </a:r>
          </a:p>
          <a:p>
            <a:endParaRPr/>
          </a:p>
          <a:p>
            <a:r>
              <a:t>[Sources]</a:t>
            </a:r>
          </a:p>
          <a:p>
            <a:r>
              <a:t>- Imagen generada específicamente para esta presentación; 2026-07-31.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Cada</a:t>
            </a:r>
            <a:r>
              <a:rPr dirty="0"/>
              <a:t> </a:t>
            </a:r>
            <a:r>
              <a:rPr dirty="0" err="1"/>
              <a:t>diagnóstico</a:t>
            </a:r>
            <a:r>
              <a:rPr dirty="0"/>
              <a:t> </a:t>
            </a:r>
            <a:r>
              <a:rPr dirty="0" err="1"/>
              <a:t>debe</a:t>
            </a:r>
            <a:r>
              <a:rPr dirty="0"/>
              <a:t> </a:t>
            </a:r>
            <a:r>
              <a:rPr dirty="0" err="1"/>
              <a:t>incluir</a:t>
            </a:r>
            <a:r>
              <a:rPr dirty="0"/>
              <a:t> symptom, measurements, cause, correction, verification y disposition.</a:t>
            </a:r>
          </a:p>
          <a:p>
            <a:endParaRPr dirty="0"/>
          </a:p>
          <a:p>
            <a:r>
              <a:rPr dirty="0"/>
              <a:t>[Sources]</a:t>
            </a:r>
          </a:p>
          <a:p>
            <a:r>
              <a:rPr dirty="0"/>
              <a:t>- https://codes.iccsafe.org/content/FLFGC2023P1/appendix-d-ifgs-recommended-procedure-for-safety-inspection-of-an-existing-appliance-installation</a:t>
            </a:r>
          </a:p>
          <a:p>
            <a:r>
              <a:rPr dirty="0"/>
              <a:t>- https://www.osha.gov/sites/default/files/publications/CARBONMONOXIDE-FACTSHEET.pdf</a:t>
            </a:r>
          </a:p>
          <a:p>
            <a:r>
              <a:rPr dirty="0"/>
              <a:t>- https://www.peoplesgas.com/safety/if-you-smell-gas/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P-A-R-V es una estructura didáctica del curso. Compararla con el procedimiento de servicio del fabricante.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https://codes.iccsafe.org/content/FLFGC2023P1/appendix-d-ifgs-recommended-procedure-for-safety-inspection-of-an-existing-appliance-installation</a:t>
            </a:r>
          </a:p>
          <a:p>
            <a:r>
              <a:t>- https://www.osha.gov/sites/default/files/publications/CARBONMONOXIDE-FACTSHEET.pdf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Pedir un ejemplo de appliance que pueda convertirse y recalcar que la conversión requiere kit/instrucciones listadas; nunca improvisar orificios.</a:t>
            </a:r>
          </a:p>
          <a:p>
            <a:endParaRPr/>
          </a:p>
          <a:p>
            <a:r>
              <a:t>[Sources]</a:t>
            </a:r>
          </a:p>
          <a:p>
            <a:r>
              <a:t>- Archivo fuente proporcionado: PLB-501 Gas &amp; Troubleshooting.ppt.</a:t>
            </a:r>
          </a:p>
          <a:p>
            <a:r>
              <a:t>- https://www.nfpa.org/-/media/project/storefront/catalog/files/code-or-topic-fact-sheets/lpgasfactsheet.pdf</a:t>
            </a:r>
          </a:p>
          <a:p>
            <a:r>
              <a:t>- https://www.nfpa.org/product/nfpa-54-ansi-z223-1-national-fuel-gas-code/p0054code</a:t>
            </a:r>
          </a:p>
          <a:p>
            <a:r>
              <a:t>- https://www.nfpa.org/product/nfpa-58-liquefied-petroleum-gas-code/p0058code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El árbol no reemplaza el manual. Su función es evitar que el técnico comience en el component equivocado.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https://codes.iccsafe.org/content/FLFGC2023P1/appendix-d-ifgs-recommended-procedure-for-safety-inspection-of-an-existing-appliance-installation</a:t>
            </a:r>
          </a:p>
          <a:p>
            <a:r>
              <a:t>- https://www.osha.gov/sites/default/files/publications/CARBONMONOXIDE-FACTSHEET.pdf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Exigir mediciones antes de mover regulator settings. Separar problemas upstream, trunk y branch.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https://codes.iccsafe.org/content/FLFGC2023P1/chapter-4-gas-piping-installations</a:t>
            </a:r>
          </a:p>
          <a:p>
            <a:r>
              <a:t>- https://codes.iccsafe.org/content/FLFGC2023P1/appendix-d-ifgs-recommended-procedure-for-safety-inspection-of-an-existing-appliance-installation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Tomar lecturas simultáneas si es posible y registrar qué appliances estaban operando.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https://codes.iccsafe.org/content/FLFGC2023P1/chapter-4-gas-piping-installations</a:t>
            </a:r>
          </a:p>
          <a:p>
            <a:r>
              <a:t>- https://codes.iccsafe.org/content/FLFGC2023P1/appendix-a-ifgs-sizing-and-capacities-of-gas-piping</a:t>
            </a:r>
          </a:p>
          <a:p>
            <a:r>
              <a:t>- https://codes.iccsafe.org/content/FLFGC2023P1/appendix-d-ifgs-recommended-procedure-for-safety-inspection-of-an-existing-appliance-installation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Seguir la sequence of operation del manual. No bypass safeties para “probar” el equipo.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https://codes.iccsafe.org/content/FLFGC2023P1/appendix-d-ifgs-recommended-procedure-for-safety-inspection-of-an-existing-appliance-installation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Ante unsafe CO/soot, apagar y escalar. No “ajustar hasta que se vea azul” sin medir y conocer specifications.</a:t>
            </a:r>
          </a:p>
          <a:p>
            <a:endParaRPr/>
          </a:p>
          <a:p>
            <a:r>
              <a:t>[Sources]</a:t>
            </a:r>
          </a:p>
          <a:p>
            <a:r>
              <a:t>- https://www.osha.gov/sites/default/files/publications/CARBONMONOXIDE-FACTSHEET.pdf</a:t>
            </a:r>
          </a:p>
          <a:p>
            <a:r>
              <a:t>- https://www.cdc.gov/carbon-monoxide/about/index.html</a:t>
            </a:r>
          </a:p>
          <a:p>
            <a:r>
              <a:t>- https://codes.iccsafe.org/content/FLFGC2023P1/appendix-d-ifgs-recommended-procedure-for-safety-inspection-of-an-existing-appliance-installation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Usar el meter y procedure del fabricante. Evitar condenar gas valve antes de verificar signal y circuit.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https://codes.iccsafe.org/content/FLFGC2023P1/appendix-d-ifgs-recommended-procedure-for-safety-inspection-of-an-existing-appliance-installation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No ventear gas en el aula. Usar trainer con aire o simulación. Ante vent discharge real, controlar peligro y seguir protocolo.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https://codes.iccsafe.org/content/FLFGC2023P1/chapter-4-gas-piping-installations</a:t>
            </a:r>
          </a:p>
          <a:p>
            <a:r>
              <a:t>- https://www.nfpa.org/product/nfpa-54-ansi-z223-1-national-fuel-gas-code/p0054code</a:t>
            </a:r>
          </a:p>
          <a:p>
            <a:r>
              <a:t>- https://www.peoplesgas.com/safety/if-you-smell-gas/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Hacer role-play de llamada técnica a la utility con información clara y sin conclusiones no verificadas.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https://codes.iccsafe.org/content/FLFGC2023P1/chapter-4-gas-piping-installations</a:t>
            </a:r>
          </a:p>
          <a:p>
            <a:r>
              <a:t>- https://www.peoplesgas.com/safety/if-you-smell-gas/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Diferenciar respuesta pública/emergencia de la fase técnica posterior. La entrada depende de autoridad, monitoring y condiciones seguras.</a:t>
            </a:r>
          </a:p>
          <a:p>
            <a:endParaRPr/>
          </a:p>
          <a:p>
            <a:r>
              <a:t>[Sources]</a:t>
            </a:r>
          </a:p>
          <a:p>
            <a:r>
              <a:t>- https://www.peoplesgas.com/safety/if-you-smell-gas/</a:t>
            </a:r>
          </a:p>
          <a:p>
            <a:r>
              <a:t>- https://www.peoplesgas.com/safety/pipeline-awareness/</a:t>
            </a:r>
          </a:p>
          <a:p>
            <a:r>
              <a:t>- https://www.phmsa.dot.gov/safety-awareness/pipeline/pipeline-leak-recognition-and-what-do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No declarar “false alarm” sin measurements y complete inspection. Reproducir de forma segura las condiciones reportadas.</a:t>
            </a:r>
          </a:p>
          <a:p>
            <a:endParaRPr/>
          </a:p>
          <a:p>
            <a:r>
              <a:t>[Sources]</a:t>
            </a:r>
          </a:p>
          <a:p>
            <a:r>
              <a:t>- https://codes.iccsafe.org/content/FLFGC2023P1/chapter-5-chimneys-and-vents</a:t>
            </a:r>
          </a:p>
          <a:p>
            <a:r>
              <a:t>- https://codes.iccsafe.org/content/FLFGC2023P1/appendix-d-ifgs-recommended-procedure-for-safety-inspection-of-an-existing-appliance-installation</a:t>
            </a:r>
          </a:p>
          <a:p>
            <a:r>
              <a:t>- https://www.cdc.gov/carbon-monoxide/about/index.html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5CC7B326-29B5-43B6-96BD-F626A979622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6667500" cy="6858000"/>
          </a:xfrm>
          <a:prstGeom prst="rect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A669FB7D-AB03-4238-B760-816A2718A26D}"/>
              </a:ext>
            </a:extLst>
          </p:cNvPr>
          <p:cNvSpPr>
            <a:spLocks noGrp="1"/>
          </p:cNvSpPr>
          <p:nvPr/>
        </p:nvSpPr>
        <p:spPr>
          <a:xfrm>
            <a:off x="685800" y="914400"/>
            <a:ext cx="76200" cy="4857750"/>
          </a:xfrm>
          <a:prstGeom prst="rect">
            <a:avLst/>
          </a:prstGeom>
          <a:solidFill>
            <a:srgbClr val="F28C28"/>
          </a:solidFill>
          <a:ln w="0">
            <a:noFill/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E300E19-E976-435E-8FA3-6A6E4BFEFBDE}"/>
              </a:ext>
            </a:extLst>
          </p:cNvPr>
          <p:cNvSpPr>
            <a:spLocks noGrp="1"/>
          </p:cNvSpPr>
          <p:nvPr/>
        </p:nvSpPr>
        <p:spPr>
          <a:xfrm>
            <a:off x="1123950" y="914400"/>
            <a:ext cx="2381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50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PLB-501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5D3A875-EFE9-4260-870E-2CA8556F780A}"/>
              </a:ext>
            </a:extLst>
          </p:cNvPr>
          <p:cNvSpPr>
            <a:spLocks noGrp="1"/>
          </p:cNvSpPr>
          <p:nvPr/>
        </p:nvSpPr>
        <p:spPr>
          <a:xfrm>
            <a:off x="1123950" y="1445777"/>
            <a:ext cx="4762500" cy="2000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88000"/>
              </a:lnSpc>
              <a:buNone/>
              <a:defRPr sz="4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4350" b="1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Gas y</a:t>
            </a:r>
          </a:p>
          <a:p>
            <a:pPr>
              <a:lnSpc>
                <a:spcPct val="88000"/>
              </a:lnSpc>
              <a:buNone/>
              <a:defRPr sz="4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4350" b="1" dirty="0" err="1">
                <a:solidFill>
                  <a:srgbClr val="FFFFFF"/>
                </a:solidFill>
                <a:latin typeface="Aptos"/>
                <a:ea typeface="Aptos"/>
                <a:cs typeface="Aptos"/>
              </a:rPr>
              <a:t>Diagnóstico</a:t>
            </a:r>
            <a:r>
              <a:rPr sz="4350" b="1" dirty="0">
                <a:solidFill>
                  <a:srgbClr val="FFFFFF"/>
                </a:solidFill>
                <a:latin typeface="Aptos"/>
                <a:ea typeface="Aptos"/>
                <a:cs typeface="Aptos"/>
              </a:rPr>
              <a:t> de </a:t>
            </a:r>
            <a:r>
              <a:rPr sz="4350" b="1" dirty="0" err="1" smtClean="0">
                <a:solidFill>
                  <a:srgbClr val="FFFFFF"/>
                </a:solidFill>
                <a:latin typeface="Aptos"/>
                <a:ea typeface="Aptos"/>
                <a:cs typeface="Aptos"/>
              </a:rPr>
              <a:t>fallas</a:t>
            </a:r>
            <a:endParaRPr lang="en-US" sz="4350" b="1" dirty="0" smtClean="0">
              <a:solidFill>
                <a:srgbClr val="FFFFFF"/>
              </a:solidFill>
              <a:latin typeface="Aptos"/>
              <a:ea typeface="Aptos"/>
              <a:cs typeface="Aptos"/>
            </a:endParaRPr>
          </a:p>
          <a:p>
            <a:pPr>
              <a:lnSpc>
                <a:spcPct val="88000"/>
              </a:lnSpc>
              <a:buNone/>
              <a:defRPr sz="4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lang="en-US" sz="4350" b="1" dirty="0">
                <a:solidFill>
                  <a:srgbClr val="FF0000"/>
                </a:solidFill>
                <a:latin typeface="Aptos"/>
                <a:ea typeface="Aptos"/>
                <a:cs typeface="Aptos"/>
              </a:rPr>
              <a:t>Gas &amp;</a:t>
            </a:r>
          </a:p>
          <a:p>
            <a:pPr>
              <a:lnSpc>
                <a:spcPct val="88000"/>
              </a:lnSpc>
              <a:buNone/>
              <a:defRPr sz="4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lang="en-US" sz="4350" b="1" dirty="0">
                <a:solidFill>
                  <a:srgbClr val="FF0000"/>
                </a:solidFill>
                <a:latin typeface="Aptos"/>
                <a:ea typeface="Aptos"/>
                <a:cs typeface="Aptos"/>
              </a:rPr>
              <a:t>Troubleshooting</a:t>
            </a:r>
          </a:p>
          <a:p>
            <a:pPr>
              <a:lnSpc>
                <a:spcPct val="88000"/>
              </a:lnSpc>
              <a:buNone/>
              <a:defRPr sz="4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endParaRPr sz="4350" b="1" dirty="0">
              <a:solidFill>
                <a:srgbClr val="FFFFFF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D636123-F586-41DF-AE10-7FCCA640C5CD}"/>
              </a:ext>
            </a:extLst>
          </p:cNvPr>
          <p:cNvSpPr>
            <a:spLocks noGrp="1"/>
          </p:cNvSpPr>
          <p:nvPr/>
        </p:nvSpPr>
        <p:spPr>
          <a:xfrm>
            <a:off x="1095375" y="4371975"/>
            <a:ext cx="44767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105000"/>
              </a:lnSpc>
              <a:buNone/>
              <a:defRPr sz="1650">
                <a:solidFill>
                  <a:srgbClr val="BFD0DC"/>
                </a:solidFill>
                <a:latin typeface="Aptos"/>
                <a:ea typeface="Aptos"/>
                <a:cs typeface="Aptos"/>
              </a:defRPr>
            </a:pPr>
            <a:r>
              <a:rPr sz="1650" dirty="0" err="1">
                <a:solidFill>
                  <a:srgbClr val="BFD0DC"/>
                </a:solidFill>
                <a:latin typeface="Aptos"/>
                <a:ea typeface="Aptos"/>
                <a:cs typeface="Aptos"/>
              </a:rPr>
              <a:t>Sistemas</a:t>
            </a:r>
            <a:r>
              <a:rPr sz="1650" dirty="0">
                <a:solidFill>
                  <a:srgbClr val="BFD0DC"/>
                </a:solidFill>
                <a:latin typeface="Aptos"/>
                <a:ea typeface="Aptos"/>
                <a:cs typeface="Aptos"/>
              </a:rPr>
              <a:t> de gas combustible • </a:t>
            </a:r>
            <a:r>
              <a:rPr sz="1650" dirty="0" err="1">
                <a:solidFill>
                  <a:srgbClr val="BFD0DC"/>
                </a:solidFill>
                <a:latin typeface="Aptos"/>
                <a:ea typeface="Aptos"/>
                <a:cs typeface="Aptos"/>
              </a:rPr>
              <a:t>Instalación</a:t>
            </a:r>
            <a:r>
              <a:rPr sz="1650" dirty="0">
                <a:solidFill>
                  <a:srgbClr val="BFD0DC"/>
                </a:solidFill>
                <a:latin typeface="Aptos"/>
                <a:ea typeface="Aptos"/>
                <a:cs typeface="Aptos"/>
              </a:rPr>
              <a:t> • </a:t>
            </a:r>
            <a:r>
              <a:rPr sz="1650" dirty="0" err="1">
                <a:solidFill>
                  <a:srgbClr val="BFD0DC"/>
                </a:solidFill>
                <a:latin typeface="Aptos"/>
                <a:ea typeface="Aptos"/>
                <a:cs typeface="Aptos"/>
              </a:rPr>
              <a:t>Pruebas</a:t>
            </a:r>
            <a:r>
              <a:rPr sz="1650" dirty="0">
                <a:solidFill>
                  <a:srgbClr val="BFD0DC"/>
                </a:solidFill>
                <a:latin typeface="Aptos"/>
                <a:ea typeface="Aptos"/>
                <a:cs typeface="Aptos"/>
              </a:rPr>
              <a:t> • </a:t>
            </a:r>
            <a:r>
              <a:rPr sz="1650" dirty="0" err="1">
                <a:solidFill>
                  <a:srgbClr val="BFD0DC"/>
                </a:solidFill>
                <a:latin typeface="Aptos"/>
                <a:ea typeface="Aptos"/>
                <a:cs typeface="Aptos"/>
              </a:rPr>
              <a:t>Diagnóstico</a:t>
            </a:r>
            <a:endParaRPr sz="1650" dirty="0">
              <a:solidFill>
                <a:srgbClr val="BFD0DC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36A2BE1-EFF9-48E4-8E83-0F9D1C7E89BC}"/>
              </a:ext>
            </a:extLst>
          </p:cNvPr>
          <p:cNvSpPr>
            <a:spLocks noGrp="1"/>
          </p:cNvSpPr>
          <p:nvPr/>
        </p:nvSpPr>
        <p:spPr>
          <a:xfrm>
            <a:off x="1123950" y="5124450"/>
            <a:ext cx="3810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350" b="1">
                <a:solidFill>
                  <a:srgbClr val="F28C2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28C28"/>
                </a:solidFill>
                <a:latin typeface="Aptos"/>
                <a:ea typeface="Aptos"/>
                <a:cs typeface="Aptos"/>
              </a:rPr>
              <a:t>Curso avanzado de 6 semanas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41F8B522-AB4E-4E42-A410-FADF018CB988}"/>
              </a:ext>
            </a:extLst>
          </p:cNvPr>
          <p:cNvSpPr>
            <a:spLocks noGrp="1"/>
          </p:cNvSpPr>
          <p:nvPr/>
        </p:nvSpPr>
        <p:spPr>
          <a:xfrm>
            <a:off x="1123950" y="6115050"/>
            <a:ext cx="4953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975">
                <a:solidFill>
                  <a:srgbClr val="7E9DB2"/>
                </a:solidFill>
                <a:latin typeface="Aptos"/>
                <a:ea typeface="Aptos"/>
                <a:cs typeface="Aptos"/>
              </a:defRPr>
            </a:pPr>
            <a:r>
              <a:rPr sz="975">
                <a:solidFill>
                  <a:srgbClr val="7E9DB2"/>
                </a:solidFill>
                <a:latin typeface="Aptos"/>
                <a:ea typeface="Aptos"/>
                <a:cs typeface="Aptos"/>
              </a:rPr>
              <a:t>Programa de Técnico en Plomería | Instructor: Roger Rodriguez</a:t>
            </a:r>
          </a:p>
        </p:txBody>
      </p:sp>
    </p:spTree>
    <p:extLst>
      <p:ext uri="{BB962C8B-B14F-4D97-AF65-F5344CB8AC3E}">
        <p14:creationId xmlns:p14="http://schemas.microsoft.com/office/powerpoint/2010/main" val="202555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FFBE86ED-DCF4-4ECD-9EFE-6D040C7B79D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990B6567-49B1-450A-969B-45DF8EE3FAF4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1 • PROPIEDADES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7BD78454-3590-4BDF-9955-4624CDA562D0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Presión y temperatura cambian el comportamiento del combustible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7A1FA00F-9660-4632-B3C5-EEC79EA0874A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71E19ED-C32F-4F8B-9BD8-3CE531D81C0B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9D6E0AF-F958-4DA3-9BAF-8315F1076494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010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37B86459-7430-43ED-BBBB-6D9D40A9F6A9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7048500" cy="3905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El gas fluye de mayor a menor presión; las pérdidas aumentan con longitud, demanda y restricciones.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endParaRPr sz="1650">
              <a:solidFill>
                <a:srgbClr val="17212B"/>
              </a:solidFill>
              <a:latin typeface="Aptos"/>
              <a:ea typeface="Aptos"/>
              <a:cs typeface="Aptos"/>
            </a:endParaRP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El LP se almacena como líquido bajo presión y se utiliza como vapor en equipos a gas convencionales.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endParaRPr sz="1650">
              <a:solidFill>
                <a:srgbClr val="17212B"/>
              </a:solidFill>
              <a:latin typeface="Aptos"/>
              <a:ea typeface="Aptos"/>
              <a:cs typeface="Aptos"/>
            </a:endParaRP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La vaporización del LP enfría superficies y puede causar quemaduras por frío.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endParaRPr sz="1650">
              <a:solidFill>
                <a:srgbClr val="17212B"/>
              </a:solidFill>
              <a:latin typeface="Aptos"/>
              <a:ea typeface="Aptos"/>
              <a:cs typeface="Aptos"/>
            </a:endParaRP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Un recipiente necesita espacio de expansión; el llenado corresponde a personal y procedimientos autorizados.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E35C1B4B-2799-4367-936E-07218F8B822C}"/>
              </a:ext>
            </a:extLst>
          </p:cNvPr>
          <p:cNvSpPr>
            <a:spLocks noGrp="1"/>
          </p:cNvSpPr>
          <p:nvPr/>
        </p:nvSpPr>
        <p:spPr>
          <a:xfrm>
            <a:off x="8305800" y="2047875"/>
            <a:ext cx="3333750" cy="3143250"/>
          </a:xfrm>
          <a:prstGeom prst="roundRect">
            <a:avLst>
              <a:gd name="adj" fmla="val 6667"/>
            </a:avLst>
          </a:prstGeom>
          <a:solidFill>
            <a:srgbClr val="081B2C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3BCC89CA-CFFA-4655-9DD4-CE22AD6BBEC8}"/>
              </a:ext>
            </a:extLst>
          </p:cNvPr>
          <p:cNvSpPr>
            <a:spLocks noGrp="1"/>
          </p:cNvSpPr>
          <p:nvPr/>
        </p:nvSpPr>
        <p:spPr>
          <a:xfrm>
            <a:off x="8572500" y="2295525"/>
            <a:ext cx="2800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REGLA PRÁCTICA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D0AE5B0D-9D88-4E91-9022-7B5EE51EE444}"/>
              </a:ext>
            </a:extLst>
          </p:cNvPr>
          <p:cNvSpPr>
            <a:spLocks noGrp="1"/>
          </p:cNvSpPr>
          <p:nvPr/>
        </p:nvSpPr>
        <p:spPr>
          <a:xfrm>
            <a:off x="8572500" y="2771775"/>
            <a:ext cx="280035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2000"/>
              </a:lnSpc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Nunca diagnostique LP como si fuera gas natural.</a:t>
            </a:r>
          </a:p>
        </p:txBody>
      </p:sp>
    </p:spTree>
    <p:extLst>
      <p:ext uri="{BB962C8B-B14F-4D97-AF65-F5344CB8AC3E}">
        <p14:creationId xmlns:p14="http://schemas.microsoft.com/office/powerpoint/2010/main" val="120703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F1F3F072-75AF-4FE0-95FD-13A89814B9E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E426F3F0-72B2-4CCF-9CEB-3AF066E036A8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6 • ESTUDIOS DE CASOS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48A37164-C6C6-4643-A53A-CFD0291689A8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285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85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Caso A — Estufa de restaurante pierde llama en hora pico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809CC79E-F1E2-4D46-99BB-326050B7319E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2A9DB44-6B2E-4365-9244-15B2E00D7FD1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6E661DE-D4C4-468B-8DC1-A0CB11601879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100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97AD93A-6555-4959-8C48-10AF3863E8BB}"/>
              </a:ext>
            </a:extLst>
          </p:cNvPr>
          <p:cNvSpPr>
            <a:spLocks noGrp="1"/>
          </p:cNvSpPr>
          <p:nvPr/>
        </p:nvSpPr>
        <p:spPr>
          <a:xfrm>
            <a:off x="762000" y="1952625"/>
            <a:ext cx="4857750" cy="2571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3000"/>
              </a:lnSpc>
              <a:buNone/>
              <a:defRPr sz="20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0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Al encender todos los quemadores y el calentador de agua, las llamas del rango se reducen. Presión estática era normal antes de abrir.</a:t>
            </a:r>
          </a:p>
        </p:txBody>
      </p:sp>
      <p:sp>
        <p:nvSpPr>
          <p:cNvPr id="8" name="Straight Connector 7">
            <a:extLst>
              <a:ext uri="{FF2B5EF4-FFF2-40B4-BE49-F238E27FC236}">
                <a16:creationId xmlns="" xmlns:a16="http://schemas.microsoft.com/office/drawing/2014/main" id="{183817EE-4208-4507-B85E-B965E8245FD3}"/>
              </a:ext>
            </a:extLst>
          </p:cNvPr>
          <p:cNvSpPr>
            <a:spLocks noGrp="1"/>
          </p:cNvSpPr>
          <p:nvPr/>
        </p:nvSpPr>
        <p:spPr>
          <a:xfrm>
            <a:off x="5981700" y="2000250"/>
            <a:ext cx="0" cy="3429000"/>
          </a:xfrm>
          <a:prstGeom prst="line">
            <a:avLst/>
          </a:prstGeom>
          <a:noFill/>
          <a:ln w="47625">
            <a:solidFill>
              <a:srgbClr val="F28C28"/>
            </a:solidFill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54290EEC-C7B7-4158-A89E-E9DCC6F94C11}"/>
              </a:ext>
            </a:extLst>
          </p:cNvPr>
          <p:cNvSpPr>
            <a:spLocks noGrp="1"/>
          </p:cNvSpPr>
          <p:nvPr/>
        </p:nvSpPr>
        <p:spPr>
          <a:xfrm>
            <a:off x="6534150" y="1981200"/>
            <a:ext cx="4572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125" b="1">
                <a:solidFill>
                  <a:srgbClr val="F28C2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28C28"/>
                </a:solidFill>
                <a:latin typeface="Aptos"/>
                <a:ea typeface="Aptos"/>
                <a:cs typeface="Aptos"/>
              </a:rPr>
              <a:t>PREGUNTAS DE DIAGNÓSTICO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53E68EC5-D37D-44DA-A315-0BCDC5229DA7}"/>
              </a:ext>
            </a:extLst>
          </p:cNvPr>
          <p:cNvSpPr>
            <a:spLocks noGrp="1"/>
          </p:cNvSpPr>
          <p:nvPr/>
        </p:nvSpPr>
        <p:spPr>
          <a:xfrm>
            <a:off x="6534150" y="2476500"/>
            <a:ext cx="4762500" cy="2857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¿Qué lectura debe tomarse bajo carga?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¿Es específico del ramal o de todo el sistema?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¿Qué cargas y diámetros deben auditarse?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¿Medidor/regulador pueden limitar?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¿Qué corrección se verifica antes de cerrar?</a:t>
            </a:r>
          </a:p>
        </p:txBody>
      </p:sp>
    </p:spTree>
    <p:extLst>
      <p:ext uri="{BB962C8B-B14F-4D97-AF65-F5344CB8AC3E}">
        <p14:creationId xmlns:p14="http://schemas.microsoft.com/office/powerpoint/2010/main" val="1412476504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44E3008-5168-45B9-83A0-6E52C2C4E66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FB3AEE31-9D13-428B-BF6B-16B209A35ADB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6 • ESTUDIOS DE CASOS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95D8C606-3091-42D1-8444-818DA7BD3DF7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285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85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Caso B — CO alarm cerca de un calentador de agua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4BB1C60B-4834-416C-8556-225B5F1B2051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CF12B75-BB68-453D-8847-194BCF2A7F67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EB6AFD-FA85-4D57-8D3F-D87B6284DBFE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101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417B1B9-F4D6-4CFC-A3E8-FB4A01CF8E9D}"/>
              </a:ext>
            </a:extLst>
          </p:cNvPr>
          <p:cNvSpPr>
            <a:spLocks noGrp="1"/>
          </p:cNvSpPr>
          <p:nvPr/>
        </p:nvSpPr>
        <p:spPr>
          <a:xfrm>
            <a:off x="762000" y="1952625"/>
            <a:ext cx="4857750" cy="2571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3000"/>
              </a:lnSpc>
              <a:buNone/>
              <a:defRPr sz="20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0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La alarma ocurre cuando funcionan secadora y campana de cocina. El calentador de agua tiene campana de tiro y respiradero común.</a:t>
            </a:r>
          </a:p>
        </p:txBody>
      </p:sp>
      <p:sp>
        <p:nvSpPr>
          <p:cNvPr id="8" name="Straight Connector 7">
            <a:extLst>
              <a:ext uri="{FF2B5EF4-FFF2-40B4-BE49-F238E27FC236}">
                <a16:creationId xmlns="" xmlns:a16="http://schemas.microsoft.com/office/drawing/2014/main" id="{424E00B5-EAC1-4A42-97FC-B65DEAE6CED7}"/>
              </a:ext>
            </a:extLst>
          </p:cNvPr>
          <p:cNvSpPr>
            <a:spLocks noGrp="1"/>
          </p:cNvSpPr>
          <p:nvPr/>
        </p:nvSpPr>
        <p:spPr>
          <a:xfrm>
            <a:off x="5981700" y="2000250"/>
            <a:ext cx="0" cy="3429000"/>
          </a:xfrm>
          <a:prstGeom prst="line">
            <a:avLst/>
          </a:prstGeom>
          <a:noFill/>
          <a:ln w="47625">
            <a:solidFill>
              <a:srgbClr val="F28C28"/>
            </a:solidFill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69A172E7-59A5-469A-BB66-5283C2D8A69A}"/>
              </a:ext>
            </a:extLst>
          </p:cNvPr>
          <p:cNvSpPr>
            <a:spLocks noGrp="1"/>
          </p:cNvSpPr>
          <p:nvPr/>
        </p:nvSpPr>
        <p:spPr>
          <a:xfrm>
            <a:off x="6534150" y="1981200"/>
            <a:ext cx="4572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125" b="1">
                <a:solidFill>
                  <a:srgbClr val="F28C2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28C28"/>
                </a:solidFill>
                <a:latin typeface="Aptos"/>
                <a:ea typeface="Aptos"/>
                <a:cs typeface="Aptos"/>
              </a:rPr>
              <a:t>PREGUNTAS DE DIAGNÓSTICO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C5900F1-420C-4E37-AA3C-2B75F59FA0D4}"/>
              </a:ext>
            </a:extLst>
          </p:cNvPr>
          <p:cNvSpPr>
            <a:spLocks noGrp="1"/>
          </p:cNvSpPr>
          <p:nvPr/>
        </p:nvSpPr>
        <p:spPr>
          <a:xfrm>
            <a:off x="6534150" y="2476500"/>
            <a:ext cx="4762500" cy="2857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¿Qué acción de seguridad inicia el caso?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¿Qué extracción equipos reproducir la condición?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¿Cómo revisa aire de combustión y derrame de gases?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¿Qué lecturas documenta?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¿Qué condición exige apagar y dejar fuera de servicio?</a:t>
            </a:r>
          </a:p>
        </p:txBody>
      </p:sp>
    </p:spTree>
    <p:extLst>
      <p:ext uri="{BB962C8B-B14F-4D97-AF65-F5344CB8AC3E}">
        <p14:creationId xmlns:p14="http://schemas.microsoft.com/office/powerpoint/2010/main" val="129411689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A69BC37C-6B4C-4D10-B767-9314D792758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F47E7A9B-9489-496E-ADA8-2C87C0B82188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6 • ESTUDIOS DE CASOS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FA75B2AB-13B8-43B3-9E34-5A5448F1D5A6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285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85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Caso C — Equipo a gas convertido a LP produce hollín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37B5E52D-390E-4843-912C-E23282AE658E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3EEAA00-896F-4598-A7A0-B5C6CAF01AF9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68EB3A0-725B-46E8-93D1-0D4F69DB420B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102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5D96382-AEEB-4486-B18C-EA0D8559CB34}"/>
              </a:ext>
            </a:extLst>
          </p:cNvPr>
          <p:cNvSpPr>
            <a:spLocks noGrp="1"/>
          </p:cNvSpPr>
          <p:nvPr/>
        </p:nvSpPr>
        <p:spPr>
          <a:xfrm>
            <a:off x="762000" y="1952625"/>
            <a:ext cx="4857750" cy="2571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3000"/>
              </a:lnSpc>
              <a:buNone/>
              <a:defRPr sz="20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0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Después de una “conversión”, el quemador presenta llama amarilla y hollín. No hay documentación del kit ni del ajuste.</a:t>
            </a:r>
          </a:p>
        </p:txBody>
      </p:sp>
      <p:sp>
        <p:nvSpPr>
          <p:cNvPr id="8" name="Straight Connector 7">
            <a:extLst>
              <a:ext uri="{FF2B5EF4-FFF2-40B4-BE49-F238E27FC236}">
                <a16:creationId xmlns="" xmlns:a16="http://schemas.microsoft.com/office/drawing/2014/main" id="{0585C338-0C40-4443-A7BF-65505B969351}"/>
              </a:ext>
            </a:extLst>
          </p:cNvPr>
          <p:cNvSpPr>
            <a:spLocks noGrp="1"/>
          </p:cNvSpPr>
          <p:nvPr/>
        </p:nvSpPr>
        <p:spPr>
          <a:xfrm>
            <a:off x="5981700" y="2000250"/>
            <a:ext cx="0" cy="3429000"/>
          </a:xfrm>
          <a:prstGeom prst="line">
            <a:avLst/>
          </a:prstGeom>
          <a:noFill/>
          <a:ln w="47625">
            <a:solidFill>
              <a:srgbClr val="F28C28"/>
            </a:solidFill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F4D148A4-F764-4C3D-BFBF-438AB4D6CF06}"/>
              </a:ext>
            </a:extLst>
          </p:cNvPr>
          <p:cNvSpPr>
            <a:spLocks noGrp="1"/>
          </p:cNvSpPr>
          <p:nvPr/>
        </p:nvSpPr>
        <p:spPr>
          <a:xfrm>
            <a:off x="6534150" y="1981200"/>
            <a:ext cx="4572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125" b="1">
                <a:solidFill>
                  <a:srgbClr val="F28C2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28C28"/>
                </a:solidFill>
                <a:latin typeface="Aptos"/>
                <a:ea typeface="Aptos"/>
                <a:cs typeface="Aptos"/>
              </a:rPr>
              <a:t>PREGUNTAS DE DIAGNÓSTICO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BA1CB76-B677-4E0B-B67D-9C21053F294B}"/>
              </a:ext>
            </a:extLst>
          </p:cNvPr>
          <p:cNvSpPr>
            <a:spLocks noGrp="1"/>
          </p:cNvSpPr>
          <p:nvPr/>
        </p:nvSpPr>
        <p:spPr>
          <a:xfrm>
            <a:off x="6534150" y="2476500"/>
            <a:ext cx="4762500" cy="2857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¿Qué debe verificarse antes de operar?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¿Tipo de combustible, orificio y regulador coinciden?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¿Qué presión especifica el manual?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¿Por qué no basta ajustar compuerta de aire?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¿Cómo se documenta la disposición final?</a:t>
            </a:r>
          </a:p>
        </p:txBody>
      </p:sp>
    </p:spTree>
    <p:extLst>
      <p:ext uri="{BB962C8B-B14F-4D97-AF65-F5344CB8AC3E}">
        <p14:creationId xmlns:p14="http://schemas.microsoft.com/office/powerpoint/2010/main" val="164516120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05A0E2A1-C6F0-4AAB-A0D1-DBF2606BF32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29740E67-137C-4C6A-9A5D-F25B9C4D5FB3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6 • PROYECTO FINAL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5837A239-4E7F-49E2-8D6F-E00FCF34CDDF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27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Proyecto final integrador — diseñe, instale y diagnostique un sistema residencial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232877D7-B335-4AD5-B449-413F7E7635EE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C197714D-D1CB-4534-9A44-34F18ED684A3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70579D1-10C3-43AB-B679-E62C3FB139DB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103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E603ACFA-C281-4EB2-A4D1-644C08C5AB43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7048500" cy="3905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Cuadro de cargas de cuatro equipos a gas y datos de la empresa de gas definidos.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Isométrico con materiales, diámetros, válvulas, regulador y conexiones de los equipos a gas.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Matriz de cumplimiento del código/fabricante con supuestos y fuentes.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Maqueta práctica o plano de instalación con prueba de presión y registros de puesta en servicio.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Diagnóstico de fallas de una falla sembrada con registro de mediciones y corrección verificada.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B04E9F30-8230-4AE0-8C22-42F87005D645}"/>
              </a:ext>
            </a:extLst>
          </p:cNvPr>
          <p:cNvSpPr>
            <a:spLocks noGrp="1"/>
          </p:cNvSpPr>
          <p:nvPr/>
        </p:nvSpPr>
        <p:spPr>
          <a:xfrm>
            <a:off x="8305800" y="2047875"/>
            <a:ext cx="3333750" cy="3143250"/>
          </a:xfrm>
          <a:prstGeom prst="roundRect">
            <a:avLst>
              <a:gd name="adj" fmla="val 6667"/>
            </a:avLst>
          </a:prstGeom>
          <a:solidFill>
            <a:srgbClr val="081B2C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3FEB6858-0520-4954-8C98-F0AFB32AE42E}"/>
              </a:ext>
            </a:extLst>
          </p:cNvPr>
          <p:cNvSpPr>
            <a:spLocks noGrp="1"/>
          </p:cNvSpPr>
          <p:nvPr/>
        </p:nvSpPr>
        <p:spPr>
          <a:xfrm>
            <a:off x="8572500" y="2295525"/>
            <a:ext cx="2800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ENTREGA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DF705126-28CA-4D53-85DB-34D3CEBC3DEE}"/>
              </a:ext>
            </a:extLst>
          </p:cNvPr>
          <p:cNvSpPr>
            <a:spLocks noGrp="1"/>
          </p:cNvSpPr>
          <p:nvPr/>
        </p:nvSpPr>
        <p:spPr>
          <a:xfrm>
            <a:off x="8572500" y="2771775"/>
            <a:ext cx="280035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2000"/>
              </a:lnSpc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Portafolio técnico + presentación oral breve.</a:t>
            </a:r>
          </a:p>
        </p:txBody>
      </p:sp>
    </p:spTree>
    <p:extLst>
      <p:ext uri="{BB962C8B-B14F-4D97-AF65-F5344CB8AC3E}">
        <p14:creationId xmlns:p14="http://schemas.microsoft.com/office/powerpoint/2010/main" val="94389918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33DA9883-1CD0-463A-B727-643D4D630E8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C3DA2608-C36C-490F-83E1-F90F660B611E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6 • EVALUACIÓN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B266E8C3-D1B5-47D9-9890-8ACACE4E5330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Rúbrica del proyecto final integrador — 100 puntos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2F11C22B-5C1B-4CAF-A92E-7BF1082FC507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13A2256-6646-4957-91E7-A65C587FE694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53C82E94-B824-4D1B-915E-0ECF78DC2836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104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590550" y="1847850"/>
          <a:ext cx="11029951" cy="4095750"/>
        </p:xfrm>
        <a:graphic>
          <a:graphicData uri="http://schemas.openxmlformats.org/drawingml/2006/table">
            <a:tbl>
              <a:tblPr firstRow="1"/>
              <a:tblGrid>
                <a:gridCol w="3868103"/>
                <a:gridCol w="1047750"/>
                <a:gridCol w="6114098"/>
              </a:tblGrid>
              <a:tr h="682625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Criterio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Puntos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Evidencia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Seguridad y lógica del código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20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Peligros, jerarquía, límites y resolución segura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Precisión de carga / dimensionamiento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20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Cuadro, longitudes, tablas y registro de auditoría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Calidad de instalación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20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Materiales, uniones, trazado, soportes y acceso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Pruebas / puesta en servicio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20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Plano, instrumentos, registros y lecturas finales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Diagnóstico de fallas / comunicación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20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Mediciones, causa, corrección y informe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804654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99540EF-547A-4B81-854D-FDBC0CF4819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E02AA2F4-0C3A-4B8E-89EC-0A2BA5C7065C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6 • EVALUACIÓN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665BCCCD-1A6A-4C80-AF7C-9A7CC2BB1A63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Evaluación práctica — secuencia observable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4E7ABB20-DCE8-4046-9595-0770B5B24B83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063F866-E562-464A-97ED-FB601AF6E962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05BEA0C-BD8C-4D1D-A919-9FA0725D6789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105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590550" y="1847850"/>
          <a:ext cx="11029950" cy="4095749"/>
        </p:xfrm>
        <a:graphic>
          <a:graphicData uri="http://schemas.openxmlformats.org/drawingml/2006/table">
            <a:tbl>
              <a:tblPr firstRow="1"/>
              <a:tblGrid>
                <a:gridCol w="3308985"/>
                <a:gridCol w="7720965"/>
              </a:tblGrid>
              <a:tr h="585107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Estación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Desempeño esperado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1. Seguridad / ANÁLISIS DE RIESGOS DEL TRABAJO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Identifica peligros, EPP, aislamiento y condiciones para detener el trabajo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2. Placa de datos / plano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Extrae datos y localiza componentes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3. Presión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Selecciona instrumento y toma lecturas estáticas/dinámicas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4. Fuga / prueba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Configura, localiza, corrige y retesta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5. Combustión / ventilación de gases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Inspecciona recorrido y interpreta lecturas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6. Informe de servicio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Documenta causa, corrección y verificación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41805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41B8F49F-F072-40AD-9268-E60C6A7E158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F4DC9DDA-56E4-4922-874D-A3829B79A129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6 • CIERRE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36541C52-2012-42D5-BFB4-03D6635BE550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Revisión final — explique el “por qué”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469CD529-443A-4E63-A9F8-0BE281D44464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41F51EA-6A43-4B70-86AA-1970641AA74A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7FF77AB-80D7-4C6C-87B0-182DBAC47C04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106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532DF92-C4B6-4D37-BFCD-49ECCBF6CB13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47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75" b="1">
                <a:solidFill>
                  <a:srgbClr val="F28C2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F28C28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3D4A89F2-BA5D-47BD-8FE0-B3A58909A0DA}"/>
              </a:ext>
            </a:extLst>
          </p:cNvPr>
          <p:cNvSpPr>
            <a:spLocks noGrp="1"/>
          </p:cNvSpPr>
          <p:nvPr/>
        </p:nvSpPr>
        <p:spPr>
          <a:xfrm>
            <a:off x="1428750" y="1933575"/>
            <a:ext cx="98869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57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¿Por qué presión estática normal no elimina un problema de dimensionamiento?</a:t>
            </a:r>
          </a:p>
        </p:txBody>
      </p:sp>
      <p:sp>
        <p:nvSpPr>
          <p:cNvPr id="9" name="Straight Connector 8">
            <a:extLst>
              <a:ext uri="{FF2B5EF4-FFF2-40B4-BE49-F238E27FC236}">
                <a16:creationId xmlns="" xmlns:a16="http://schemas.microsoft.com/office/drawing/2014/main" id="{FC30478F-ACEF-4E3E-8056-AEE656176D54}"/>
              </a:ext>
            </a:extLst>
          </p:cNvPr>
          <p:cNvSpPr>
            <a:spLocks noGrp="1"/>
          </p:cNvSpPr>
          <p:nvPr/>
        </p:nvSpPr>
        <p:spPr>
          <a:xfrm>
            <a:off x="1428750" y="2638425"/>
            <a:ext cx="988695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8DC5E68-A7C3-4FE7-AA1C-1AA8520F0343}"/>
              </a:ext>
            </a:extLst>
          </p:cNvPr>
          <p:cNvSpPr>
            <a:spLocks noGrp="1"/>
          </p:cNvSpPr>
          <p:nvPr/>
        </p:nvSpPr>
        <p:spPr>
          <a:xfrm>
            <a:off x="781050" y="2867025"/>
            <a:ext cx="47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75" b="1">
                <a:solidFill>
                  <a:srgbClr val="F28C2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F28C28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5DDD2432-7B33-46E1-92D7-5D8A9F20371C}"/>
              </a:ext>
            </a:extLst>
          </p:cNvPr>
          <p:cNvSpPr>
            <a:spLocks noGrp="1"/>
          </p:cNvSpPr>
          <p:nvPr/>
        </p:nvSpPr>
        <p:spPr>
          <a:xfrm>
            <a:off x="1428750" y="2847975"/>
            <a:ext cx="98869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57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¿Qué datos controlan la selección de una tabla de capacidad?</a:t>
            </a:r>
          </a:p>
        </p:txBody>
      </p:sp>
      <p:sp>
        <p:nvSpPr>
          <p:cNvPr id="12" name="Straight Connector 11">
            <a:extLst>
              <a:ext uri="{FF2B5EF4-FFF2-40B4-BE49-F238E27FC236}">
                <a16:creationId xmlns="" xmlns:a16="http://schemas.microsoft.com/office/drawing/2014/main" id="{6EC4E90B-C3A3-497B-A24C-E76FDA4666A0}"/>
              </a:ext>
            </a:extLst>
          </p:cNvPr>
          <p:cNvSpPr>
            <a:spLocks noGrp="1"/>
          </p:cNvSpPr>
          <p:nvPr/>
        </p:nvSpPr>
        <p:spPr>
          <a:xfrm>
            <a:off x="1428750" y="3552825"/>
            <a:ext cx="988695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EC66F6C-4A5B-41F5-B8E0-BF492D24AACF}"/>
              </a:ext>
            </a:extLst>
          </p:cNvPr>
          <p:cNvSpPr>
            <a:spLocks noGrp="1"/>
          </p:cNvSpPr>
          <p:nvPr/>
        </p:nvSpPr>
        <p:spPr>
          <a:xfrm>
            <a:off x="781050" y="3781425"/>
            <a:ext cx="47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75" b="1">
                <a:solidFill>
                  <a:srgbClr val="F28C2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F28C28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D8D1FECE-1C4D-495C-8016-42AC3C3156EC}"/>
              </a:ext>
            </a:extLst>
          </p:cNvPr>
          <p:cNvSpPr>
            <a:spLocks noGrp="1"/>
          </p:cNvSpPr>
          <p:nvPr/>
        </p:nvSpPr>
        <p:spPr>
          <a:xfrm>
            <a:off x="1428750" y="3762375"/>
            <a:ext cx="98869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57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¿Cómo diferencia suministro, encendido y ventilación de gases en un síntoma de falta de calefacción?</a:t>
            </a:r>
          </a:p>
        </p:txBody>
      </p:sp>
      <p:sp>
        <p:nvSpPr>
          <p:cNvPr id="15" name="Straight Connector 14">
            <a:extLst>
              <a:ext uri="{FF2B5EF4-FFF2-40B4-BE49-F238E27FC236}">
                <a16:creationId xmlns="" xmlns:a16="http://schemas.microsoft.com/office/drawing/2014/main" id="{07381C84-4451-486F-A06E-D587FFB31ECB}"/>
              </a:ext>
            </a:extLst>
          </p:cNvPr>
          <p:cNvSpPr>
            <a:spLocks noGrp="1"/>
          </p:cNvSpPr>
          <p:nvPr/>
        </p:nvSpPr>
        <p:spPr>
          <a:xfrm>
            <a:off x="1428750" y="4467225"/>
            <a:ext cx="988695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BA7D4327-5B56-421D-B1D0-4F15DF5564FF}"/>
              </a:ext>
            </a:extLst>
          </p:cNvPr>
          <p:cNvSpPr>
            <a:spLocks noGrp="1"/>
          </p:cNvSpPr>
          <p:nvPr/>
        </p:nvSpPr>
        <p:spPr>
          <a:xfrm>
            <a:off x="781050" y="4695825"/>
            <a:ext cx="47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75" b="1">
                <a:solidFill>
                  <a:srgbClr val="F28C2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F28C28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283F05A5-122B-45DF-A250-6F0D7E1BBD07}"/>
              </a:ext>
            </a:extLst>
          </p:cNvPr>
          <p:cNvSpPr>
            <a:spLocks noGrp="1"/>
          </p:cNvSpPr>
          <p:nvPr/>
        </p:nvSpPr>
        <p:spPr>
          <a:xfrm>
            <a:off x="1428750" y="4676775"/>
            <a:ext cx="98869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57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¿Cuándo una condición obliga a evacuar o apagar y dejar fuera de servicio?</a:t>
            </a:r>
          </a:p>
        </p:txBody>
      </p:sp>
      <p:sp>
        <p:nvSpPr>
          <p:cNvPr id="18" name="Straight Connector 17">
            <a:extLst>
              <a:ext uri="{FF2B5EF4-FFF2-40B4-BE49-F238E27FC236}">
                <a16:creationId xmlns="" xmlns:a16="http://schemas.microsoft.com/office/drawing/2014/main" id="{407B6F1E-240C-4325-ADAC-3C974874CEBD}"/>
              </a:ext>
            </a:extLst>
          </p:cNvPr>
          <p:cNvSpPr>
            <a:spLocks noGrp="1"/>
          </p:cNvSpPr>
          <p:nvPr/>
        </p:nvSpPr>
        <p:spPr>
          <a:xfrm>
            <a:off x="1428750" y="5381625"/>
            <a:ext cx="988695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9E075D6F-AE4F-46ED-AF3C-527BEB9D917F}"/>
              </a:ext>
            </a:extLst>
          </p:cNvPr>
          <p:cNvSpPr>
            <a:spLocks noGrp="1"/>
          </p:cNvSpPr>
          <p:nvPr/>
        </p:nvSpPr>
        <p:spPr>
          <a:xfrm>
            <a:off x="781050" y="5610225"/>
            <a:ext cx="47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75" b="1">
                <a:solidFill>
                  <a:srgbClr val="F28C2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F28C28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528E7C85-18B3-4708-BE95-6EAFFB0532E8}"/>
              </a:ext>
            </a:extLst>
          </p:cNvPr>
          <p:cNvSpPr>
            <a:spLocks noGrp="1"/>
          </p:cNvSpPr>
          <p:nvPr/>
        </p:nvSpPr>
        <p:spPr>
          <a:xfrm>
            <a:off x="1428750" y="5591175"/>
            <a:ext cx="98869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57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¿Qué evidencia demuestra que una corrección resolvió la causa?</a:t>
            </a:r>
          </a:p>
        </p:txBody>
      </p:sp>
    </p:spTree>
    <p:extLst>
      <p:ext uri="{BB962C8B-B14F-4D97-AF65-F5344CB8AC3E}">
        <p14:creationId xmlns:p14="http://schemas.microsoft.com/office/powerpoint/2010/main" val="37850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2C9F7D3-FF8D-493F-AAFD-6DC952C615E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500854A6-D0D8-4D0B-BC5E-3DFB8161B894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6 • CIERRE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8CC4E504-F34C-41B7-A8CB-70E4306F5008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Estructura sugerida del examen final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5BA798B6-0567-4355-9BE5-863FCAC57F94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5D317B5-B673-43C2-8500-812BC52FB497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C72B8C0-BFD5-4072-8615-E2BF8F44EFF6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107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590550" y="1847850"/>
          <a:ext cx="11029950" cy="4095750"/>
        </p:xfrm>
        <a:graphic>
          <a:graphicData uri="http://schemas.openxmlformats.org/drawingml/2006/table">
            <a:tbl>
              <a:tblPr firstRow="1"/>
              <a:tblGrid>
                <a:gridCol w="3929429"/>
                <a:gridCol w="1143000"/>
                <a:gridCol w="5957521"/>
              </a:tblGrid>
              <a:tr h="682625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Componente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Peso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Qué evalúa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Seguridad y respuesta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20%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Peligros, CO, respuesta ante fugas, EPP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Código / materiales / componentes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20%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Selección y lógica de cumplimiento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Dimensionamiento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25%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Cargas, longitud, tabla y verificación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Instalación / pruebas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20%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Calidad de ejecución, plan de prueba y registros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Diagnóstico de fallas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15%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Diagnóstico basado en mediciones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9810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1B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69A8870-6AD1-4DD7-8571-E88E6393DDD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F28C28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464B876-51A4-4B43-964A-4378985481F7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9FDCE7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9FDCE7"/>
                </a:solidFill>
                <a:latin typeface="Aptos"/>
                <a:ea typeface="Aptos"/>
                <a:cs typeface="Aptos"/>
              </a:rPr>
              <a:t>CIERRE DEL CURSO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367C4DEE-919E-4540-893B-2DA805DBEE1D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Compromiso profesional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B16CA6D6-9352-4619-866D-C0090C5E9508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36546D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CB143EC2-F34C-4A65-BEE3-C8E35A15FE1C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87A7BD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87A7BD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2FEB5FA0-80E3-40DA-A02E-5CBCC4ADF3A9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87A7BD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87A7BD"/>
                </a:solidFill>
                <a:latin typeface="Aptos"/>
                <a:ea typeface="Aptos"/>
                <a:cs typeface="Aptos"/>
              </a:rPr>
              <a:t>108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DDB9AA9-990F-4287-A997-685E28795ACA}"/>
              </a:ext>
            </a:extLst>
          </p:cNvPr>
          <p:cNvSpPr>
            <a:spLocks noGrp="1"/>
          </p:cNvSpPr>
          <p:nvPr/>
        </p:nvSpPr>
        <p:spPr>
          <a:xfrm>
            <a:off x="800100" y="2095500"/>
            <a:ext cx="723900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Medir antes de ajustar.</a:t>
            </a:r>
          </a:p>
          <a:p>
            <a:pPr>
              <a:lnSpc>
                <a:spcPct val="95000"/>
              </a:lnSpc>
              <a:buNone/>
              <a:defRPr sz="30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Verificar antes de entregar.</a:t>
            </a:r>
          </a:p>
          <a:p>
            <a:pPr>
              <a:lnSpc>
                <a:spcPct val="95000"/>
              </a:lnSpc>
              <a:buNone/>
              <a:defRPr sz="30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Detenerse cuando no sea seguro.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208F15A0-26E6-4A98-891F-15563195D5F8}"/>
              </a:ext>
            </a:extLst>
          </p:cNvPr>
          <p:cNvSpPr>
            <a:spLocks noGrp="1"/>
          </p:cNvSpPr>
          <p:nvPr/>
        </p:nvSpPr>
        <p:spPr>
          <a:xfrm>
            <a:off x="8324850" y="1962150"/>
            <a:ext cx="114300" cy="2762250"/>
          </a:xfrm>
          <a:prstGeom prst="rect">
            <a:avLst/>
          </a:prstGeom>
          <a:solidFill>
            <a:srgbClr val="F28C28"/>
          </a:solidFill>
          <a:ln w="0">
            <a:noFill/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AC2F7D35-3EF8-4093-880D-63BC22E1CBA2}"/>
              </a:ext>
            </a:extLst>
          </p:cNvPr>
          <p:cNvSpPr>
            <a:spLocks noGrp="1"/>
          </p:cNvSpPr>
          <p:nvPr/>
        </p:nvSpPr>
        <p:spPr>
          <a:xfrm>
            <a:off x="8782050" y="2266950"/>
            <a:ext cx="2667000" cy="2000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8000"/>
              </a:lnSpc>
              <a:buNone/>
              <a:defRPr sz="1650">
                <a:solidFill>
                  <a:srgbClr val="C2D1DE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C2D1DE"/>
                </a:solidFill>
                <a:latin typeface="Aptos"/>
                <a:ea typeface="Aptos"/>
                <a:cs typeface="Aptos"/>
              </a:rPr>
              <a:t>La mejor reparación es la que elimina la causa y deja evidencia de que el sistema quedó seguro.</a:t>
            </a:r>
          </a:p>
        </p:txBody>
      </p:sp>
    </p:spTree>
    <p:extLst>
      <p:ext uri="{BB962C8B-B14F-4D97-AF65-F5344CB8AC3E}">
        <p14:creationId xmlns:p14="http://schemas.microsoft.com/office/powerpoint/2010/main" val="12447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3C379695-AA7A-49B8-B3FD-878EEBCB652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3E9F1586-C5B6-48DE-823E-D680E4A5DDDF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APÉNDICE • REFERENCIAS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E3ED673D-96E7-49E1-94F8-C16CFF15543C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Mapa de referencias técnicas para continuar aprendiendo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D65AE61A-29D0-4F05-B17D-120CD478A5BF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58026C5-929F-4D69-AC3C-B04E6DB10582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4D828E5-BA23-43B3-B466-F9D7E76C028A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109</a:t>
            </a:r>
          </a:p>
        </p:txBody>
      </p:sp>
      <p:graphicFrame>
        <p:nvGraphicFramePr>
          <p:cNvPr id="16" name="Table 14"/>
          <p:cNvGraphicFramePr/>
          <p:nvPr/>
        </p:nvGraphicFramePr>
        <p:xfrm>
          <a:off x="590550" y="1847850"/>
          <a:ext cx="11029950" cy="4095749"/>
        </p:xfrm>
        <a:graphic>
          <a:graphicData uri="http://schemas.openxmlformats.org/drawingml/2006/table">
            <a:tbl>
              <a:tblPr firstRow="1"/>
              <a:tblGrid>
                <a:gridCol w="4274106"/>
                <a:gridCol w="6755844"/>
              </a:tblGrid>
              <a:tr h="585107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Fuente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Uso en el curso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Código de Construcción de Florida — Gas Combustible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Código adoptado, equipos a gas, tuberías, ventilación de gases y apéndices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NFPA 54 / ANSI Z223.1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Sistemas de tuberías de gas combustible, equipos a gas y accesorios relacionados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NFPA 58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Almacenamiento, manejo y uso de Gas LP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Empresa de gas / AHJ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Entrega, medidor, presión y requisitos locales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Manuales del fabricante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Instalación certificada, conversión, configuración y servicio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OSHA / CDC / PHMSA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Seguridad del trabajador, CO y respuesta de emergencia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20C7A037-3F86-42ED-AF82-CBD4C7BC0428}"/>
              </a:ext>
            </a:extLst>
          </p:cNvPr>
          <p:cNvSpPr>
            <a:spLocks noGrp="1"/>
          </p:cNvSpPr>
          <p:nvPr/>
        </p:nvSpPr>
        <p:spPr>
          <a:xfrm>
            <a:off x="647700" y="6096000"/>
            <a:ext cx="1085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i="1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050" i="1">
                <a:solidFill>
                  <a:srgbClr val="506273"/>
                </a:solidFill>
                <a:latin typeface="Aptos"/>
                <a:ea typeface="Aptos"/>
                <a:cs typeface="Aptos"/>
              </a:rPr>
              <a:t>Verifique la edición vigente, suplementos y enmiendas antes de cada proyecto.</a:t>
            </a:r>
          </a:p>
        </p:txBody>
      </p:sp>
    </p:spTree>
    <p:extLst>
      <p:ext uri="{BB962C8B-B14F-4D97-AF65-F5344CB8AC3E}">
        <p14:creationId xmlns:p14="http://schemas.microsoft.com/office/powerpoint/2010/main" val="35723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BA2EA8AE-C174-41D9-B0E2-9ECD11594CB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86F10999-18EF-426B-8531-77E7543B9600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1 • PROPIEDADES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6FDE4A84-23C1-44CF-BE71-58BDFB2DDFBE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277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77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La gravedad específica anticipa dónde puede acumularse el gas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5BCE1D18-11CE-4808-B88B-3AC61A2B0B7B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729E970-A09E-41D2-89F3-34ADD62F2A1E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129AA6A-C3AE-49B0-AE49-6761CB4DD30E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011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EA60EBF-17A4-4D11-8BF8-D500B7C60455}"/>
              </a:ext>
            </a:extLst>
          </p:cNvPr>
          <p:cNvSpPr>
            <a:spLocks noGrp="1"/>
          </p:cNvSpPr>
          <p:nvPr/>
        </p:nvSpPr>
        <p:spPr>
          <a:xfrm>
            <a:off x="876300" y="2019300"/>
            <a:ext cx="5334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 b="1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506273"/>
                </a:solidFill>
                <a:latin typeface="Aptos"/>
                <a:ea typeface="Aptos"/>
                <a:cs typeface="Aptos"/>
              </a:rPr>
              <a:t>Gravedad específica relativa al aire = 1.00</a:t>
            </a:r>
          </a:p>
        </p:txBody>
      </p:sp>
      <p:sp>
        <p:nvSpPr>
          <p:cNvPr id="8" name="Straight Connector 7">
            <a:extLst>
              <a:ext uri="{FF2B5EF4-FFF2-40B4-BE49-F238E27FC236}">
                <a16:creationId xmlns="" xmlns:a16="http://schemas.microsoft.com/office/drawing/2014/main" id="{64D65BCF-3FCD-482B-8034-3E9EB4B4BD56}"/>
              </a:ext>
            </a:extLst>
          </p:cNvPr>
          <p:cNvSpPr>
            <a:spLocks noGrp="1"/>
          </p:cNvSpPr>
          <p:nvPr/>
        </p:nvSpPr>
        <p:spPr>
          <a:xfrm>
            <a:off x="2095500" y="2400300"/>
            <a:ext cx="0" cy="2743200"/>
          </a:xfrm>
          <a:prstGeom prst="line">
            <a:avLst/>
          </a:prstGeom>
          <a:noFill/>
          <a:ln w="19050">
            <a:solidFill>
              <a:srgbClr val="C8D4DE"/>
            </a:solidFill>
            <a:prstDash val="solid"/>
          </a:ln>
        </p:spPr>
      </p:sp>
      <p:sp>
        <p:nvSpPr>
          <p:cNvPr id="9" name="Straight Connector 8">
            <a:extLst>
              <a:ext uri="{FF2B5EF4-FFF2-40B4-BE49-F238E27FC236}">
                <a16:creationId xmlns="" xmlns:a16="http://schemas.microsoft.com/office/drawing/2014/main" id="{6DAAD92F-33BA-4651-BDA3-4E4F8226C988}"/>
              </a:ext>
            </a:extLst>
          </p:cNvPr>
          <p:cNvSpPr>
            <a:spLocks noGrp="1"/>
          </p:cNvSpPr>
          <p:nvPr/>
        </p:nvSpPr>
        <p:spPr>
          <a:xfrm>
            <a:off x="4371975" y="2400300"/>
            <a:ext cx="0" cy="2743200"/>
          </a:xfrm>
          <a:prstGeom prst="line">
            <a:avLst/>
          </a:prstGeom>
          <a:noFill/>
          <a:ln w="19050">
            <a:solidFill>
              <a:srgbClr val="E9EFF3"/>
            </a:solidFill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E1F7DE9-A326-49A7-B3F7-F950A6402113}"/>
              </a:ext>
            </a:extLst>
          </p:cNvPr>
          <p:cNvSpPr>
            <a:spLocks noGrp="1"/>
          </p:cNvSpPr>
          <p:nvPr/>
        </p:nvSpPr>
        <p:spPr>
          <a:xfrm>
            <a:off x="876300" y="2686050"/>
            <a:ext cx="1047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7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Metano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FBA8227E-9029-40BE-B881-41FC1ECD8187}"/>
              </a:ext>
            </a:extLst>
          </p:cNvPr>
          <p:cNvSpPr>
            <a:spLocks noGrp="1"/>
          </p:cNvSpPr>
          <p:nvPr/>
        </p:nvSpPr>
        <p:spPr>
          <a:xfrm>
            <a:off x="2095500" y="2590800"/>
            <a:ext cx="1247775" cy="51435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C5852F50-83C9-4F30-940E-331F7604F257}"/>
              </a:ext>
            </a:extLst>
          </p:cNvPr>
          <p:cNvSpPr>
            <a:spLocks noGrp="1"/>
          </p:cNvSpPr>
          <p:nvPr/>
        </p:nvSpPr>
        <p:spPr>
          <a:xfrm>
            <a:off x="3457575" y="2695575"/>
            <a:ext cx="666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7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0.55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40C41845-363C-4D6A-8022-C0EF5F8580C9}"/>
              </a:ext>
            </a:extLst>
          </p:cNvPr>
          <p:cNvSpPr>
            <a:spLocks noGrp="1"/>
          </p:cNvSpPr>
          <p:nvPr/>
        </p:nvSpPr>
        <p:spPr>
          <a:xfrm>
            <a:off x="876300" y="3638550"/>
            <a:ext cx="1047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7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Aire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4521A016-9E5F-43E0-9270-623E871B05E8}"/>
              </a:ext>
            </a:extLst>
          </p:cNvPr>
          <p:cNvSpPr>
            <a:spLocks noGrp="1"/>
          </p:cNvSpPr>
          <p:nvPr/>
        </p:nvSpPr>
        <p:spPr>
          <a:xfrm>
            <a:off x="2095500" y="3543300"/>
            <a:ext cx="2276475" cy="514350"/>
          </a:xfrm>
          <a:prstGeom prst="rect">
            <a:avLst/>
          </a:prstGeom>
          <a:solidFill>
            <a:srgbClr val="506273"/>
          </a:solidFill>
          <a:ln w="0">
            <a:noFill/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427C46D7-DAB6-4497-BAB1-D3ABF883AC08}"/>
              </a:ext>
            </a:extLst>
          </p:cNvPr>
          <p:cNvSpPr>
            <a:spLocks noGrp="1"/>
          </p:cNvSpPr>
          <p:nvPr/>
        </p:nvSpPr>
        <p:spPr>
          <a:xfrm>
            <a:off x="4486275" y="3648075"/>
            <a:ext cx="666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7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1.00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5DBC57A-8405-47F4-8449-861A33111201}"/>
              </a:ext>
            </a:extLst>
          </p:cNvPr>
          <p:cNvSpPr>
            <a:spLocks noGrp="1"/>
          </p:cNvSpPr>
          <p:nvPr/>
        </p:nvSpPr>
        <p:spPr>
          <a:xfrm>
            <a:off x="876300" y="4591050"/>
            <a:ext cx="1047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7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Propano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35FEFAFF-5000-4B8B-9148-157015F24E90}"/>
              </a:ext>
            </a:extLst>
          </p:cNvPr>
          <p:cNvSpPr>
            <a:spLocks noGrp="1"/>
          </p:cNvSpPr>
          <p:nvPr/>
        </p:nvSpPr>
        <p:spPr>
          <a:xfrm>
            <a:off x="2095500" y="4495800"/>
            <a:ext cx="3457575" cy="514350"/>
          </a:xfrm>
          <a:prstGeom prst="rect">
            <a:avLst/>
          </a:prstGeom>
          <a:solidFill>
            <a:srgbClr val="F28C28"/>
          </a:solidFill>
          <a:ln w="0">
            <a:noFill/>
            <a:prstDash val="solid"/>
          </a:ln>
        </p:spPr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29362947-D829-4460-BF0A-371699267DDD}"/>
              </a:ext>
            </a:extLst>
          </p:cNvPr>
          <p:cNvSpPr>
            <a:spLocks noGrp="1"/>
          </p:cNvSpPr>
          <p:nvPr/>
        </p:nvSpPr>
        <p:spPr>
          <a:xfrm>
            <a:off x="5667375" y="4600575"/>
            <a:ext cx="666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7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1.52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="" xmlns:a16="http://schemas.microsoft.com/office/drawing/2014/main" id="{E8425618-56CF-408C-8212-884020D604D8}"/>
              </a:ext>
            </a:extLst>
          </p:cNvPr>
          <p:cNvSpPr>
            <a:spLocks noGrp="1"/>
          </p:cNvSpPr>
          <p:nvPr/>
        </p:nvSpPr>
        <p:spPr>
          <a:xfrm>
            <a:off x="7867650" y="2228850"/>
            <a:ext cx="3333750" cy="2952750"/>
          </a:xfrm>
          <a:prstGeom prst="roundRect">
            <a:avLst>
              <a:gd name="adj" fmla="val 6452"/>
            </a:avLst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887C4404-B49B-40F2-ADBF-6AF0107E0A2D}"/>
              </a:ext>
            </a:extLst>
          </p:cNvPr>
          <p:cNvSpPr>
            <a:spLocks noGrp="1"/>
          </p:cNvSpPr>
          <p:nvPr/>
        </p:nvSpPr>
        <p:spPr>
          <a:xfrm>
            <a:off x="8134350" y="2514600"/>
            <a:ext cx="2762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LECTURA DE CAMPO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B9E8C5CD-1E26-4B2F-A65D-DA781DDC0C1B}"/>
              </a:ext>
            </a:extLst>
          </p:cNvPr>
          <p:cNvSpPr>
            <a:spLocks noGrp="1"/>
          </p:cNvSpPr>
          <p:nvPr/>
        </p:nvSpPr>
        <p:spPr>
          <a:xfrm>
            <a:off x="8134350" y="3028950"/>
            <a:ext cx="2714625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425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25">
                <a:solidFill>
                  <a:srgbClr val="FFFFFF"/>
                </a:solidFill>
                <a:latin typeface="Aptos"/>
                <a:ea typeface="Aptos"/>
                <a:cs typeface="Aptos"/>
              </a:rPr>
              <a:t>Gas natural: tiende a subir.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425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25">
                <a:solidFill>
                  <a:srgbClr val="FFFFFF"/>
                </a:solidFill>
                <a:latin typeface="Aptos"/>
                <a:ea typeface="Aptos"/>
                <a:cs typeface="Aptos"/>
              </a:rPr>
              <a:t>Propano: tiende a concentrarse abajo.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425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25">
                <a:solidFill>
                  <a:srgbClr val="FFFFFF"/>
                </a:solidFill>
                <a:latin typeface="Aptos"/>
                <a:ea typeface="Aptos"/>
                <a:cs typeface="Aptos"/>
              </a:rPr>
              <a:t>La ventilación y la detección deben considerar ese comportamiento.</a:t>
            </a:r>
          </a:p>
        </p:txBody>
      </p:sp>
    </p:spTree>
    <p:extLst>
      <p:ext uri="{BB962C8B-B14F-4D97-AF65-F5344CB8AC3E}">
        <p14:creationId xmlns:p14="http://schemas.microsoft.com/office/powerpoint/2010/main" val="176416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3FAB8EDA-34E1-44E1-9F96-37A2AFFD5A8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59B0CE60-8393-4A3C-A1CA-4D5B05A41B6F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1 • ENERGÍA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5A5B2EFB-E992-48EE-9E64-538FF1123F92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La energía útil comienza en la placa del equipo a gas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2368B776-13E6-4C40-AA53-6A94D04C1E35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F441F34-2240-4CE3-A735-B7351FF167C9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39334BD-EB1B-4FAA-8B5F-2F6166CCE25B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012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33BC0AB-27A8-4A14-9F67-956DA4270FD0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7048500" cy="3905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La carga se expresa normalmente como entrada térmica en Btu/h.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endParaRPr sz="1650">
              <a:solidFill>
                <a:srgbClr val="17212B"/>
              </a:solidFill>
              <a:latin typeface="Aptos"/>
              <a:ea typeface="Aptos"/>
              <a:cs typeface="Aptos"/>
            </a:endParaRP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La empresa de gas (empresa de gas) puede informar un poder calorífico por pie cúbico, el cual puede variar según el suministro.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endParaRPr sz="1650">
              <a:solidFill>
                <a:srgbClr val="17212B"/>
              </a:solidFill>
              <a:latin typeface="Aptos"/>
              <a:ea typeface="Aptos"/>
              <a:cs typeface="Aptos"/>
            </a:endParaRP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Una mayor energía por volumen no garantiza un mejor desempeño si el orificio, el regulador o el suministro de aire son incorrectos.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endParaRPr sz="1650">
              <a:solidFill>
                <a:srgbClr val="17212B"/>
              </a:solidFill>
              <a:latin typeface="Aptos"/>
              <a:ea typeface="Aptos"/>
              <a:cs typeface="Aptos"/>
            </a:endParaRP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El dimensionamiento garantiza el suministro de combustible; sin embargo, una combustión segura también depende del aire y de la ventilación de gases (ventilación de gases).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6622EC62-7DA6-48EB-B857-36F42B30907E}"/>
              </a:ext>
            </a:extLst>
          </p:cNvPr>
          <p:cNvSpPr>
            <a:spLocks noGrp="1"/>
          </p:cNvSpPr>
          <p:nvPr/>
        </p:nvSpPr>
        <p:spPr>
          <a:xfrm>
            <a:off x="8305800" y="2047875"/>
            <a:ext cx="3333750" cy="3143250"/>
          </a:xfrm>
          <a:prstGeom prst="roundRect">
            <a:avLst>
              <a:gd name="adj" fmla="val 6667"/>
            </a:avLst>
          </a:prstGeom>
          <a:solidFill>
            <a:srgbClr val="081B2C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597BD53C-032C-4C5F-B1DC-972A160ACE69}"/>
              </a:ext>
            </a:extLst>
          </p:cNvPr>
          <p:cNvSpPr>
            <a:spLocks noGrp="1"/>
          </p:cNvSpPr>
          <p:nvPr/>
        </p:nvSpPr>
        <p:spPr>
          <a:xfrm>
            <a:off x="8572500" y="2295525"/>
            <a:ext cx="2800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LECTURA CLAVE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05022B0-F5CC-47A6-A879-3F610D99DE79}"/>
              </a:ext>
            </a:extLst>
          </p:cNvPr>
          <p:cNvSpPr>
            <a:spLocks noGrp="1"/>
          </p:cNvSpPr>
          <p:nvPr/>
        </p:nvSpPr>
        <p:spPr>
          <a:xfrm>
            <a:off x="8572500" y="2771775"/>
            <a:ext cx="280035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2000"/>
              </a:lnSpc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Uso Entrada en Btu/h para el cuadro de cargas.</a:t>
            </a:r>
          </a:p>
        </p:txBody>
      </p:sp>
    </p:spTree>
    <p:extLst>
      <p:ext uri="{BB962C8B-B14F-4D97-AF65-F5344CB8AC3E}">
        <p14:creationId xmlns:p14="http://schemas.microsoft.com/office/powerpoint/2010/main" val="1197138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BBB4B258-E704-4385-B5EE-7236BFB6025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061952E4-EE9E-4885-A62B-88292E9152EE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1 • COMBUSTIÓN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334E0786-6C75-4286-ACCA-B8553498B3A0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La combustión estable exige tres condiciones simultáneas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56B12EE9-3A61-4FBB-8F2B-4E3805966E52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C3BA92AB-6512-4B5E-8814-71455BE93D55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4DD3885-2D17-495F-8D52-5455B7580226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013</a:t>
            </a:r>
          </a:p>
        </p:txBody>
      </p:sp>
      <p:sp>
        <p:nvSpPr>
          <p:cNvPr id="7" name="Straight Connector 6">
            <a:extLst>
              <a:ext uri="{FF2B5EF4-FFF2-40B4-BE49-F238E27FC236}">
                <a16:creationId xmlns="" xmlns:a16="http://schemas.microsoft.com/office/drawing/2014/main" id="{03EE1AC6-F298-4E15-98A4-E94434CC1DD8}"/>
              </a:ext>
            </a:extLst>
          </p:cNvPr>
          <p:cNvSpPr>
            <a:spLocks noGrp="1"/>
          </p:cNvSpPr>
          <p:nvPr/>
        </p:nvSpPr>
        <p:spPr>
          <a:xfrm>
            <a:off x="4210050" y="2762250"/>
            <a:ext cx="3733800" cy="0"/>
          </a:xfrm>
          <a:prstGeom prst="line">
            <a:avLst/>
          </a:prstGeom>
          <a:noFill/>
          <a:ln w="38100">
            <a:solidFill>
              <a:srgbClr val="C8D4DE"/>
            </a:solidFill>
            <a:prstDash val="solid"/>
          </a:ln>
        </p:spPr>
      </p:sp>
      <p:sp>
        <p:nvSpPr>
          <p:cNvPr id="8" name="Straight Connector 7">
            <a:extLst>
              <a:ext uri="{FF2B5EF4-FFF2-40B4-BE49-F238E27FC236}">
                <a16:creationId xmlns="" xmlns:a16="http://schemas.microsoft.com/office/drawing/2014/main" id="{DD76E1A5-A854-4ABD-8E42-3E5C5DDFB5FA}"/>
              </a:ext>
            </a:extLst>
          </p:cNvPr>
          <p:cNvSpPr>
            <a:spLocks noGrp="1"/>
          </p:cNvSpPr>
          <p:nvPr/>
        </p:nvSpPr>
        <p:spPr>
          <a:xfrm>
            <a:off x="4210050" y="3314700"/>
            <a:ext cx="800100" cy="1104900"/>
          </a:xfrm>
          <a:prstGeom prst="line">
            <a:avLst/>
          </a:prstGeom>
          <a:noFill/>
          <a:ln w="38100">
            <a:solidFill>
              <a:srgbClr val="C8D4DE"/>
            </a:solidFill>
            <a:prstDash val="solid"/>
          </a:ln>
        </p:spPr>
      </p:sp>
      <p:sp>
        <p:nvSpPr>
          <p:cNvPr id="9" name="Straight Connector 8">
            <a:extLst>
              <a:ext uri="{FF2B5EF4-FFF2-40B4-BE49-F238E27FC236}">
                <a16:creationId xmlns="" xmlns:a16="http://schemas.microsoft.com/office/drawing/2014/main" id="{F5BDEA3F-5184-421A-A159-285A96FADF14}"/>
              </a:ext>
            </a:extLst>
          </p:cNvPr>
          <p:cNvSpPr>
            <a:spLocks noGrp="1"/>
          </p:cNvSpPr>
          <p:nvPr/>
        </p:nvSpPr>
        <p:spPr>
          <a:xfrm flipH="1">
            <a:off x="7105650" y="3314700"/>
            <a:ext cx="838200" cy="1104900"/>
          </a:xfrm>
          <a:prstGeom prst="line">
            <a:avLst/>
          </a:prstGeom>
          <a:noFill/>
          <a:ln w="38100">
            <a:solidFill>
              <a:srgbClr val="C8D4DE"/>
            </a:solidFill>
            <a:prstDash val="solid"/>
          </a:ln>
        </p:spPr>
      </p:sp>
      <p:sp>
        <p:nvSpPr>
          <p:cNvPr id="10" name="Rounded Rectangle 9">
            <a:extLst>
              <a:ext uri="{FF2B5EF4-FFF2-40B4-BE49-F238E27FC236}">
                <a16:creationId xmlns="" xmlns:a16="http://schemas.microsoft.com/office/drawing/2014/main" id="{4EE6D72D-8EEA-453E-90DB-C6DAFE56F47B}"/>
              </a:ext>
            </a:extLst>
          </p:cNvPr>
          <p:cNvSpPr>
            <a:spLocks noGrp="1"/>
          </p:cNvSpPr>
          <p:nvPr/>
        </p:nvSpPr>
        <p:spPr>
          <a:xfrm>
            <a:off x="2114550" y="2209800"/>
            <a:ext cx="2095500" cy="1104900"/>
          </a:xfrm>
          <a:prstGeom prst="roundRect">
            <a:avLst>
              <a:gd name="adj" fmla="val 18966"/>
            </a:avLst>
          </a:prstGeom>
          <a:solidFill>
            <a:srgbClr val="F28C28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32FAF7D4-C98E-4A6C-9ACE-AEB465A3FC52}"/>
              </a:ext>
            </a:extLst>
          </p:cNvPr>
          <p:cNvSpPr>
            <a:spLocks noGrp="1"/>
          </p:cNvSpPr>
          <p:nvPr/>
        </p:nvSpPr>
        <p:spPr>
          <a:xfrm>
            <a:off x="2305050" y="2438400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7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Combustible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BA61A094-4F87-4A82-BECA-AAA817FCCC36}"/>
              </a:ext>
            </a:extLst>
          </p:cNvPr>
          <p:cNvSpPr>
            <a:spLocks noGrp="1"/>
          </p:cNvSpPr>
          <p:nvPr/>
        </p:nvSpPr>
        <p:spPr>
          <a:xfrm>
            <a:off x="2286000" y="2800350"/>
            <a:ext cx="17526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20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FFFFFF"/>
                </a:solidFill>
                <a:latin typeface="Aptos"/>
                <a:ea typeface="Aptos"/>
                <a:cs typeface="Aptos"/>
              </a:rPr>
              <a:t>Gas en proporción adecuada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="" xmlns:a16="http://schemas.microsoft.com/office/drawing/2014/main" id="{C0E79A79-8F3D-4217-AA7C-9A030FDE18AE}"/>
              </a:ext>
            </a:extLst>
          </p:cNvPr>
          <p:cNvSpPr>
            <a:spLocks noGrp="1"/>
          </p:cNvSpPr>
          <p:nvPr/>
        </p:nvSpPr>
        <p:spPr>
          <a:xfrm>
            <a:off x="7943850" y="2209800"/>
            <a:ext cx="2095500" cy="1104900"/>
          </a:xfrm>
          <a:prstGeom prst="roundRect">
            <a:avLst>
              <a:gd name="adj" fmla="val 18966"/>
            </a:avLst>
          </a:prstGeom>
          <a:solidFill>
            <a:srgbClr val="19B6D2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3F3A80BE-162E-4F8A-8999-F16FD33866AF}"/>
              </a:ext>
            </a:extLst>
          </p:cNvPr>
          <p:cNvSpPr>
            <a:spLocks noGrp="1"/>
          </p:cNvSpPr>
          <p:nvPr/>
        </p:nvSpPr>
        <p:spPr>
          <a:xfrm>
            <a:off x="8134350" y="2438400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7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Oxígeno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74DFDAD5-61C3-4348-8F02-02B7F7B04C58}"/>
              </a:ext>
            </a:extLst>
          </p:cNvPr>
          <p:cNvSpPr>
            <a:spLocks noGrp="1"/>
          </p:cNvSpPr>
          <p:nvPr/>
        </p:nvSpPr>
        <p:spPr>
          <a:xfrm>
            <a:off x="8115300" y="2800350"/>
            <a:ext cx="17526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20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FFFFFF"/>
                </a:solidFill>
                <a:latin typeface="Aptos"/>
                <a:ea typeface="Aptos"/>
                <a:cs typeface="Aptos"/>
              </a:rPr>
              <a:t>Aire de combustión suficiente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="" xmlns:a16="http://schemas.microsoft.com/office/drawing/2014/main" id="{6B6213A5-84DF-4181-B5F9-C2FE18C96A30}"/>
              </a:ext>
            </a:extLst>
          </p:cNvPr>
          <p:cNvSpPr>
            <a:spLocks noGrp="1"/>
          </p:cNvSpPr>
          <p:nvPr/>
        </p:nvSpPr>
        <p:spPr>
          <a:xfrm>
            <a:off x="5010150" y="4419600"/>
            <a:ext cx="2095500" cy="1104900"/>
          </a:xfrm>
          <a:prstGeom prst="roundRect">
            <a:avLst>
              <a:gd name="adj" fmla="val 18966"/>
            </a:avLst>
          </a:prstGeom>
          <a:solidFill>
            <a:srgbClr val="081B2C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15B8EFB1-1D05-405A-A574-FFCE6D1955C3}"/>
              </a:ext>
            </a:extLst>
          </p:cNvPr>
          <p:cNvSpPr>
            <a:spLocks noGrp="1"/>
          </p:cNvSpPr>
          <p:nvPr/>
        </p:nvSpPr>
        <p:spPr>
          <a:xfrm>
            <a:off x="5200650" y="4648200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7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Ignición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E75CBCD5-C213-4145-868D-44CB5FA36636}"/>
              </a:ext>
            </a:extLst>
          </p:cNvPr>
          <p:cNvSpPr>
            <a:spLocks noGrp="1"/>
          </p:cNvSpPr>
          <p:nvPr/>
        </p:nvSpPr>
        <p:spPr>
          <a:xfrm>
            <a:off x="5181600" y="5010150"/>
            <a:ext cx="17526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20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FFFFFF"/>
                </a:solidFill>
                <a:latin typeface="Aptos"/>
                <a:ea typeface="Aptos"/>
                <a:cs typeface="Aptos"/>
              </a:rPr>
              <a:t>Energía y secuencia correctas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896B82F8-860A-4194-8277-AC5BDF276757}"/>
              </a:ext>
            </a:extLst>
          </p:cNvPr>
          <p:cNvSpPr>
            <a:spLocks noGrp="1"/>
          </p:cNvSpPr>
          <p:nvPr/>
        </p:nvSpPr>
        <p:spPr>
          <a:xfrm>
            <a:off x="2095500" y="5829300"/>
            <a:ext cx="8001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425" b="1">
                <a:solidFill>
                  <a:srgbClr val="C74636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C74636"/>
                </a:solidFill>
                <a:latin typeface="Aptos"/>
                <a:ea typeface="Aptos"/>
                <a:cs typeface="Aptos"/>
              </a:rPr>
              <a:t>Cuando una condición falla, aparecen apagados, retraso de encendido, hollín o CO.</a:t>
            </a:r>
          </a:p>
        </p:txBody>
      </p:sp>
    </p:spTree>
    <p:extLst>
      <p:ext uri="{BB962C8B-B14F-4D97-AF65-F5344CB8AC3E}">
        <p14:creationId xmlns:p14="http://schemas.microsoft.com/office/powerpoint/2010/main" val="9298885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CBE3560-D392-4032-BDA7-F622DFF264B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CA604847-6B17-4741-991D-F916A030B2AB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1 • COMBUSTIÓN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C9472A45-EE46-4EDD-8D00-46A3E7DD5DD9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La llama revela pistas, pero la medición confirma la causa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0E4259FA-763F-48D0-AA2B-9DCC7A4926B7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B63B5DB-34C6-4E97-B5EE-EE38C8C7B3AB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279527B5-9EF6-484E-807F-6E23BFEA2C8C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014</a:t>
            </a:r>
          </a:p>
        </p:txBody>
      </p:sp>
      <p:graphicFrame>
        <p:nvGraphicFramePr>
          <p:cNvPr id="15" name="Table 7"/>
          <p:cNvGraphicFramePr/>
          <p:nvPr/>
        </p:nvGraphicFramePr>
        <p:xfrm>
          <a:off x="609600" y="2217261"/>
          <a:ext cx="10972800" cy="356616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3657600"/>
                <a:gridCol w="3657600"/>
                <a:gridCol w="3657600"/>
              </a:tblGrid>
              <a:tr h="548640">
                <a:tc>
                  <a:txBody>
                    <a:bodyPr/>
                    <a:lstStyle/>
                    <a:p>
                      <a:r>
                        <a:rPr>
                          <a:solidFill>
                            <a:srgbClr val="0070C0"/>
                          </a:solidFill>
                        </a:rPr>
                        <a:t>Condición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>
                          <a:solidFill>
                            <a:srgbClr val="0070C0"/>
                          </a:solidFill>
                        </a:rPr>
                        <a:t>Señal posible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>
                          <a:solidFill>
                            <a:srgbClr val="0070C0"/>
                          </a:solidFill>
                        </a:rPr>
                        <a:t>Riesgo o siguiente verificación</a:t>
                      </a:r>
                    </a:p>
                  </a:txBody>
                  <a:tcPr anchor="ctr"/>
                </a:tc>
              </a:tr>
              <a:tr h="548640">
                <a:tc>
                  <a:txBody>
                    <a:bodyPr/>
                    <a:lstStyle/>
                    <a:p>
                      <a:r>
                        <a:t>Combustión estable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t>Llama definida y operación normal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t>Confirmar según el manual</a:t>
                      </a:r>
                    </a:p>
                  </a:txBody>
                  <a:tcPr anchor="ctr"/>
                </a:tc>
              </a:tr>
              <a:tr h="548640">
                <a:tc>
                  <a:txBody>
                    <a:bodyPr/>
                    <a:lstStyle/>
                    <a:p>
                      <a:r>
                        <a:t>Aire insuficiente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t>Llama amarilla, hollín u olor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t>Derrame de gases y obstrucción</a:t>
                      </a:r>
                    </a:p>
                  </a:txBody>
                  <a:tcPr anchor="ctr"/>
                </a:tc>
              </a:tr>
              <a:tr h="548640">
                <a:tc>
                  <a:txBody>
                    <a:bodyPr/>
                    <a:lstStyle/>
                    <a:p>
                      <a:r>
                        <a:t>Suministro insuficiente de gas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t>Llama pequeña o apagado de llama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t>Presión dinámica, dimensionamiento y regulador</a:t>
                      </a:r>
                    </a:p>
                  </a:txBody>
                  <a:tcPr anchor="ctr"/>
                </a:tc>
              </a:tr>
              <a:tr h="548640">
                <a:tc>
                  <a:txBody>
                    <a:bodyPr/>
                    <a:lstStyle/>
                    <a:p>
                      <a:r>
                        <a:t>Encendido tardío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t>Explosión leve o demora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t>Encendedor, quemador, presión y secuencia</a:t>
                      </a:r>
                    </a:p>
                  </a:txBody>
                  <a:tcPr anchor="ctr"/>
                </a:tc>
              </a:tr>
              <a:tr h="548640">
                <a:tc>
                  <a:txBody>
                    <a:bodyPr/>
                    <a:lstStyle/>
                    <a:p>
                      <a:r>
                        <a:t>Ventilación deficiente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t>Derrame de gases, corrosión o condensado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t>Tiro, terminal y aire de combustión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83643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D27D062C-772C-48A8-B72D-F4B5637EFFA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0A842867-2DA5-41C7-814B-2B3E79F275FD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1 • CO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0B8CBCCB-41CB-4334-B332-B0BF3D46E434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El monóxido de carbono no puede detectarse con los sentidos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ADC7B229-C95A-4AAC-AFBD-07EE9F1151CC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CB4F714C-F3F8-4ED0-B7B4-0B0B3C75B1A0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DFE3F12-EC63-4D63-8A0D-C3D8BDAE9C55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015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37D5156-C711-4402-9DFC-7A00F25A056C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7048500" cy="3905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El CO es incoloro, inodoro y tóxico; se produce por una combustión incompleta.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endParaRPr sz="1650">
              <a:solidFill>
                <a:srgbClr val="17212B"/>
              </a:solidFill>
              <a:latin typeface="Aptos"/>
              <a:ea typeface="Aptos"/>
              <a:cs typeface="Aptos"/>
            </a:endParaRP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El dolor de cabeza, el mareo, la debilidad, las náuseas, el dolor en el pecho y la confusión son síntomas frecuentes.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endParaRPr sz="1650">
              <a:solidFill>
                <a:srgbClr val="17212B"/>
              </a:solidFill>
              <a:latin typeface="Aptos"/>
              <a:ea typeface="Aptos"/>
              <a:cs typeface="Aptos"/>
            </a:endParaRP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Una persona dormida o incapacitada puede no reconocer los síntomas a tiempo.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endParaRPr sz="1650">
              <a:solidFill>
                <a:srgbClr val="17212B"/>
              </a:solidFill>
              <a:latin typeface="Aptos"/>
              <a:ea typeface="Aptos"/>
              <a:cs typeface="Aptos"/>
            </a:endParaRP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Ante una alarma o la presencia de síntomas, salga al aire fresco y activar la respuesta de emergencia.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D137090E-1573-4D36-BF7B-9C6B346B1D82}"/>
              </a:ext>
            </a:extLst>
          </p:cNvPr>
          <p:cNvSpPr>
            <a:spLocks noGrp="1"/>
          </p:cNvSpPr>
          <p:nvPr/>
        </p:nvSpPr>
        <p:spPr>
          <a:xfrm>
            <a:off x="8305800" y="2047875"/>
            <a:ext cx="3333750" cy="3143250"/>
          </a:xfrm>
          <a:prstGeom prst="roundRect">
            <a:avLst>
              <a:gd name="adj" fmla="val 6667"/>
            </a:avLst>
          </a:prstGeom>
          <a:solidFill>
            <a:srgbClr val="081B2C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793787FB-C7AB-42DD-BCDF-5CA371C6B81F}"/>
              </a:ext>
            </a:extLst>
          </p:cNvPr>
          <p:cNvSpPr>
            <a:spLocks noGrp="1"/>
          </p:cNvSpPr>
          <p:nvPr/>
        </p:nvSpPr>
        <p:spPr>
          <a:xfrm>
            <a:off x="8572500" y="2295525"/>
            <a:ext cx="2800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CONTROL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18B897B-1EF4-45BB-B863-776306946C20}"/>
              </a:ext>
            </a:extLst>
          </p:cNvPr>
          <p:cNvSpPr>
            <a:spLocks noGrp="1"/>
          </p:cNvSpPr>
          <p:nvPr/>
        </p:nvSpPr>
        <p:spPr>
          <a:xfrm>
            <a:off x="8572500" y="2771775"/>
            <a:ext cx="280035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2000"/>
              </a:lnSpc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Detector + mantenimiento + ventilación correcta + medición.</a:t>
            </a:r>
          </a:p>
        </p:txBody>
      </p:sp>
    </p:spTree>
    <p:extLst>
      <p:ext uri="{BB962C8B-B14F-4D97-AF65-F5344CB8AC3E}">
        <p14:creationId xmlns:p14="http://schemas.microsoft.com/office/powerpoint/2010/main" val="12417309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8E48C54C-984D-476F-B4A8-E8822E9DF09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0AFA39C3-7662-4219-BD11-236236D5E541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1 • FUGAS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8F5C914B-9936-43F8-9E97-5B84AD1CDBD4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Una fuga puede anunciarse por olor, sonido o cambios visibles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1B5FAE86-BEE2-471F-9701-89A4B9908F9A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CAD32A3-93E0-45A1-AAD7-369916B6D42E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E57CDBF-71B5-4980-B57C-DE4BF436B99E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016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7507189-E020-4FB0-AC7A-3A88EAE8F484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7048500" cy="3905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Olor parecido al azufre o a huevo podrido en gas odorizado.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endParaRPr sz="1650">
              <a:solidFill>
                <a:srgbClr val="17212B"/>
              </a:solidFill>
              <a:latin typeface="Aptos"/>
              <a:ea typeface="Aptos"/>
              <a:cs typeface="Aptos"/>
            </a:endParaRP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Silbido o rugido cerca de la tubería, el medidor (medidor) o una excavación.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endParaRPr sz="1650">
              <a:solidFill>
                <a:srgbClr val="17212B"/>
              </a:solidFill>
              <a:latin typeface="Aptos"/>
              <a:ea typeface="Aptos"/>
              <a:cs typeface="Aptos"/>
            </a:endParaRP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Vegetación muerta, polvo en movimiento, burbujeo o áreas congeladas.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endParaRPr sz="1650">
              <a:solidFill>
                <a:srgbClr val="17212B"/>
              </a:solidFill>
              <a:latin typeface="Aptos"/>
              <a:ea typeface="Aptos"/>
              <a:cs typeface="Aptos"/>
            </a:endParaRP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La ausencia de olor no descarta una fuga.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endParaRPr sz="1650">
              <a:solidFill>
                <a:srgbClr val="17212B"/>
              </a:solidFill>
              <a:latin typeface="Aptos"/>
              <a:ea typeface="Aptos"/>
              <a:cs typeface="Aptos"/>
            </a:endParaRP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Utilice instrumentos y procedimientos aprobados.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64197788-5CEE-4893-97D3-3948FE6C1651}"/>
              </a:ext>
            </a:extLst>
          </p:cNvPr>
          <p:cNvSpPr>
            <a:spLocks noGrp="1"/>
          </p:cNvSpPr>
          <p:nvPr/>
        </p:nvSpPr>
        <p:spPr>
          <a:xfrm>
            <a:off x="8305800" y="2047875"/>
            <a:ext cx="3333750" cy="3143250"/>
          </a:xfrm>
          <a:prstGeom prst="roundRect">
            <a:avLst>
              <a:gd name="adj" fmla="val 6667"/>
            </a:avLst>
          </a:prstGeom>
          <a:solidFill>
            <a:srgbClr val="081B2C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3C0241E-FEB9-4E5A-9B4B-B653043E210A}"/>
              </a:ext>
            </a:extLst>
          </p:cNvPr>
          <p:cNvSpPr>
            <a:spLocks noGrp="1"/>
          </p:cNvSpPr>
          <p:nvPr/>
        </p:nvSpPr>
        <p:spPr>
          <a:xfrm>
            <a:off x="8572500" y="2295525"/>
            <a:ext cx="2800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PRIORIDAD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9E99AC1B-D75C-410D-A0F0-04F73BC4632E}"/>
              </a:ext>
            </a:extLst>
          </p:cNvPr>
          <p:cNvSpPr>
            <a:spLocks noGrp="1"/>
          </p:cNvSpPr>
          <p:nvPr/>
        </p:nvSpPr>
        <p:spPr>
          <a:xfrm>
            <a:off x="8572500" y="2771775"/>
            <a:ext cx="280035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2000"/>
              </a:lnSpc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Reconocer → alejarse → comunicar.</a:t>
            </a:r>
          </a:p>
        </p:txBody>
      </p:sp>
    </p:spTree>
    <p:extLst>
      <p:ext uri="{BB962C8B-B14F-4D97-AF65-F5344CB8AC3E}">
        <p14:creationId xmlns:p14="http://schemas.microsoft.com/office/powerpoint/2010/main" val="6950250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3970BB7E-21AB-4FC9-86A8-149ABC19265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9C0CAC79-0A5C-43F8-A069-245D89E60842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1 • EMERGENCIAS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48C37464-8856-4494-9D68-E50AF6265C5C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27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Ante olor fuerte o fuga sospechada: primero salir, luego comunicar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7933760E-37B2-425A-A5CD-1993B69CAED7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7024D13-3A0B-49B3-ACD2-FF51E6262C34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48929EF-83A3-4FDC-AF0D-A9E2478603F3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017</a:t>
            </a:r>
          </a:p>
        </p:txBody>
      </p:sp>
      <p:sp>
        <p:nvSpPr>
          <p:cNvPr id="7" name="Straight Connector 6">
            <a:extLst>
              <a:ext uri="{FF2B5EF4-FFF2-40B4-BE49-F238E27FC236}">
                <a16:creationId xmlns="" xmlns:a16="http://schemas.microsoft.com/office/drawing/2014/main" id="{449E34A3-72E8-4443-8D2F-BB45607E21DD}"/>
              </a:ext>
            </a:extLst>
          </p:cNvPr>
          <p:cNvSpPr>
            <a:spLocks noGrp="1"/>
          </p:cNvSpPr>
          <p:nvPr/>
        </p:nvSpPr>
        <p:spPr>
          <a:xfrm>
            <a:off x="1085850" y="3162300"/>
            <a:ext cx="10001250" cy="0"/>
          </a:xfrm>
          <a:prstGeom prst="line">
            <a:avLst/>
          </a:prstGeom>
          <a:noFill/>
          <a:ln w="47625">
            <a:solidFill>
              <a:srgbClr val="19B6D2"/>
            </a:solidFill>
            <a:prstDash val="solid"/>
          </a:ln>
        </p:spPr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DA8DCED8-8A81-47F8-973B-04B564B32DB8}"/>
              </a:ext>
            </a:extLst>
          </p:cNvPr>
          <p:cNvSpPr>
            <a:spLocks noGrp="1"/>
          </p:cNvSpPr>
          <p:nvPr/>
        </p:nvSpPr>
        <p:spPr>
          <a:xfrm>
            <a:off x="819150" y="2476500"/>
            <a:ext cx="2433638" cy="2000250"/>
          </a:xfrm>
          <a:prstGeom prst="roundRect">
            <a:avLst>
              <a:gd name="adj" fmla="val 8571"/>
            </a:avLst>
          </a:prstGeom>
          <a:solidFill>
            <a:srgbClr val="FFF0DF"/>
          </a:solidFill>
          <a:ln w="14288">
            <a:solidFill>
              <a:srgbClr val="F28C28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FB289E4D-8051-498F-A7B2-78CBC3E294D0}"/>
              </a:ext>
            </a:extLst>
          </p:cNvPr>
          <p:cNvSpPr>
            <a:spLocks noGrp="1"/>
          </p:cNvSpPr>
          <p:nvPr/>
        </p:nvSpPr>
        <p:spPr>
          <a:xfrm>
            <a:off x="990600" y="2952750"/>
            <a:ext cx="419100" cy="419100"/>
          </a:xfrm>
          <a:prstGeom prst="ellipse">
            <a:avLst/>
          </a:prstGeom>
          <a:solidFill>
            <a:srgbClr val="F28C28"/>
          </a:solidFill>
          <a:ln w="0">
            <a:noFill/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9FA30CC5-A040-4CE3-9FF4-AEB5E1466ABA}"/>
              </a:ext>
            </a:extLst>
          </p:cNvPr>
          <p:cNvSpPr>
            <a:spLocks noGrp="1"/>
          </p:cNvSpPr>
          <p:nvPr/>
        </p:nvSpPr>
        <p:spPr>
          <a:xfrm>
            <a:off x="99060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6232435C-4523-4AC7-AC6F-1FEAAA76AD4D}"/>
              </a:ext>
            </a:extLst>
          </p:cNvPr>
          <p:cNvSpPr>
            <a:spLocks noGrp="1"/>
          </p:cNvSpPr>
          <p:nvPr/>
        </p:nvSpPr>
        <p:spPr>
          <a:xfrm>
            <a:off x="990600" y="3543300"/>
            <a:ext cx="2090738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Aléjese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2A17D44D-E7C7-4923-A737-6DEC6E161851}"/>
              </a:ext>
            </a:extLst>
          </p:cNvPr>
          <p:cNvSpPr>
            <a:spLocks noGrp="1"/>
          </p:cNvSpPr>
          <p:nvPr/>
        </p:nvSpPr>
        <p:spPr>
          <a:xfrm>
            <a:off x="990600" y="3905250"/>
            <a:ext cx="2090738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Evacúe sin demora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="" xmlns:a16="http://schemas.microsoft.com/office/drawing/2014/main" id="{C3ADDA19-0E54-4D13-A125-D082062D4B73}"/>
              </a:ext>
            </a:extLst>
          </p:cNvPr>
          <p:cNvSpPr>
            <a:spLocks noGrp="1"/>
          </p:cNvSpPr>
          <p:nvPr/>
        </p:nvSpPr>
        <p:spPr>
          <a:xfrm>
            <a:off x="3519488" y="2476500"/>
            <a:ext cx="2433638" cy="200025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720F9471-2246-4601-B1D5-CB4A1865D495}"/>
              </a:ext>
            </a:extLst>
          </p:cNvPr>
          <p:cNvSpPr>
            <a:spLocks noGrp="1"/>
          </p:cNvSpPr>
          <p:nvPr/>
        </p:nvSpPr>
        <p:spPr>
          <a:xfrm>
            <a:off x="3690938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6A4CF750-1614-494C-9DE6-3D860170D576}"/>
              </a:ext>
            </a:extLst>
          </p:cNvPr>
          <p:cNvSpPr>
            <a:spLocks noGrp="1"/>
          </p:cNvSpPr>
          <p:nvPr/>
        </p:nvSpPr>
        <p:spPr>
          <a:xfrm>
            <a:off x="3690938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3885454A-FF9B-4023-A569-2885E110ACE9}"/>
              </a:ext>
            </a:extLst>
          </p:cNvPr>
          <p:cNvSpPr>
            <a:spLocks noGrp="1"/>
          </p:cNvSpPr>
          <p:nvPr/>
        </p:nvSpPr>
        <p:spPr>
          <a:xfrm>
            <a:off x="3690938" y="3543300"/>
            <a:ext cx="2090738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No activar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32C21927-64CD-4A1F-9453-CB62BAE3499F}"/>
              </a:ext>
            </a:extLst>
          </p:cNvPr>
          <p:cNvSpPr>
            <a:spLocks noGrp="1"/>
          </p:cNvSpPr>
          <p:nvPr/>
        </p:nvSpPr>
        <p:spPr>
          <a:xfrm>
            <a:off x="3690938" y="3905250"/>
            <a:ext cx="2090738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Interruptores, teléfonos, motores o llama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="" xmlns:a16="http://schemas.microsoft.com/office/drawing/2014/main" id="{F5AFAB05-7E5F-4299-9049-F37C1BD92A9C}"/>
              </a:ext>
            </a:extLst>
          </p:cNvPr>
          <p:cNvSpPr>
            <a:spLocks noGrp="1"/>
          </p:cNvSpPr>
          <p:nvPr/>
        </p:nvSpPr>
        <p:spPr>
          <a:xfrm>
            <a:off x="6219825" y="2476500"/>
            <a:ext cx="2433638" cy="200025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BE092693-25B0-42F1-881B-FFCC7045370C}"/>
              </a:ext>
            </a:extLst>
          </p:cNvPr>
          <p:cNvSpPr>
            <a:spLocks noGrp="1"/>
          </p:cNvSpPr>
          <p:nvPr/>
        </p:nvSpPr>
        <p:spPr>
          <a:xfrm>
            <a:off x="6391275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C88D9B58-D5A1-4CDF-8AD1-CB2DE30138E9}"/>
              </a:ext>
            </a:extLst>
          </p:cNvPr>
          <p:cNvSpPr>
            <a:spLocks noGrp="1"/>
          </p:cNvSpPr>
          <p:nvPr/>
        </p:nvSpPr>
        <p:spPr>
          <a:xfrm>
            <a:off x="6391275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0B6046F5-4C7B-4531-8D04-E3EDCA474894}"/>
              </a:ext>
            </a:extLst>
          </p:cNvPr>
          <p:cNvSpPr>
            <a:spLocks noGrp="1"/>
          </p:cNvSpPr>
          <p:nvPr/>
        </p:nvSpPr>
        <p:spPr>
          <a:xfrm>
            <a:off x="6391275" y="3543300"/>
            <a:ext cx="2090738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Ubíquese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8A93771C-2F94-4AF2-87E9-A14BD537F183}"/>
              </a:ext>
            </a:extLst>
          </p:cNvPr>
          <p:cNvSpPr>
            <a:spLocks noGrp="1"/>
          </p:cNvSpPr>
          <p:nvPr/>
        </p:nvSpPr>
        <p:spPr>
          <a:xfrm>
            <a:off x="6391275" y="3905250"/>
            <a:ext cx="2090738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Llegue a un punto seguro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="" xmlns:a16="http://schemas.microsoft.com/office/drawing/2014/main" id="{9F2BABFC-1AE2-4501-9775-8775FC8C4E72}"/>
              </a:ext>
            </a:extLst>
          </p:cNvPr>
          <p:cNvSpPr>
            <a:spLocks noGrp="1"/>
          </p:cNvSpPr>
          <p:nvPr/>
        </p:nvSpPr>
        <p:spPr>
          <a:xfrm>
            <a:off x="8920163" y="2476500"/>
            <a:ext cx="2433638" cy="200025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715C7DE3-50CC-47C2-A913-4856F2AC5013}"/>
              </a:ext>
            </a:extLst>
          </p:cNvPr>
          <p:cNvSpPr>
            <a:spLocks noGrp="1"/>
          </p:cNvSpPr>
          <p:nvPr/>
        </p:nvSpPr>
        <p:spPr>
          <a:xfrm>
            <a:off x="9091613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24B583D3-B31F-43DB-83C5-1F7A18501413}"/>
              </a:ext>
            </a:extLst>
          </p:cNvPr>
          <p:cNvSpPr>
            <a:spLocks noGrp="1"/>
          </p:cNvSpPr>
          <p:nvPr/>
        </p:nvSpPr>
        <p:spPr>
          <a:xfrm>
            <a:off x="9091613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B76568D2-57AA-48CA-B3EA-9DE769472936}"/>
              </a:ext>
            </a:extLst>
          </p:cNvPr>
          <p:cNvSpPr>
            <a:spLocks noGrp="1"/>
          </p:cNvSpPr>
          <p:nvPr/>
        </p:nvSpPr>
        <p:spPr>
          <a:xfrm>
            <a:off x="9091613" y="3543300"/>
            <a:ext cx="2090738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Llame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E3BBE593-A754-43D0-9CE3-3570C3B51765}"/>
              </a:ext>
            </a:extLst>
          </p:cNvPr>
          <p:cNvSpPr>
            <a:spLocks noGrp="1"/>
          </p:cNvSpPr>
          <p:nvPr/>
        </p:nvSpPr>
        <p:spPr>
          <a:xfrm>
            <a:off x="9091613" y="3905250"/>
            <a:ext cx="2090738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911 y empresa de gas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2790CDC6-7A20-45AC-812A-D39E85195CBF}"/>
              </a:ext>
            </a:extLst>
          </p:cNvPr>
          <p:cNvSpPr>
            <a:spLocks noGrp="1"/>
          </p:cNvSpPr>
          <p:nvPr/>
        </p:nvSpPr>
        <p:spPr>
          <a:xfrm>
            <a:off x="819150" y="5010150"/>
            <a:ext cx="105346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5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No intente localizar ni detener una fuga peligrosa antes de controlar la escena.</a:t>
            </a:r>
          </a:p>
        </p:txBody>
      </p:sp>
    </p:spTree>
    <p:extLst>
      <p:ext uri="{BB962C8B-B14F-4D97-AF65-F5344CB8AC3E}">
        <p14:creationId xmlns:p14="http://schemas.microsoft.com/office/powerpoint/2010/main" val="21447289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DEE0D2B0-5FE6-4A22-BD05-96FEA158528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DAA836F3-682E-4C57-A0CA-F4523050268D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1 • TRABAJO SEGURO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1FC7728D-4265-4D9A-912A-8642750ECDB5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EPP y herramientas: la selección depende de la tarea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19299A6A-AFA9-4A6E-9C37-E4602EAB7384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F34BAC4B-983D-4531-ABA0-B535E43122AE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037C7BD-69E7-42BE-B339-F6B459A685B6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018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D6AF4CB-18B9-414E-AFAD-173E3C41DA6D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7048500" cy="3905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Gafas de seguridad, guantes y calzado de protección adecuados para cortar, roscar y manejar tuberías.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endParaRPr sz="1650">
              <a:solidFill>
                <a:srgbClr val="17212B"/>
              </a:solidFill>
              <a:latin typeface="Aptos"/>
              <a:ea typeface="Aptos"/>
              <a:cs typeface="Aptos"/>
            </a:endParaRP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Detector de gas combustible calibrado y verificado antes de utilizarlo.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endParaRPr sz="1650">
              <a:solidFill>
                <a:srgbClr val="17212B"/>
              </a:solidFill>
              <a:latin typeface="Aptos"/>
              <a:ea typeface="Aptos"/>
              <a:cs typeface="Aptos"/>
            </a:endParaRP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Manómetro o medidor de presión con el rango, la resolución y la conexión adecuados.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endParaRPr sz="1650">
              <a:solidFill>
                <a:srgbClr val="17212B"/>
              </a:solidFill>
              <a:latin typeface="Aptos"/>
              <a:ea typeface="Aptos"/>
              <a:cs typeface="Aptos"/>
            </a:endParaRP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Ventilación, control de las fuentes de ignición y colocación de barreras de seguridad cuando corresponda.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endParaRPr sz="1650">
              <a:solidFill>
                <a:srgbClr val="17212B"/>
              </a:solidFill>
              <a:latin typeface="Aptos"/>
              <a:ea typeface="Aptos"/>
              <a:cs typeface="Aptos"/>
            </a:endParaRP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Nunca utilice una llama para localizar fugas.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906D21DD-95F4-4DD3-A691-F4062C1D4307}"/>
              </a:ext>
            </a:extLst>
          </p:cNvPr>
          <p:cNvSpPr>
            <a:spLocks noGrp="1"/>
          </p:cNvSpPr>
          <p:nvPr/>
        </p:nvSpPr>
        <p:spPr>
          <a:xfrm>
            <a:off x="8305800" y="2047875"/>
            <a:ext cx="3333750" cy="3143250"/>
          </a:xfrm>
          <a:prstGeom prst="roundRect">
            <a:avLst>
              <a:gd name="adj" fmla="val 6667"/>
            </a:avLst>
          </a:prstGeom>
          <a:solidFill>
            <a:srgbClr val="081B2C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49033CE-5662-439B-99E4-A14CD2FF9E49}"/>
              </a:ext>
            </a:extLst>
          </p:cNvPr>
          <p:cNvSpPr>
            <a:spLocks noGrp="1"/>
          </p:cNvSpPr>
          <p:nvPr/>
        </p:nvSpPr>
        <p:spPr>
          <a:xfrm>
            <a:off x="8572500" y="2295525"/>
            <a:ext cx="2800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ANTES DE MEDIR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C0615196-DEAE-4530-A039-9A55A5906295}"/>
              </a:ext>
            </a:extLst>
          </p:cNvPr>
          <p:cNvSpPr>
            <a:spLocks noGrp="1"/>
          </p:cNvSpPr>
          <p:nvPr/>
        </p:nvSpPr>
        <p:spPr>
          <a:xfrm>
            <a:off x="8572500" y="2771775"/>
            <a:ext cx="280035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2000"/>
              </a:lnSpc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• Inspeccionar • ajustar a cero</a:t>
            </a:r>
          </a:p>
          <a:p>
            <a:pPr>
              <a:lnSpc>
                <a:spcPct val="102000"/>
              </a:lnSpc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• realizar la prueba funcional o calibración • documentar.</a:t>
            </a:r>
          </a:p>
        </p:txBody>
      </p:sp>
    </p:spTree>
    <p:extLst>
      <p:ext uri="{BB962C8B-B14F-4D97-AF65-F5344CB8AC3E}">
        <p14:creationId xmlns:p14="http://schemas.microsoft.com/office/powerpoint/2010/main" val="20924828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812AC915-8CE9-43C3-A21A-5C283E31DD1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1DDEE2A5-21E5-4EA1-A5DE-7666FF03A0E7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1 • PRÁCTICA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286FDBCD-3C8B-4BAF-9D91-8A5C13AFB082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285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85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Laboratorio 1 — Mapa de peligros y respuesta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069C556F-A9E7-49F7-B597-5516F5D17700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8B55489B-2C88-4524-BC9B-E0BB849F8066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7E5BBF1E-5E31-48AB-9B44-FE4E604C3624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019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3FF444A-37BB-461D-B5A2-A061722B07EA}"/>
              </a:ext>
            </a:extLst>
          </p:cNvPr>
          <p:cNvSpPr>
            <a:spLocks noGrp="1"/>
          </p:cNvSpPr>
          <p:nvPr/>
        </p:nvSpPr>
        <p:spPr>
          <a:xfrm>
            <a:off x="762000" y="1952625"/>
            <a:ext cx="4857750" cy="2571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3000"/>
              </a:lnSpc>
              <a:buNone/>
              <a:defRPr sz="20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025" b="1"/>
              <a:t>En una maqueta práctica, se reporta un olor fuerte cerca de un equipo a gas. Hay personas en el interior y un interruptor eléctrico junto a la salida.</a:t>
            </a:r>
          </a:p>
        </p:txBody>
      </p:sp>
      <p:sp>
        <p:nvSpPr>
          <p:cNvPr id="8" name="Straight Connector 7">
            <a:extLst>
              <a:ext uri="{FF2B5EF4-FFF2-40B4-BE49-F238E27FC236}">
                <a16:creationId xmlns="" xmlns:a16="http://schemas.microsoft.com/office/drawing/2014/main" id="{5AB76CD4-F963-4460-93E1-052F791F5D8C}"/>
              </a:ext>
            </a:extLst>
          </p:cNvPr>
          <p:cNvSpPr>
            <a:spLocks noGrp="1"/>
          </p:cNvSpPr>
          <p:nvPr/>
        </p:nvSpPr>
        <p:spPr>
          <a:xfrm>
            <a:off x="5981700" y="2000250"/>
            <a:ext cx="0" cy="3429000"/>
          </a:xfrm>
          <a:prstGeom prst="line">
            <a:avLst/>
          </a:prstGeom>
          <a:noFill/>
          <a:ln w="47625">
            <a:solidFill>
              <a:srgbClr val="F28C28"/>
            </a:solidFill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AF9FA11A-7622-42A0-9460-3DD6A2FEAA77}"/>
              </a:ext>
            </a:extLst>
          </p:cNvPr>
          <p:cNvSpPr>
            <a:spLocks noGrp="1"/>
          </p:cNvSpPr>
          <p:nvPr/>
        </p:nvSpPr>
        <p:spPr>
          <a:xfrm>
            <a:off x="6534150" y="1981200"/>
            <a:ext cx="4572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125" b="1">
                <a:solidFill>
                  <a:srgbClr val="F28C2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28C28"/>
                </a:solidFill>
                <a:latin typeface="Aptos"/>
                <a:ea typeface="Aptos"/>
                <a:cs typeface="Aptos"/>
              </a:rPr>
              <a:t>PREGUNTAS DE DIAGNÓSTICO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9753C91-4E05-4B9A-A88F-13E7ECA5A242}"/>
              </a:ext>
            </a:extLst>
          </p:cNvPr>
          <p:cNvSpPr>
            <a:spLocks noGrp="1"/>
          </p:cNvSpPr>
          <p:nvPr/>
        </p:nvSpPr>
        <p:spPr>
          <a:xfrm>
            <a:off x="6534150" y="2476500"/>
            <a:ext cx="4762500" cy="2857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¿Qué acciones se realizan en orden?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¿Qué acciones quedan prohibidas?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¿Dónde se establece el punto seguro?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¿Qué información se comunica al 911/empresa de gas?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¿Qué evidencia se documenta después?</a:t>
            </a:r>
          </a:p>
        </p:txBody>
      </p:sp>
    </p:spTree>
    <p:extLst>
      <p:ext uri="{BB962C8B-B14F-4D97-AF65-F5344CB8AC3E}">
        <p14:creationId xmlns:p14="http://schemas.microsoft.com/office/powerpoint/2010/main" val="2088604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6BD9A4D-A101-4D9F-8972-C463D24AEF8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1762E017-C593-4AC8-969C-39BA9F385D68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INICIO DEL CURSO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40587CED-64D4-42D8-8A04-C50C196F1762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El estándar profesional del curso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7DCD9986-A5F1-40DA-AA1F-C68A48C458B3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DC97A3A-0DD8-48B8-9196-214A8E8BA51A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E18E0ACF-985D-482B-9E5D-50F9EF775898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002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E9F01E67-82BF-491E-BACC-47DDDF7412D8}"/>
              </a:ext>
            </a:extLst>
          </p:cNvPr>
          <p:cNvSpPr>
            <a:spLocks noGrp="1"/>
          </p:cNvSpPr>
          <p:nvPr/>
        </p:nvSpPr>
        <p:spPr>
          <a:xfrm>
            <a:off x="800100" y="2095500"/>
            <a:ext cx="723900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95000"/>
              </a:lnSpc>
              <a:buNone/>
              <a:defRPr sz="32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2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No basta con que el equipo a gas encienda.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7C9B72F9-8BD6-4E1B-997F-8660E0BCA073}"/>
              </a:ext>
            </a:extLst>
          </p:cNvPr>
          <p:cNvSpPr>
            <a:spLocks noGrp="1"/>
          </p:cNvSpPr>
          <p:nvPr/>
        </p:nvSpPr>
        <p:spPr>
          <a:xfrm>
            <a:off x="8324850" y="1962150"/>
            <a:ext cx="114300" cy="2762250"/>
          </a:xfrm>
          <a:prstGeom prst="rect">
            <a:avLst/>
          </a:prstGeom>
          <a:solidFill>
            <a:srgbClr val="F28C28"/>
          </a:solidFill>
          <a:ln w="0">
            <a:noFill/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AE184862-A575-43E0-8442-EC65440D9F15}"/>
              </a:ext>
            </a:extLst>
          </p:cNvPr>
          <p:cNvSpPr>
            <a:spLocks noGrp="1"/>
          </p:cNvSpPr>
          <p:nvPr/>
        </p:nvSpPr>
        <p:spPr>
          <a:xfrm>
            <a:off x="8782050" y="2266950"/>
            <a:ext cx="2667000" cy="2000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8000"/>
              </a:lnSpc>
              <a:buNone/>
              <a:defRPr sz="165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506273"/>
                </a:solidFill>
                <a:latin typeface="Aptos"/>
                <a:ea typeface="Aptos"/>
                <a:cs typeface="Aptos"/>
              </a:rPr>
              <a:t>El sistema debe ser seguro, calculado, instalable, verificable y documentado.</a:t>
            </a:r>
          </a:p>
        </p:txBody>
      </p:sp>
    </p:spTree>
    <p:extLst>
      <p:ext uri="{BB962C8B-B14F-4D97-AF65-F5344CB8AC3E}">
        <p14:creationId xmlns:p14="http://schemas.microsoft.com/office/powerpoint/2010/main" val="133563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6930C630-A14A-4C39-82B8-961F79A4606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6858000" cy="6858000"/>
          </a:xfrm>
          <a:prstGeom prst="rect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C9F06FED-E2B7-468F-A422-FD41FBD7F82D}"/>
              </a:ext>
            </a:extLst>
          </p:cNvPr>
          <p:cNvSpPr>
            <a:spLocks noGrp="1"/>
          </p:cNvSpPr>
          <p:nvPr/>
        </p:nvSpPr>
        <p:spPr>
          <a:xfrm>
            <a:off x="609600" y="914400"/>
            <a:ext cx="76200" cy="4552950"/>
          </a:xfrm>
          <a:prstGeom prst="rect">
            <a:avLst/>
          </a:prstGeom>
          <a:solidFill>
            <a:srgbClr val="F28C28"/>
          </a:solidFill>
          <a:ln w="0">
            <a:noFill/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C840FA-6BD6-48CE-92B1-D063407963C7}"/>
              </a:ext>
            </a:extLst>
          </p:cNvPr>
          <p:cNvSpPr>
            <a:spLocks noGrp="1"/>
          </p:cNvSpPr>
          <p:nvPr/>
        </p:nvSpPr>
        <p:spPr>
          <a:xfrm>
            <a:off x="1047750" y="1000125"/>
            <a:ext cx="4572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3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SEMANA 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D39B379-F2F3-4745-9E96-5622D89B4694}"/>
              </a:ext>
            </a:extLst>
          </p:cNvPr>
          <p:cNvSpPr>
            <a:spLocks noGrp="1"/>
          </p:cNvSpPr>
          <p:nvPr/>
        </p:nvSpPr>
        <p:spPr>
          <a:xfrm>
            <a:off x="1047750" y="1685925"/>
            <a:ext cx="495300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92000"/>
              </a:lnSpc>
              <a:buNone/>
              <a:defRPr sz="36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Código, materiales</a:t>
            </a:r>
          </a:p>
          <a:p>
            <a:pPr>
              <a:lnSpc>
                <a:spcPct val="92000"/>
              </a:lnSpc>
              <a:buNone/>
              <a:defRPr sz="36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y componentes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E7F6905-91FE-4A6D-BE0F-DC939CEA7209}"/>
              </a:ext>
            </a:extLst>
          </p:cNvPr>
          <p:cNvSpPr>
            <a:spLocks noGrp="1"/>
          </p:cNvSpPr>
          <p:nvPr/>
        </p:nvSpPr>
        <p:spPr>
          <a:xfrm>
            <a:off x="1047750" y="4210050"/>
            <a:ext cx="45720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650">
                <a:solidFill>
                  <a:srgbClr val="BFD0DC"/>
                </a:solidFill>
                <a:latin typeface="Aptos"/>
                <a:ea typeface="Aptos"/>
                <a:cs typeface="Aptos"/>
              </a:defRPr>
            </a:pPr>
            <a:r>
              <a:rPr sz="1650"/>
              <a:t>Seleccione cada elemento según su función, certificación del producto y los requisitos de la autoridad competente.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DB2CFAF-E1AA-4874-90D9-31EECF638DAE}"/>
              </a:ext>
            </a:extLst>
          </p:cNvPr>
          <p:cNvSpPr>
            <a:spLocks noGrp="1"/>
          </p:cNvSpPr>
          <p:nvPr/>
        </p:nvSpPr>
        <p:spPr>
          <a:xfrm>
            <a:off x="1047750" y="6229350"/>
            <a:ext cx="2857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900" b="1">
                <a:solidFill>
                  <a:srgbClr val="7898AE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898AE"/>
                </a:solidFill>
                <a:latin typeface="Aptos"/>
                <a:ea typeface="Aptos"/>
                <a:cs typeface="Aptos"/>
              </a:rPr>
              <a:t>020 • PLB-501</a:t>
            </a:r>
          </a:p>
        </p:txBody>
      </p:sp>
    </p:spTree>
    <p:extLst>
      <p:ext uri="{BB962C8B-B14F-4D97-AF65-F5344CB8AC3E}">
        <p14:creationId xmlns:p14="http://schemas.microsoft.com/office/powerpoint/2010/main" val="17379783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74217CC-0C6E-4E48-8E0B-2B7CD858B3D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A8CF742C-656A-4C1E-9ED7-47A9EF1558E2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2 • CÓDIGO Y MATERIALES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D43815FC-5F8E-4457-B572-CD8B05288214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Ruta de aprendizaje — Semana 2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B1811E4C-D16C-46CB-9598-9161A6239184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06B2084-8DC7-4198-8DC9-70D168EADF07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85DDEF3-5B5D-4F4C-B9AA-48C3EB705E4D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021</a:t>
            </a:r>
          </a:p>
        </p:txBody>
      </p:sp>
      <p:graphicFrame>
        <p:nvGraphicFramePr>
          <p:cNvPr id="15" name="Table 7"/>
          <p:cNvGraphicFramePr/>
          <p:nvPr/>
        </p:nvGraphicFramePr>
        <p:xfrm>
          <a:off x="696388" y="1676400"/>
          <a:ext cx="10649325" cy="452596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208612"/>
                <a:gridCol w="5890938"/>
                <a:gridCol w="3549775"/>
              </a:tblGrid>
              <a:tr h="354977">
                <a:tc>
                  <a:txBody>
                    <a:bodyPr/>
                    <a:lstStyle/>
                    <a:p>
                      <a:r>
                        <a:rPr sz="1700" b="1"/>
                        <a:t>Sesión</a:t>
                      </a:r>
                    </a:p>
                  </a:txBody>
                  <a:tcPr marL="88744" marR="88744" marT="44372" marB="44372" anchor="ctr"/>
                </a:tc>
                <a:tc>
                  <a:txBody>
                    <a:bodyPr/>
                    <a:lstStyle/>
                    <a:p>
                      <a:r>
                        <a:rPr sz="1700" b="1"/>
                        <a:t>Enfoque</a:t>
                      </a:r>
                    </a:p>
                  </a:txBody>
                  <a:tcPr marL="88744" marR="88744" marT="44372" marB="44372" anchor="ctr"/>
                </a:tc>
                <a:tc>
                  <a:txBody>
                    <a:bodyPr/>
                    <a:lstStyle/>
                    <a:p>
                      <a:r>
                        <a:rPr sz="1700" b="1"/>
                        <a:t>Evidencia</a:t>
                      </a:r>
                    </a:p>
                  </a:txBody>
                  <a:tcPr marL="88744" marR="88744" marT="44372" marB="44372" anchor="ctr"/>
                </a:tc>
              </a:tr>
              <a:tr h="621211">
                <a:tc>
                  <a:txBody>
                    <a:bodyPr/>
                    <a:lstStyle/>
                    <a:p>
                      <a:r>
                        <a:rPr sz="1700"/>
                        <a:t>1</a:t>
                      </a:r>
                    </a:p>
                  </a:txBody>
                  <a:tcPr marL="88744" marR="88744" marT="44372" marB="44372" anchor="ctr"/>
                </a:tc>
                <a:tc>
                  <a:txBody>
                    <a:bodyPr/>
                    <a:lstStyle/>
                    <a:p>
                      <a:r>
                        <a:rPr sz="1700"/>
                        <a:t>Jerarquía de códigos y lectura de planos</a:t>
                      </a:r>
                    </a:p>
                  </a:txBody>
                  <a:tcPr marL="88744" marR="88744" marT="44372" marB="44372" anchor="ctr"/>
                </a:tc>
                <a:tc>
                  <a:txBody>
                    <a:bodyPr/>
                    <a:lstStyle/>
                    <a:p>
                      <a:r>
                        <a:rPr sz="1700"/>
                        <a:t>Mapa de cumplimiento</a:t>
                      </a:r>
                    </a:p>
                  </a:txBody>
                  <a:tcPr marL="88744" marR="88744" marT="44372" marB="44372" anchor="ctr"/>
                </a:tc>
              </a:tr>
              <a:tr h="887444">
                <a:tc>
                  <a:txBody>
                    <a:bodyPr/>
                    <a:lstStyle/>
                    <a:p>
                      <a:r>
                        <a:rPr sz="1700"/>
                        <a:t>2</a:t>
                      </a:r>
                    </a:p>
                  </a:txBody>
                  <a:tcPr marL="88744" marR="88744" marT="44372" marB="44372" anchor="ctr"/>
                </a:tc>
                <a:tc>
                  <a:txBody>
                    <a:bodyPr/>
                    <a:lstStyle/>
                    <a:p>
                      <a:r>
                        <a:rPr sz="1700"/>
                        <a:t>Acero, cobre, tubería corrugada de acero inoxidable (CSST) y polietileno (PE)</a:t>
                      </a:r>
                    </a:p>
                  </a:txBody>
                  <a:tcPr marL="88744" marR="88744" marT="44372" marB="44372" anchor="ctr"/>
                </a:tc>
                <a:tc>
                  <a:txBody>
                    <a:bodyPr/>
                    <a:lstStyle/>
                    <a:p>
                      <a:r>
                        <a:rPr sz="1700"/>
                        <a:t>Matriz de selección</a:t>
                      </a:r>
                    </a:p>
                  </a:txBody>
                  <a:tcPr marL="88744" marR="88744" marT="44372" marB="44372" anchor="ctr"/>
                </a:tc>
              </a:tr>
              <a:tr h="887444">
                <a:tc>
                  <a:txBody>
                    <a:bodyPr/>
                    <a:lstStyle/>
                    <a:p>
                      <a:r>
                        <a:rPr sz="1700"/>
                        <a:t>3</a:t>
                      </a:r>
                    </a:p>
                  </a:txBody>
                  <a:tcPr marL="88744" marR="88744" marT="44372" marB="44372" anchor="ctr"/>
                </a:tc>
                <a:tc>
                  <a:txBody>
                    <a:bodyPr/>
                    <a:lstStyle/>
                    <a:p>
                      <a:r>
                        <a:rPr sz="1700"/>
                        <a:t>Uniones, corrosión, soportes y protección</a:t>
                      </a:r>
                    </a:p>
                  </a:txBody>
                  <a:tcPr marL="88744" marR="88744" marT="44372" marB="44372" anchor="ctr"/>
                </a:tc>
                <a:tc>
                  <a:txBody>
                    <a:bodyPr/>
                    <a:lstStyle/>
                    <a:p>
                      <a:r>
                        <a:rPr sz="1700"/>
                        <a:t>Detalle de instalación</a:t>
                      </a:r>
                    </a:p>
                  </a:txBody>
                  <a:tcPr marL="88744" marR="88744" marT="44372" marB="44372" anchor="ctr"/>
                </a:tc>
              </a:tr>
              <a:tr h="887444">
                <a:tc>
                  <a:txBody>
                    <a:bodyPr/>
                    <a:lstStyle/>
                    <a:p>
                      <a:r>
                        <a:rPr sz="1700"/>
                        <a:t>4</a:t>
                      </a:r>
                    </a:p>
                  </a:txBody>
                  <a:tcPr marL="88744" marR="88744" marT="44372" marB="44372" anchor="ctr"/>
                </a:tc>
                <a:tc>
                  <a:txBody>
                    <a:bodyPr/>
                    <a:lstStyle/>
                    <a:p>
                      <a:r>
                        <a:rPr sz="1700"/>
                        <a:t>Medidores (medidores), reguladores (reguladores), válvulas y conexiones</a:t>
                      </a:r>
                    </a:p>
                  </a:txBody>
                  <a:tcPr marL="88744" marR="88744" marT="44372" marB="44372" anchor="ctr"/>
                </a:tc>
                <a:tc>
                  <a:txBody>
                    <a:bodyPr/>
                    <a:lstStyle/>
                    <a:p>
                      <a:r>
                        <a:rPr sz="1700"/>
                        <a:t>Identificación funcional</a:t>
                      </a:r>
                    </a:p>
                  </a:txBody>
                  <a:tcPr marL="88744" marR="88744" marT="44372" marB="44372" anchor="ctr"/>
                </a:tc>
              </a:tr>
              <a:tr h="887444">
                <a:tc>
                  <a:txBody>
                    <a:bodyPr/>
                    <a:lstStyle/>
                    <a:p>
                      <a:r>
                        <a:rPr sz="1700"/>
                        <a:t>5</a:t>
                      </a:r>
                    </a:p>
                  </a:txBody>
                  <a:tcPr marL="88744" marR="88744" marT="44372" marB="44372" anchor="ctr"/>
                </a:tc>
                <a:tc>
                  <a:txBody>
                    <a:bodyPr/>
                    <a:lstStyle/>
                    <a:p>
                      <a:r>
                        <a:rPr sz="1700"/>
                        <a:t>Sellado cortafuego, laboratorio y punto de control</a:t>
                      </a:r>
                    </a:p>
                  </a:txBody>
                  <a:tcPr marL="88744" marR="88744" marT="44372" marB="44372" anchor="ctr"/>
                </a:tc>
                <a:tc>
                  <a:txBody>
                    <a:bodyPr/>
                    <a:lstStyle/>
                    <a:p>
                      <a:r>
                        <a:rPr sz="1700"/>
                        <a:t>Maqueta práctica etiquetada</a:t>
                      </a:r>
                    </a:p>
                  </a:txBody>
                  <a:tcPr marL="88744" marR="88744" marT="44372" marB="44372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02645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210D6AF0-B70F-4E9E-A9E7-3C7F852AAF5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52A9E846-7E70-4978-8520-841C50736FA6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2 • CÓDIGO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51672F32-1233-4037-A840-0DAC4776AA4B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La instalación se decide con una jerarquía, no con memoria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F3C92A1C-99DB-4E83-8A2B-D164FA0318D8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7A42762-F244-44EB-BBEB-4602F335E8DF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095B216-6036-4638-9A4E-34A755933492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022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="" xmlns:a16="http://schemas.microsoft.com/office/drawing/2014/main" id="{7C94E2E0-9CC2-4D15-B6DB-1D3E2CCB3085}"/>
              </a:ext>
            </a:extLst>
          </p:cNvPr>
          <p:cNvSpPr>
            <a:spLocks noGrp="1"/>
          </p:cNvSpPr>
          <p:nvPr/>
        </p:nvSpPr>
        <p:spPr>
          <a:xfrm>
            <a:off x="1381125" y="1847850"/>
            <a:ext cx="9429750" cy="619125"/>
          </a:xfrm>
          <a:prstGeom prst="roundRect">
            <a:avLst>
              <a:gd name="adj" fmla="val 21538"/>
            </a:avLst>
          </a:prstGeom>
          <a:solidFill>
            <a:srgbClr val="081B2C"/>
          </a:solidFill>
          <a:ln w="9525">
            <a:solidFill>
              <a:srgbClr val="081B2C"/>
            </a:solidFill>
            <a:prstDash val="solid"/>
          </a:ln>
        </p:spPr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A4C77BEB-9355-43FB-B771-FC94A992D998}"/>
              </a:ext>
            </a:extLst>
          </p:cNvPr>
          <p:cNvSpPr>
            <a:spLocks noGrp="1"/>
          </p:cNvSpPr>
          <p:nvPr/>
        </p:nvSpPr>
        <p:spPr>
          <a:xfrm>
            <a:off x="1552575" y="2019300"/>
            <a:ext cx="381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FA23BFAB-787D-4705-8AC5-CBD917E4F049}"/>
              </a:ext>
            </a:extLst>
          </p:cNvPr>
          <p:cNvSpPr>
            <a:spLocks noGrp="1"/>
          </p:cNvSpPr>
          <p:nvPr/>
        </p:nvSpPr>
        <p:spPr>
          <a:xfrm>
            <a:off x="2105025" y="1962150"/>
            <a:ext cx="25717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Código adoptado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700BE7C9-70E8-465B-9E07-5AED4B4F98DC}"/>
              </a:ext>
            </a:extLst>
          </p:cNvPr>
          <p:cNvSpPr>
            <a:spLocks noGrp="1"/>
          </p:cNvSpPr>
          <p:nvPr/>
        </p:nvSpPr>
        <p:spPr>
          <a:xfrm>
            <a:off x="4810125" y="1981200"/>
            <a:ext cx="57626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C7D7E2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C7D7E2"/>
                </a:solidFill>
                <a:latin typeface="Aptos"/>
                <a:ea typeface="Aptos"/>
                <a:cs typeface="Aptos"/>
              </a:rPr>
              <a:t>FBC Gas combustible / código local vigente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="" xmlns:a16="http://schemas.microsoft.com/office/drawing/2014/main" id="{F5BFA968-7BDC-4DC1-BBB5-F7630F5C0117}"/>
              </a:ext>
            </a:extLst>
          </p:cNvPr>
          <p:cNvSpPr>
            <a:spLocks noGrp="1"/>
          </p:cNvSpPr>
          <p:nvPr/>
        </p:nvSpPr>
        <p:spPr>
          <a:xfrm>
            <a:off x="1790700" y="2657475"/>
            <a:ext cx="8610600" cy="619125"/>
          </a:xfrm>
          <a:prstGeom prst="roundRect">
            <a:avLst>
              <a:gd name="adj" fmla="val 21538"/>
            </a:avLst>
          </a:prstGeom>
          <a:solidFill>
            <a:srgbClr val="FFFFFF"/>
          </a:solidFill>
          <a:ln w="9525">
            <a:solidFill>
              <a:srgbClr val="C8D4DE"/>
            </a:solidFill>
            <a:prstDash val="solid"/>
          </a:ln>
        </p:spPr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1639DBB1-8CCC-42B9-BF8B-391CD3B0E536}"/>
              </a:ext>
            </a:extLst>
          </p:cNvPr>
          <p:cNvSpPr>
            <a:spLocks noGrp="1"/>
          </p:cNvSpPr>
          <p:nvPr/>
        </p:nvSpPr>
        <p:spPr>
          <a:xfrm>
            <a:off x="1962150" y="2828925"/>
            <a:ext cx="381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28C2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28C28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AB13F368-C86F-4CD5-AAF8-A8C9482F2877}"/>
              </a:ext>
            </a:extLst>
          </p:cNvPr>
          <p:cNvSpPr>
            <a:spLocks noGrp="1"/>
          </p:cNvSpPr>
          <p:nvPr/>
        </p:nvSpPr>
        <p:spPr>
          <a:xfrm>
            <a:off x="2514600" y="2771775"/>
            <a:ext cx="25717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AHJ y permisos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404505F9-7F3A-4250-8270-7A457DAA0C40}"/>
              </a:ext>
            </a:extLst>
          </p:cNvPr>
          <p:cNvSpPr>
            <a:spLocks noGrp="1"/>
          </p:cNvSpPr>
          <p:nvPr/>
        </p:nvSpPr>
        <p:spPr>
          <a:xfrm>
            <a:off x="5219700" y="2790825"/>
            <a:ext cx="49434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Interpretaciones, inspecciones y enmiendas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="" xmlns:a16="http://schemas.microsoft.com/office/drawing/2014/main" id="{29C8D3AB-CD16-46C1-8248-F779EBB66BAC}"/>
              </a:ext>
            </a:extLst>
          </p:cNvPr>
          <p:cNvSpPr>
            <a:spLocks noGrp="1"/>
          </p:cNvSpPr>
          <p:nvPr/>
        </p:nvSpPr>
        <p:spPr>
          <a:xfrm>
            <a:off x="2200275" y="3467100"/>
            <a:ext cx="7791450" cy="619125"/>
          </a:xfrm>
          <a:prstGeom prst="roundRect">
            <a:avLst>
              <a:gd name="adj" fmla="val 21538"/>
            </a:avLst>
          </a:prstGeom>
          <a:solidFill>
            <a:srgbClr val="FFFFFF"/>
          </a:solidFill>
          <a:ln w="9525">
            <a:solidFill>
              <a:srgbClr val="C8D4DE"/>
            </a:solidFill>
            <a:prstDash val="solid"/>
          </a:ln>
        </p:spPr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4AFEB343-8FF5-4078-AAE4-4B17F31ADB20}"/>
              </a:ext>
            </a:extLst>
          </p:cNvPr>
          <p:cNvSpPr>
            <a:spLocks noGrp="1"/>
          </p:cNvSpPr>
          <p:nvPr/>
        </p:nvSpPr>
        <p:spPr>
          <a:xfrm>
            <a:off x="2371725" y="3638550"/>
            <a:ext cx="381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28C2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28C28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6B9ED53-878A-4F41-8651-D3547392EB5F}"/>
              </a:ext>
            </a:extLst>
          </p:cNvPr>
          <p:cNvSpPr>
            <a:spLocks noGrp="1"/>
          </p:cNvSpPr>
          <p:nvPr/>
        </p:nvSpPr>
        <p:spPr>
          <a:xfrm>
            <a:off x="2924175" y="3581400"/>
            <a:ext cx="25717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Empresa de gas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B5281657-17E4-4176-884E-A2BB999DA41A}"/>
              </a:ext>
            </a:extLst>
          </p:cNvPr>
          <p:cNvSpPr>
            <a:spLocks noGrp="1"/>
          </p:cNvSpPr>
          <p:nvPr/>
        </p:nvSpPr>
        <p:spPr>
          <a:xfrm>
            <a:off x="5629275" y="3600450"/>
            <a:ext cx="41243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Punto de entrega, medidor, presión disponible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="" xmlns:a16="http://schemas.microsoft.com/office/drawing/2014/main" id="{A3D3386A-5939-4C63-95F2-79C5FCA5A0BC}"/>
              </a:ext>
            </a:extLst>
          </p:cNvPr>
          <p:cNvSpPr>
            <a:spLocks noGrp="1"/>
          </p:cNvSpPr>
          <p:nvPr/>
        </p:nvSpPr>
        <p:spPr>
          <a:xfrm>
            <a:off x="2609850" y="4276725"/>
            <a:ext cx="6972300" cy="619125"/>
          </a:xfrm>
          <a:prstGeom prst="roundRect">
            <a:avLst>
              <a:gd name="adj" fmla="val 21538"/>
            </a:avLst>
          </a:prstGeom>
          <a:solidFill>
            <a:srgbClr val="FFFFFF"/>
          </a:solidFill>
          <a:ln w="9525">
            <a:solidFill>
              <a:srgbClr val="C8D4DE"/>
            </a:solidFill>
            <a:prstDash val="solid"/>
          </a:ln>
        </p:spPr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30BD02B0-75FF-4203-928B-4AD4F4BEA9B4}"/>
              </a:ext>
            </a:extLst>
          </p:cNvPr>
          <p:cNvSpPr>
            <a:spLocks noGrp="1"/>
          </p:cNvSpPr>
          <p:nvPr/>
        </p:nvSpPr>
        <p:spPr>
          <a:xfrm>
            <a:off x="2781300" y="4448175"/>
            <a:ext cx="381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28C2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28C28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17FD7967-7312-40D2-9370-9B4E28159E27}"/>
              </a:ext>
            </a:extLst>
          </p:cNvPr>
          <p:cNvSpPr>
            <a:spLocks noGrp="1"/>
          </p:cNvSpPr>
          <p:nvPr/>
        </p:nvSpPr>
        <p:spPr>
          <a:xfrm>
            <a:off x="3333750" y="4391025"/>
            <a:ext cx="25717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Certificación del producto y fabricante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1C3B0AB4-BFCA-4728-9EC9-C89D45CE00FB}"/>
              </a:ext>
            </a:extLst>
          </p:cNvPr>
          <p:cNvSpPr>
            <a:spLocks noGrp="1"/>
          </p:cNvSpPr>
          <p:nvPr/>
        </p:nvSpPr>
        <p:spPr>
          <a:xfrm>
            <a:off x="6038850" y="4410075"/>
            <a:ext cx="33051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Equipo a gas, CSST, conector, regulador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="" xmlns:a16="http://schemas.microsoft.com/office/drawing/2014/main" id="{973BA581-6B5B-4577-8EDF-3CE05C69DDDE}"/>
              </a:ext>
            </a:extLst>
          </p:cNvPr>
          <p:cNvSpPr>
            <a:spLocks noGrp="1"/>
          </p:cNvSpPr>
          <p:nvPr/>
        </p:nvSpPr>
        <p:spPr>
          <a:xfrm>
            <a:off x="3019425" y="5086350"/>
            <a:ext cx="6153150" cy="619125"/>
          </a:xfrm>
          <a:prstGeom prst="roundRect">
            <a:avLst>
              <a:gd name="adj" fmla="val 21538"/>
            </a:avLst>
          </a:prstGeom>
          <a:solidFill>
            <a:srgbClr val="FFF0DF"/>
          </a:solidFill>
          <a:ln w="9525">
            <a:solidFill>
              <a:srgbClr val="C8D4DE"/>
            </a:solidFill>
            <a:prstDash val="solid"/>
          </a:ln>
        </p:spPr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C1C8BABC-E6BE-4227-B7D1-93C2EDA8218C}"/>
              </a:ext>
            </a:extLst>
          </p:cNvPr>
          <p:cNvSpPr>
            <a:spLocks noGrp="1"/>
          </p:cNvSpPr>
          <p:nvPr/>
        </p:nvSpPr>
        <p:spPr>
          <a:xfrm>
            <a:off x="3190875" y="5257800"/>
            <a:ext cx="381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28C28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28C28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2BAE89BB-626D-40BF-982A-2DEBFFABF0BE}"/>
              </a:ext>
            </a:extLst>
          </p:cNvPr>
          <p:cNvSpPr>
            <a:spLocks noGrp="1"/>
          </p:cNvSpPr>
          <p:nvPr/>
        </p:nvSpPr>
        <p:spPr>
          <a:xfrm>
            <a:off x="3743325" y="5200650"/>
            <a:ext cx="25717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Plano y especificación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C774D6B2-A321-4FF5-8A0F-622C37AF522A}"/>
              </a:ext>
            </a:extLst>
          </p:cNvPr>
          <p:cNvSpPr>
            <a:spLocks noGrp="1"/>
          </p:cNvSpPr>
          <p:nvPr/>
        </p:nvSpPr>
        <p:spPr>
          <a:xfrm>
            <a:off x="6448425" y="5219700"/>
            <a:ext cx="248602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Diseño aprobado y condiciones reales</a:t>
            </a:r>
          </a:p>
        </p:txBody>
      </p:sp>
    </p:spTree>
    <p:extLst>
      <p:ext uri="{BB962C8B-B14F-4D97-AF65-F5344CB8AC3E}">
        <p14:creationId xmlns:p14="http://schemas.microsoft.com/office/powerpoint/2010/main" val="17607847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12CFDE9-C223-4B0D-8084-DD6D6A7E540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AF4784-0066-499A-9F97-A43BBC1DA10D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2 • RESPONSABILIDADES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99A4849C-1E58-4FFF-9FA2-D918F02CE799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El alcance se divide entre varias autoridades y oficios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1A949895-74EE-4DB7-BB0E-F37FCE09A04F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CA44041-8D43-45F8-8DC9-A8C1A81C01CF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A7ECF0E-DC0B-4692-AF5D-9ECFFFD9E7A0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023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590550" y="1847850"/>
          <a:ext cx="11029950" cy="4095750"/>
        </p:xfrm>
        <a:graphic>
          <a:graphicData uri="http://schemas.openxmlformats.org/drawingml/2006/table">
            <a:tbl>
              <a:tblPr firstRow="1"/>
              <a:tblGrid>
                <a:gridCol w="2888796"/>
                <a:gridCol w="4201886"/>
                <a:gridCol w="3939268"/>
              </a:tblGrid>
              <a:tr h="682625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Actor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Decisión típica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Verificación del plomero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Empresa de gas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Servicio, medidor y presión disponible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Confirmar punto de entrega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AHJ / Inspector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Permiso, cumplimiento del código, aceptación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Plano, pruebas y acceso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Fabricante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Certificación del producto, ensamble y límites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Manual y componentes correctos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Electricista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Equipotencialidad/puesta a tierra y alimentación eléctrica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Coordinar sin alterar sistema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Plomero / Instalador de gas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Tuberías, válvulas, pruebas y conexiones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Documentar trabajo completo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20537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D46016B-629B-4721-8F3B-35C4F1EBEE4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9D91DD15-7FA9-458D-A922-F7A1E297A390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2 • PLANOS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8C9E39C4-2989-4F6C-8A37-93DAC5E59CB8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Vocabulario mínimo para leer un plano de gas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F34B799C-FD6F-412B-BD73-5C074BE99D83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BF515CC-ECCB-4120-9AF7-7E67274BB309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D7DD6BA-0EA0-48A5-BAD6-5B7BF04D14D5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024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590550" y="1847850"/>
          <a:ext cx="11029950" cy="4095749"/>
        </p:xfrm>
        <a:graphic>
          <a:graphicData uri="http://schemas.openxmlformats.org/drawingml/2006/table">
            <a:tbl>
              <a:tblPr firstRow="1"/>
              <a:tblGrid>
                <a:gridCol w="2932012"/>
                <a:gridCol w="3769730"/>
                <a:gridCol w="4328208"/>
              </a:tblGrid>
              <a:tr h="585107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Término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Qué representa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Pregunta de revisión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Punto de entrega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Inicio del tubería del cliente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¿Dónde entrega la empresa de gas?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Longitud desarrollada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Recorrido real de tubería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¿Cuál es el camino más largo?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Carga / entrada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Demanda en Btu/h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¿Incluye todos los equipos a gas?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Designación de presión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Presión de diseño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¿Requiere regulación adicional?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Montante / isométrico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Relación espacial y tamaños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¿Coincide con planta y cuadro?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Válvula / unión / trampa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Acceso y mantenimiento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¿Está en la posición correcta?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12868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E4823A3-57E2-48C3-B7E7-13AEFAFD503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8F40D2C4-76AD-4CD8-A47A-6758DE9D4B56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2 • MATERIALES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98317EEA-16CC-411B-BB03-E3405A4DD7E4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Seleccione el material con cinco preguntas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1B323B64-6B99-4213-8803-0F3514A1FB6F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B802852-2547-43B3-9249-B06D6D447D62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B926BBA-8D44-4FF7-9E36-72ECAA8B97B6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025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590550" y="1847850"/>
          <a:ext cx="11029950" cy="4095750"/>
        </p:xfrm>
        <a:graphic>
          <a:graphicData uri="http://schemas.openxmlformats.org/drawingml/2006/table">
            <a:tbl>
              <a:tblPr firstRow="1"/>
              <a:tblGrid>
                <a:gridCol w="1965734"/>
                <a:gridCol w="2948600"/>
                <a:gridCol w="2620978"/>
                <a:gridCol w="3494638"/>
              </a:tblGrid>
              <a:tr h="682625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Material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Uso común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Fortaleza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Control crítico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Acero negro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Interior / exterior permitido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Robusto y familiar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Corrosión, roscado, soportes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Acero galvanizado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Donde lo acepta el código/AHJ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Recubrimiento de zinc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Compatibilidad y aceptación local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Cobre K/L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Solo donde gas/código lo permiten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Flexible y limpio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Corrosividad, unión y ocultamiento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CSST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Distribución listada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Flexible y rápida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Conexión equipotencial + protección + fabricante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Exterior subterráneo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Resistente y flexible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Fusión/unión, cable trazador, transición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19407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07B0495-B705-4A46-8681-887B24AD285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47AE7E8D-BE0F-4EF1-9C95-1F484C7E36E4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2 • ACERO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0E0EDD3E-1BA4-4427-8EE3-48415F287DB5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Acero negro exige preparación de junta consistente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C62E32EC-54C7-4A2C-90FE-0BBF5D2D5732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52BC9F9-8AC8-421B-B7E4-F3D271DFE28B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29E28F8-088A-48FE-90F4-40A48FABE721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026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3A7530A0-B31F-4917-9251-FFAEEAC2F0AA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7048500" cy="3905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Corte cuadrado, escariar interior y rosca con longitud/formación correctas.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Accesorios compatibles y sin grietas, daño o contaminación.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Compuesto para juntas o cinta listado para el gas y la presión.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Protección contra corrosión cuando el ambiente o instalación lo requieren.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No “corrija” mala alineación forzando accesorios o sobreapretando.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7D45018B-E861-4D51-A246-57DCCE81945B}"/>
              </a:ext>
            </a:extLst>
          </p:cNvPr>
          <p:cNvSpPr>
            <a:spLocks noGrp="1"/>
          </p:cNvSpPr>
          <p:nvPr/>
        </p:nvSpPr>
        <p:spPr>
          <a:xfrm>
            <a:off x="8305800" y="2047875"/>
            <a:ext cx="3333750" cy="3143250"/>
          </a:xfrm>
          <a:prstGeom prst="roundRect">
            <a:avLst>
              <a:gd name="adj" fmla="val 6667"/>
            </a:avLst>
          </a:prstGeom>
          <a:solidFill>
            <a:srgbClr val="081B2C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D4F94A68-3E55-47D6-B171-1A235C305188}"/>
              </a:ext>
            </a:extLst>
          </p:cNvPr>
          <p:cNvSpPr>
            <a:spLocks noGrp="1"/>
          </p:cNvSpPr>
          <p:nvPr/>
        </p:nvSpPr>
        <p:spPr>
          <a:xfrm>
            <a:off x="8572500" y="2295525"/>
            <a:ext cx="2800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INSPECCIÓN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8DC6E60E-224D-45E7-B53D-D4B09B5BAF89}"/>
              </a:ext>
            </a:extLst>
          </p:cNvPr>
          <p:cNvSpPr>
            <a:spLocks noGrp="1"/>
          </p:cNvSpPr>
          <p:nvPr/>
        </p:nvSpPr>
        <p:spPr>
          <a:xfrm>
            <a:off x="8572500" y="2771775"/>
            <a:ext cx="280035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2000"/>
              </a:lnSpc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Rosca completo, accesorio alineado, soporte independiente.</a:t>
            </a:r>
          </a:p>
        </p:txBody>
      </p:sp>
    </p:spTree>
    <p:extLst>
      <p:ext uri="{BB962C8B-B14F-4D97-AF65-F5344CB8AC3E}">
        <p14:creationId xmlns:p14="http://schemas.microsoft.com/office/powerpoint/2010/main" val="19516653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785A4A31-22AA-4E05-A033-FE7EE9D17B4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87C0CB6-E1F0-4FAE-A07F-A73EB053C249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2 • CSST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41D8CD56-1E8F-43C2-99E6-F329A663E2D9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CSST es un sistema listado, no solo una tubería flexible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D93AE4A5-C33C-4303-B08E-F03967081022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660F794-BA7F-410C-9025-35DA5F86888C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F2EEED5-F533-4944-9B31-57A9225F16A8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027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335F4BEB-BB00-42E0-86B7-8054F1B37C16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7048500" cy="3905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Uso tubería, accesorios, herramientas y procedimientos del mismo sistema certificado.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Proteja penetraciones y zonas expuestas a clavos, tornillos o impacto.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Coordine continuidad eléctrica y conexión equipotencial según código e instrucciones.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Mantenga acceso, soportes y trazado conforme al manual.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Documente marca/sistema para futuras reparaciones.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F18E7C0A-B3AE-4414-83E9-1840706EB7DA}"/>
              </a:ext>
            </a:extLst>
          </p:cNvPr>
          <p:cNvSpPr>
            <a:spLocks noGrp="1"/>
          </p:cNvSpPr>
          <p:nvPr/>
        </p:nvSpPr>
        <p:spPr>
          <a:xfrm>
            <a:off x="8305800" y="2047875"/>
            <a:ext cx="3333750" cy="3143250"/>
          </a:xfrm>
          <a:prstGeom prst="roundRect">
            <a:avLst>
              <a:gd name="adj" fmla="val 6667"/>
            </a:avLst>
          </a:prstGeom>
          <a:solidFill>
            <a:srgbClr val="081B2C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887553F8-372A-4EFF-8180-C7EE84ABB19D}"/>
              </a:ext>
            </a:extLst>
          </p:cNvPr>
          <p:cNvSpPr>
            <a:spLocks noGrp="1"/>
          </p:cNvSpPr>
          <p:nvPr/>
        </p:nvSpPr>
        <p:spPr>
          <a:xfrm>
            <a:off x="8572500" y="2295525"/>
            <a:ext cx="2800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ERROR COMÚN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F7E716EE-ACEA-422B-BAC1-1768DD9B897D}"/>
              </a:ext>
            </a:extLst>
          </p:cNvPr>
          <p:cNvSpPr>
            <a:spLocks noGrp="1"/>
          </p:cNvSpPr>
          <p:nvPr/>
        </p:nvSpPr>
        <p:spPr>
          <a:xfrm>
            <a:off x="8572500" y="2771775"/>
            <a:ext cx="280035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2000"/>
              </a:lnSpc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Mezclar fabricantes o improvisar accesorios.</a:t>
            </a:r>
          </a:p>
        </p:txBody>
      </p:sp>
    </p:spTree>
    <p:extLst>
      <p:ext uri="{BB962C8B-B14F-4D97-AF65-F5344CB8AC3E}">
        <p14:creationId xmlns:p14="http://schemas.microsoft.com/office/powerpoint/2010/main" val="17785564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58477675-8F43-4EBF-8B0F-81F9A1CE172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59347A16-075D-4995-A8E6-8C856A8D3B06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2 • COBRE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218D3012-0353-446B-9447-2C9D7AAC09A4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Cobre solo se usa cuando el gas y la jurisdicción lo permiten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5500689E-9F6E-4D8F-9AF6-08D3C4B0AD2C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4B5383F-7E14-4C9B-919D-FCD6AEBFA528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259CE81F-27A5-4544-9969-17036C314A84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028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224C462-3AB7-48FF-AF09-33BFBA756DE5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7048500" cy="3905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Verifique composición/corrosividad del gas y aceptación de la empresa de gas/AHJ.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Seleccione tipo, espesor de pared y método de unión autorizado.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Abocardado, soldado fuerte u otros uniones deben cumplir código y certificación del producto.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Evite uniones ocultos cuando el método o código no los permita.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Proteja tubería contra daño mecánico y corrosión galvánica.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9452FDB5-667B-434B-A1C5-BF1D5AC747FC}"/>
              </a:ext>
            </a:extLst>
          </p:cNvPr>
          <p:cNvSpPr>
            <a:spLocks noGrp="1"/>
          </p:cNvSpPr>
          <p:nvPr/>
        </p:nvSpPr>
        <p:spPr>
          <a:xfrm>
            <a:off x="8305800" y="2047875"/>
            <a:ext cx="3333750" cy="3143250"/>
          </a:xfrm>
          <a:prstGeom prst="roundRect">
            <a:avLst>
              <a:gd name="adj" fmla="val 6667"/>
            </a:avLst>
          </a:prstGeom>
          <a:solidFill>
            <a:srgbClr val="081B2C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C9FCFD68-4A7F-4BDB-BDAD-D6C84CAF52E4}"/>
              </a:ext>
            </a:extLst>
          </p:cNvPr>
          <p:cNvSpPr>
            <a:spLocks noGrp="1"/>
          </p:cNvSpPr>
          <p:nvPr/>
        </p:nvSpPr>
        <p:spPr>
          <a:xfrm>
            <a:off x="8572500" y="2295525"/>
            <a:ext cx="2800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ANTES DE INSTALAR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0F4038F-7615-4E9D-917D-2EE0FD01FE94}"/>
              </a:ext>
            </a:extLst>
          </p:cNvPr>
          <p:cNvSpPr>
            <a:spLocks noGrp="1"/>
          </p:cNvSpPr>
          <p:nvPr/>
        </p:nvSpPr>
        <p:spPr>
          <a:xfrm>
            <a:off x="8572500" y="2771775"/>
            <a:ext cx="280035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2000"/>
              </a:lnSpc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Gas + código + unión + ubicación.</a:t>
            </a:r>
          </a:p>
        </p:txBody>
      </p:sp>
    </p:spTree>
    <p:extLst>
      <p:ext uri="{BB962C8B-B14F-4D97-AF65-F5344CB8AC3E}">
        <p14:creationId xmlns:p14="http://schemas.microsoft.com/office/powerpoint/2010/main" val="8273762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4AF407B2-9B3D-42F3-BA5E-4ED7DD58803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073B6D77-7942-49C1-9E0C-F586CE0A5353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2 • PE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D4B4AA60-F89D-467F-8017-D2F6CDFB2102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277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77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PE pertenece al exterior subterráneo y necesita transiciones controladas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67A4F141-8F3C-49B1-8FD5-D42384C8BC87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0C0845B-7564-4AA1-9D34-C797C9085D3B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CB805D3-D489-4716-A1D2-38E1678628DD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029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C5006BB-C360-4367-93EA-77B4B86BD7D6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7048500" cy="3905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Uso tubería y accesorios aprobados para gas combustible.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Fusión o uniones mecánicas requieren procedimiento, entrenamiento y equipo adecuados.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Instale trazador/localizador y señalización según código y empresa de gas.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Realice transición a montante metálico o ensamble aprobado antes de entrar al edificio.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Mantenga separación, recubrimiento y protección según condiciones y código.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9BFA24FD-27EA-418F-8B33-D9786710F792}"/>
              </a:ext>
            </a:extLst>
          </p:cNvPr>
          <p:cNvSpPr>
            <a:spLocks noGrp="1"/>
          </p:cNvSpPr>
          <p:nvPr/>
        </p:nvSpPr>
        <p:spPr>
          <a:xfrm>
            <a:off x="8305800" y="2047875"/>
            <a:ext cx="3333750" cy="3143250"/>
          </a:xfrm>
          <a:prstGeom prst="roundRect">
            <a:avLst>
              <a:gd name="adj" fmla="val 6667"/>
            </a:avLst>
          </a:prstGeom>
          <a:solidFill>
            <a:srgbClr val="081B2C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6430AF6-4FBE-4B58-AB9A-88A47C09F4F3}"/>
              </a:ext>
            </a:extLst>
          </p:cNvPr>
          <p:cNvSpPr>
            <a:spLocks noGrp="1"/>
          </p:cNvSpPr>
          <p:nvPr/>
        </p:nvSpPr>
        <p:spPr>
          <a:xfrm>
            <a:off x="8572500" y="2295525"/>
            <a:ext cx="2800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NUNCA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D374C58-3113-40D8-814B-68B7B44BC003}"/>
              </a:ext>
            </a:extLst>
          </p:cNvPr>
          <p:cNvSpPr>
            <a:spLocks noGrp="1"/>
          </p:cNvSpPr>
          <p:nvPr/>
        </p:nvSpPr>
        <p:spPr>
          <a:xfrm>
            <a:off x="8572500" y="2771775"/>
            <a:ext cx="280035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2000"/>
              </a:lnSpc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Introducir PE dentro del edificio sin la transición aprobada.</a:t>
            </a:r>
          </a:p>
        </p:txBody>
      </p:sp>
    </p:spTree>
    <p:extLst>
      <p:ext uri="{BB962C8B-B14F-4D97-AF65-F5344CB8AC3E}">
        <p14:creationId xmlns:p14="http://schemas.microsoft.com/office/powerpoint/2010/main" val="910476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D5CD61FA-201C-444B-BA53-3AB27BDB94F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A834F220-03D3-4E68-A822-31BBE03FD540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INICIO DEL CURSO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B7A19F2D-FB18-46C4-9CEC-E66D449B7A5E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Resultados de aprendizaje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EC156DB8-82C2-4760-A8D2-F7286205052E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2F29DF8-7111-48D1-B3CB-92AC523E2767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7FA6E66-A048-4769-9B10-A6F4F3AF1D94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003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2D57A3B7-F7E7-4C2B-ACBA-6F12FFAE982A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7048500" cy="3905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Diferenciar gas natural y LP por propiedades, almacenamiento y comportamiento.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Interpretar el código, el plano, la placa del equipo a gas y las instrucciones listadas.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Preparar un cuadro de cargas y aplicar un método de dimensionamiento autorizado.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Instalar, inspeccionar, realizar pruebas y documentar un sistema básico de gas combustible.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Diagnosticar fallas con mediciones de presión, flujo, combustión y ventilación de gases.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DA5017AB-B953-4310-8BB7-4E116FD81A75}"/>
              </a:ext>
            </a:extLst>
          </p:cNvPr>
          <p:cNvSpPr>
            <a:spLocks noGrp="1"/>
          </p:cNvSpPr>
          <p:nvPr/>
        </p:nvSpPr>
        <p:spPr>
          <a:xfrm>
            <a:off x="8305800" y="2047875"/>
            <a:ext cx="3333750" cy="3143250"/>
          </a:xfrm>
          <a:prstGeom prst="roundRect">
            <a:avLst>
              <a:gd name="adj" fmla="val 6667"/>
            </a:avLst>
          </a:prstGeom>
          <a:solidFill>
            <a:srgbClr val="081B2C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887EBAF6-6949-4470-8CD5-E7CC480D7B40}"/>
              </a:ext>
            </a:extLst>
          </p:cNvPr>
          <p:cNvSpPr>
            <a:spLocks noGrp="1"/>
          </p:cNvSpPr>
          <p:nvPr/>
        </p:nvSpPr>
        <p:spPr>
          <a:xfrm>
            <a:off x="8572500" y="2295525"/>
            <a:ext cx="2800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PRODUCTO FINAL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86282F6-62FB-4D3D-A53E-BA34AC69A113}"/>
              </a:ext>
            </a:extLst>
          </p:cNvPr>
          <p:cNvSpPr>
            <a:spLocks noGrp="1"/>
          </p:cNvSpPr>
          <p:nvPr/>
        </p:nvSpPr>
        <p:spPr>
          <a:xfrm>
            <a:off x="8572500" y="2771775"/>
            <a:ext cx="280035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2000"/>
              </a:lnSpc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Un proyecto residencial completo + evaluación práctica.</a:t>
            </a:r>
          </a:p>
        </p:txBody>
      </p:sp>
    </p:spTree>
    <p:extLst>
      <p:ext uri="{BB962C8B-B14F-4D97-AF65-F5344CB8AC3E}">
        <p14:creationId xmlns:p14="http://schemas.microsoft.com/office/powerpoint/2010/main" val="141992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ED150CDA-3EB7-4D69-8301-07B3A5CDD2B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241D0730-5986-4456-A4B6-D4CC8103B797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2 • UNIONES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5C09F07C-07D4-494D-9022-A14B14EFAE87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El método de unión debe corresponder al material y la ubicación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740446FD-3151-435D-AD16-83AEC6249B5B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C46AC63F-8D06-4E91-B98C-F0D3AC6C9855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95B3CEC-A32C-4A3C-A021-EE99844F5C65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030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590550" y="1847850"/>
          <a:ext cx="11029950" cy="4095749"/>
        </p:xfrm>
        <a:graphic>
          <a:graphicData uri="http://schemas.openxmlformats.org/drawingml/2006/table">
            <a:tbl>
              <a:tblPr firstRow="1"/>
              <a:tblGrid>
                <a:gridCol w="2595282"/>
                <a:gridCol w="4022688"/>
                <a:gridCol w="4411980"/>
              </a:tblGrid>
              <a:tr h="585107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Unión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Aplicación conceptual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Control de calidad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Roscado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Acero / accesorios roscados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Conicidad, acoplamiento, sellador, alineación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Soldado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Acero donde diseño/código lo exige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Soldador/procedimiento, inspección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Abocardado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Tubería permitido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Abocardado uniforme y asiento limpio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Soldado fuerte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Cobre permitido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Aleación, control del calor, purgar si aplica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CSST accesorio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Sistema listado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Preparación y par de apriete del fabricante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PE fusión/mecánico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Subterráneo aprobado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Limpieza, tiempo/temperatura, calificación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07769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19EF63A0-568F-4161-887B-69ACF8E1602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CEEB4BA4-B15B-47E8-944C-6FE50D3EA62B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2 • PROTECCIÓN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222DE148-4C6B-4200-9922-DFB296DACE35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Corrosión y penetraciones requieren una barrera continua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63FEA841-1917-4BA6-A76D-F2C0F20C35DC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E8A4CE-F821-4BBB-8F3B-4DE64287BCAE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296C097-A914-4C47-838D-63452F6D8A45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031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A6A73C8-0373-4ED3-8CEE-3E023FB5DC01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7048500" cy="3905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Identifique humedad, contacto con el suelo, sustancias químicas y metales distintos.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Uso revestimiento, envoltura o protección aprobada donde corresponda.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Mangas y sellos no deben crear un bolsa que conduzca gas o agua al edificio.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Mantenga inspeccionable la transición y repare cualquier revestimiento dañado.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No oculte una junta o defecto con sellador superficial.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B81DB9D4-6F4F-4233-9EAB-142911FAB839}"/>
              </a:ext>
            </a:extLst>
          </p:cNvPr>
          <p:cNvSpPr>
            <a:spLocks noGrp="1"/>
          </p:cNvSpPr>
          <p:nvPr/>
        </p:nvSpPr>
        <p:spPr>
          <a:xfrm>
            <a:off x="8305800" y="2047875"/>
            <a:ext cx="3333750" cy="3143250"/>
          </a:xfrm>
          <a:prstGeom prst="roundRect">
            <a:avLst>
              <a:gd name="adj" fmla="val 6667"/>
            </a:avLst>
          </a:prstGeom>
          <a:solidFill>
            <a:srgbClr val="081B2C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3B5EF7A2-A7F7-40A7-889A-EA5CDA662F9F}"/>
              </a:ext>
            </a:extLst>
          </p:cNvPr>
          <p:cNvSpPr>
            <a:spLocks noGrp="1"/>
          </p:cNvSpPr>
          <p:nvPr/>
        </p:nvSpPr>
        <p:spPr>
          <a:xfrm>
            <a:off x="8572500" y="2295525"/>
            <a:ext cx="2800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OBJETIVO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957E1A8-5DBB-4892-84AC-0E5FE30C7CFF}"/>
              </a:ext>
            </a:extLst>
          </p:cNvPr>
          <p:cNvSpPr>
            <a:spLocks noGrp="1"/>
          </p:cNvSpPr>
          <p:nvPr/>
        </p:nvSpPr>
        <p:spPr>
          <a:xfrm>
            <a:off x="8572500" y="2771775"/>
            <a:ext cx="280035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2000"/>
              </a:lnSpc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Evitar corrosión y evitar migración de gas.</a:t>
            </a:r>
          </a:p>
        </p:txBody>
      </p:sp>
    </p:spTree>
    <p:extLst>
      <p:ext uri="{BB962C8B-B14F-4D97-AF65-F5344CB8AC3E}">
        <p14:creationId xmlns:p14="http://schemas.microsoft.com/office/powerpoint/2010/main" val="14583189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9E06859E-E8B1-4FCB-88EA-831694FD645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21A1258C-8727-42B9-873F-8B87501CDBE1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2 • SOPORTES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16B6CF06-B7AC-48FC-8D1D-A3E25990F6A2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Soportes correctos protegen uniones y mantienen el trazado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B8960459-64FB-40DA-9CA2-4C620E6AA58E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A0B9E25A-9327-4271-82C1-5101FDBE1CD1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C26E743-4767-400B-845A-16C91A530A5F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032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D2406F8-1055-42ED-B477-71C1E2D80CFD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7048500" cy="3905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El soporte debe transferir carga a la estructura, no a un equipo a gas o conector.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Use colgadores, abrazaderas y ménsulas compatibles con el material.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Controle espaciamiento, pandeo, vibración y movimiento térmico según código/certificación del producto.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Proteja donde la tubería atraviesa estructura o queda expuesta a impacto.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No use otros sistemas como soporte improvisado.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D700127D-6383-402F-B6DE-C614B247640A}"/>
              </a:ext>
            </a:extLst>
          </p:cNvPr>
          <p:cNvSpPr>
            <a:spLocks noGrp="1"/>
          </p:cNvSpPr>
          <p:nvPr/>
        </p:nvSpPr>
        <p:spPr>
          <a:xfrm>
            <a:off x="8305800" y="2047875"/>
            <a:ext cx="3333750" cy="3143250"/>
          </a:xfrm>
          <a:prstGeom prst="roundRect">
            <a:avLst>
              <a:gd name="adj" fmla="val 6667"/>
            </a:avLst>
          </a:prstGeom>
          <a:solidFill>
            <a:srgbClr val="081B2C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F72703E9-EA8E-4199-8904-680D75A391AD}"/>
              </a:ext>
            </a:extLst>
          </p:cNvPr>
          <p:cNvSpPr>
            <a:spLocks noGrp="1"/>
          </p:cNvSpPr>
          <p:nvPr/>
        </p:nvSpPr>
        <p:spPr>
          <a:xfrm>
            <a:off x="8572500" y="2295525"/>
            <a:ext cx="2800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INSPECCIÓN VISUAL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5C3235B7-12B1-42E2-A272-0954EB8B53BA}"/>
              </a:ext>
            </a:extLst>
          </p:cNvPr>
          <p:cNvSpPr>
            <a:spLocks noGrp="1"/>
          </p:cNvSpPr>
          <p:nvPr/>
        </p:nvSpPr>
        <p:spPr>
          <a:xfrm>
            <a:off x="8572500" y="2771775"/>
            <a:ext cx="280035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2000"/>
              </a:lnSpc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Alineación • espaciamiento • protección • acceso.</a:t>
            </a:r>
          </a:p>
        </p:txBody>
      </p:sp>
    </p:spTree>
    <p:extLst>
      <p:ext uri="{BB962C8B-B14F-4D97-AF65-F5344CB8AC3E}">
        <p14:creationId xmlns:p14="http://schemas.microsoft.com/office/powerpoint/2010/main" val="10550131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8CDACE75-6AF6-4F3A-8091-EA084AC64BC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F6191A0D-D9D6-4A0F-B733-F8F98EFB54F0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2 • COMPONENTES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732C509B-695C-4292-BB2C-45609FE447E4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Cada componente tiene una función diagnóstica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3346F0FD-EFC2-4873-B801-B7085280E6F5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B4B7BE8-E0BD-4394-A69D-7B376EEB9291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3E526C4-ACD4-4816-AAED-4F582F164E6D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033</a:t>
            </a:r>
          </a:p>
        </p:txBody>
      </p:sp>
      <p:sp>
        <p:nvSpPr>
          <p:cNvPr id="7" name="Straight Connector 6">
            <a:extLst>
              <a:ext uri="{FF2B5EF4-FFF2-40B4-BE49-F238E27FC236}">
                <a16:creationId xmlns="" xmlns:a16="http://schemas.microsoft.com/office/drawing/2014/main" id="{5657DEA3-50AF-4FDE-A523-411F642AF675}"/>
              </a:ext>
            </a:extLst>
          </p:cNvPr>
          <p:cNvSpPr>
            <a:spLocks noGrp="1"/>
          </p:cNvSpPr>
          <p:nvPr/>
        </p:nvSpPr>
        <p:spPr>
          <a:xfrm>
            <a:off x="1085850" y="3162300"/>
            <a:ext cx="10001250" cy="0"/>
          </a:xfrm>
          <a:prstGeom prst="line">
            <a:avLst/>
          </a:prstGeom>
          <a:noFill/>
          <a:ln w="47625">
            <a:solidFill>
              <a:srgbClr val="19B6D2"/>
            </a:solidFill>
            <a:prstDash val="solid"/>
          </a:ln>
        </p:spPr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E99744F0-50B3-495F-9269-478C64221B08}"/>
              </a:ext>
            </a:extLst>
          </p:cNvPr>
          <p:cNvSpPr>
            <a:spLocks noGrp="1"/>
          </p:cNvSpPr>
          <p:nvPr/>
        </p:nvSpPr>
        <p:spPr>
          <a:xfrm>
            <a:off x="81915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9DBA8B99-7363-4A28-9A9E-CF2083175971}"/>
              </a:ext>
            </a:extLst>
          </p:cNvPr>
          <p:cNvSpPr>
            <a:spLocks noGrp="1"/>
          </p:cNvSpPr>
          <p:nvPr/>
        </p:nvSpPr>
        <p:spPr>
          <a:xfrm>
            <a:off x="99060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C0FF3650-AF2A-4167-9AD1-7B14BE888576}"/>
              </a:ext>
            </a:extLst>
          </p:cNvPr>
          <p:cNvSpPr>
            <a:spLocks noGrp="1"/>
          </p:cNvSpPr>
          <p:nvPr/>
        </p:nvSpPr>
        <p:spPr>
          <a:xfrm>
            <a:off x="99060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78EC0562-FF68-4B56-B16E-57E9A1E92160}"/>
              </a:ext>
            </a:extLst>
          </p:cNvPr>
          <p:cNvSpPr>
            <a:spLocks noGrp="1"/>
          </p:cNvSpPr>
          <p:nvPr/>
        </p:nvSpPr>
        <p:spPr>
          <a:xfrm>
            <a:off x="99060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Medidor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7FBC4576-0A4B-491E-8E62-E441DBC5FAD8}"/>
              </a:ext>
            </a:extLst>
          </p:cNvPr>
          <p:cNvSpPr>
            <a:spLocks noGrp="1"/>
          </p:cNvSpPr>
          <p:nvPr/>
        </p:nvSpPr>
        <p:spPr>
          <a:xfrm>
            <a:off x="99060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Mide volumen y marca límite empresa de gas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="" xmlns:a16="http://schemas.microsoft.com/office/drawing/2014/main" id="{86CA86E1-1E94-4962-A5C7-5FC77E8F71C7}"/>
              </a:ext>
            </a:extLst>
          </p:cNvPr>
          <p:cNvSpPr>
            <a:spLocks noGrp="1"/>
          </p:cNvSpPr>
          <p:nvPr/>
        </p:nvSpPr>
        <p:spPr>
          <a:xfrm>
            <a:off x="297942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34B70368-0272-44BC-A4AC-0F2534AFF70E}"/>
              </a:ext>
            </a:extLst>
          </p:cNvPr>
          <p:cNvSpPr>
            <a:spLocks noGrp="1"/>
          </p:cNvSpPr>
          <p:nvPr/>
        </p:nvSpPr>
        <p:spPr>
          <a:xfrm>
            <a:off x="315087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7632184A-B434-4B1D-A991-C1D96B7055A5}"/>
              </a:ext>
            </a:extLst>
          </p:cNvPr>
          <p:cNvSpPr>
            <a:spLocks noGrp="1"/>
          </p:cNvSpPr>
          <p:nvPr/>
        </p:nvSpPr>
        <p:spPr>
          <a:xfrm>
            <a:off x="315087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B41C04F0-D9CD-4BCC-8D7C-EA35A9A89F59}"/>
              </a:ext>
            </a:extLst>
          </p:cNvPr>
          <p:cNvSpPr>
            <a:spLocks noGrp="1"/>
          </p:cNvSpPr>
          <p:nvPr/>
        </p:nvSpPr>
        <p:spPr>
          <a:xfrm>
            <a:off x="315087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Regulador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3A03A444-96E5-439E-BD63-3ECB24AAC6BA}"/>
              </a:ext>
            </a:extLst>
          </p:cNvPr>
          <p:cNvSpPr>
            <a:spLocks noGrp="1"/>
          </p:cNvSpPr>
          <p:nvPr/>
        </p:nvSpPr>
        <p:spPr>
          <a:xfrm>
            <a:off x="315087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Reduce y estabiliza presión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="" xmlns:a16="http://schemas.microsoft.com/office/drawing/2014/main" id="{33C92454-B8AA-4D16-9F64-C3817CE20E87}"/>
              </a:ext>
            </a:extLst>
          </p:cNvPr>
          <p:cNvSpPr>
            <a:spLocks noGrp="1"/>
          </p:cNvSpPr>
          <p:nvPr/>
        </p:nvSpPr>
        <p:spPr>
          <a:xfrm>
            <a:off x="513969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D3C902F3-D7CC-46FA-AA76-65362552D8FF}"/>
              </a:ext>
            </a:extLst>
          </p:cNvPr>
          <p:cNvSpPr>
            <a:spLocks noGrp="1"/>
          </p:cNvSpPr>
          <p:nvPr/>
        </p:nvSpPr>
        <p:spPr>
          <a:xfrm>
            <a:off x="531114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CE93943C-AF5F-49A3-94E8-83731AEF038C}"/>
              </a:ext>
            </a:extLst>
          </p:cNvPr>
          <p:cNvSpPr>
            <a:spLocks noGrp="1"/>
          </p:cNvSpPr>
          <p:nvPr/>
        </p:nvSpPr>
        <p:spPr>
          <a:xfrm>
            <a:off x="531114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3A4D8F71-108C-4793-88B4-A83FB070B45A}"/>
              </a:ext>
            </a:extLst>
          </p:cNvPr>
          <p:cNvSpPr>
            <a:spLocks noGrp="1"/>
          </p:cNvSpPr>
          <p:nvPr/>
        </p:nvSpPr>
        <p:spPr>
          <a:xfrm>
            <a:off x="531114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Cierre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F11F7DF7-0F5D-4838-9382-1C05EBE5F21A}"/>
              </a:ext>
            </a:extLst>
          </p:cNvPr>
          <p:cNvSpPr>
            <a:spLocks noGrp="1"/>
          </p:cNvSpPr>
          <p:nvPr/>
        </p:nvSpPr>
        <p:spPr>
          <a:xfrm>
            <a:off x="531114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Aísla el equipo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="" xmlns:a16="http://schemas.microsoft.com/office/drawing/2014/main" id="{959B79BF-B507-4516-9D08-0B4270D04EFB}"/>
              </a:ext>
            </a:extLst>
          </p:cNvPr>
          <p:cNvSpPr>
            <a:spLocks noGrp="1"/>
          </p:cNvSpPr>
          <p:nvPr/>
        </p:nvSpPr>
        <p:spPr>
          <a:xfrm>
            <a:off x="729996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8301EE88-FB0B-4944-8120-54DA1539E27A}"/>
              </a:ext>
            </a:extLst>
          </p:cNvPr>
          <p:cNvSpPr>
            <a:spLocks noGrp="1"/>
          </p:cNvSpPr>
          <p:nvPr/>
        </p:nvSpPr>
        <p:spPr>
          <a:xfrm>
            <a:off x="747141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52C9B789-EFE6-466E-98C2-9D612D8041D2}"/>
              </a:ext>
            </a:extLst>
          </p:cNvPr>
          <p:cNvSpPr>
            <a:spLocks noGrp="1"/>
          </p:cNvSpPr>
          <p:nvPr/>
        </p:nvSpPr>
        <p:spPr>
          <a:xfrm>
            <a:off x="747141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BD3D3047-160F-4BB5-B3D1-0B74E236BE0E}"/>
              </a:ext>
            </a:extLst>
          </p:cNvPr>
          <p:cNvSpPr>
            <a:spLocks noGrp="1"/>
          </p:cNvSpPr>
          <p:nvPr/>
        </p:nvSpPr>
        <p:spPr>
          <a:xfrm>
            <a:off x="747141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Trampa de sedimentos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6DD8E46C-54E4-4A6E-B0AF-843F1E85BF3A}"/>
              </a:ext>
            </a:extLst>
          </p:cNvPr>
          <p:cNvSpPr>
            <a:spLocks noGrp="1"/>
          </p:cNvSpPr>
          <p:nvPr/>
        </p:nvSpPr>
        <p:spPr>
          <a:xfrm>
            <a:off x="747141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Recoge partículas/condensado donde aplica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="" xmlns:a16="http://schemas.microsoft.com/office/drawing/2014/main" id="{E1DD3002-27FB-493A-A129-EA02F9B59753}"/>
              </a:ext>
            </a:extLst>
          </p:cNvPr>
          <p:cNvSpPr>
            <a:spLocks noGrp="1"/>
          </p:cNvSpPr>
          <p:nvPr/>
        </p:nvSpPr>
        <p:spPr>
          <a:xfrm>
            <a:off x="946023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9" name="Oval 28">
            <a:extLst>
              <a:ext uri="{FF2B5EF4-FFF2-40B4-BE49-F238E27FC236}">
                <a16:creationId xmlns="" xmlns:a16="http://schemas.microsoft.com/office/drawing/2014/main" id="{692857BD-638F-48A1-B013-9DCACD6C8E23}"/>
              </a:ext>
            </a:extLst>
          </p:cNvPr>
          <p:cNvSpPr>
            <a:spLocks noGrp="1"/>
          </p:cNvSpPr>
          <p:nvPr/>
        </p:nvSpPr>
        <p:spPr>
          <a:xfrm>
            <a:off x="963168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AD025799-54A7-435D-91F5-15CDA544CD8A}"/>
              </a:ext>
            </a:extLst>
          </p:cNvPr>
          <p:cNvSpPr>
            <a:spLocks noGrp="1"/>
          </p:cNvSpPr>
          <p:nvPr/>
        </p:nvSpPr>
        <p:spPr>
          <a:xfrm>
            <a:off x="963168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F221FB40-91C6-43E1-BB1B-06BCED65E339}"/>
              </a:ext>
            </a:extLst>
          </p:cNvPr>
          <p:cNvSpPr>
            <a:spLocks noGrp="1"/>
          </p:cNvSpPr>
          <p:nvPr/>
        </p:nvSpPr>
        <p:spPr>
          <a:xfrm>
            <a:off x="963168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Equipo a gas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ECC1C570-B46D-4750-AF66-2E62645C81C3}"/>
              </a:ext>
            </a:extLst>
          </p:cNvPr>
          <p:cNvSpPr>
            <a:spLocks noGrp="1"/>
          </p:cNvSpPr>
          <p:nvPr/>
        </p:nvSpPr>
        <p:spPr>
          <a:xfrm>
            <a:off x="963168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Convierte energía y evacúa productos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A3FCFB0E-E47E-4CF2-8FF3-F402CAE3BFE1}"/>
              </a:ext>
            </a:extLst>
          </p:cNvPr>
          <p:cNvSpPr>
            <a:spLocks noGrp="1"/>
          </p:cNvSpPr>
          <p:nvPr/>
        </p:nvSpPr>
        <p:spPr>
          <a:xfrm>
            <a:off x="819150" y="5010150"/>
            <a:ext cx="105346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5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En diagnóstico de fallas, mida antes y después de cada punto de control.</a:t>
            </a:r>
          </a:p>
        </p:txBody>
      </p:sp>
    </p:spTree>
    <p:extLst>
      <p:ext uri="{BB962C8B-B14F-4D97-AF65-F5344CB8AC3E}">
        <p14:creationId xmlns:p14="http://schemas.microsoft.com/office/powerpoint/2010/main" val="7057120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F9C3A981-F890-45EB-8DC4-BCBEE8BDC3D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1C2F786E-2E20-4A44-B8D7-856ABDD34901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2 • MEDIDORES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B99AC944-5F71-4A51-B120-1404DAF64EA1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El medidor mide consumo y define un punto de coordinación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B7A593CF-B2C0-43B9-972D-CAF4035808FA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DEF0C67-1426-4E2E-B1EC-8A45F038C0D1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E73F6785-1D23-4830-8F91-35F3DA8FCD95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034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7EACBE8-25AC-4984-B584-3F5A1419AFCD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7048500" cy="3905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Debe ser accesible para lectura, servicio y emergencia.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Su capacidad debe cubrir la carga conectada y las condiciones de entrega.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La empresa de gas controla ubicación, ajuste y requisitos específicos.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Registre lectura y unidades antes de interpretar consumo o caudal.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No manipule sellos ni componentes bajo control de la empresa de gas.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9A36B6B2-3F2F-424E-A562-F08CC3F328DE}"/>
              </a:ext>
            </a:extLst>
          </p:cNvPr>
          <p:cNvSpPr>
            <a:spLocks noGrp="1"/>
          </p:cNvSpPr>
          <p:nvPr/>
        </p:nvSpPr>
        <p:spPr>
          <a:xfrm>
            <a:off x="8305800" y="2047875"/>
            <a:ext cx="3333750" cy="3143250"/>
          </a:xfrm>
          <a:prstGeom prst="roundRect">
            <a:avLst>
              <a:gd name="adj" fmla="val 6667"/>
            </a:avLst>
          </a:prstGeom>
          <a:solidFill>
            <a:srgbClr val="081B2C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22425D6-7CE2-4C05-A15F-F85F55B0A093}"/>
              </a:ext>
            </a:extLst>
          </p:cNvPr>
          <p:cNvSpPr>
            <a:spLocks noGrp="1"/>
          </p:cNvSpPr>
          <p:nvPr/>
        </p:nvSpPr>
        <p:spPr>
          <a:xfrm>
            <a:off x="8572500" y="2295525"/>
            <a:ext cx="2800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DIAGNÓSTICO DE FALLAS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53FDAD0F-6C7B-4F57-8D3C-71FB6F98D73B}"/>
              </a:ext>
            </a:extLst>
          </p:cNvPr>
          <p:cNvSpPr>
            <a:spLocks noGrp="1"/>
          </p:cNvSpPr>
          <p:nvPr/>
        </p:nvSpPr>
        <p:spPr>
          <a:xfrm>
            <a:off x="8572500" y="2771775"/>
            <a:ext cx="280035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2000"/>
              </a:lnSpc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Confirme primero el límite empresa de gas/customer.</a:t>
            </a:r>
          </a:p>
        </p:txBody>
      </p:sp>
    </p:spTree>
    <p:extLst>
      <p:ext uri="{BB962C8B-B14F-4D97-AF65-F5344CB8AC3E}">
        <p14:creationId xmlns:p14="http://schemas.microsoft.com/office/powerpoint/2010/main" val="20911052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FA75B5CD-16DB-417B-8D3C-D557244AAAD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B19B50D-6EB0-4036-A81B-7E505AD3B232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2 • REGULADORES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95D7C933-E932-40C1-913D-CD6462D51E13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El regulador controla presión; su respiradero debe poder “respirar”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66D62BB8-228A-4E98-BF49-07AE2E7EEA45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EC03C80-1B61-46AC-B3F9-880866763D59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0514FEC-3B53-4F5B-9BFB-CE27724CDADD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035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D5D6546-2E65-40BB-B658-320B9D9C010E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7048500" cy="3905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Seleccione rango de entrada, presión de salida y capacidad para la carga.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Instale orientación y ventilación de gases exactamente como indica certificación del producto/fabricante.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Proteja aberturas del respiradero contra agua, residuos, insectos y obstrucción.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Mida estática y presión dinámica antes de ajustar o reemplazar.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No cambie resorte, orificio o ajuste sin autorización e instrucciones.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4AD3A56E-7AC7-4B09-BF12-C9F4B74907FC}"/>
              </a:ext>
            </a:extLst>
          </p:cNvPr>
          <p:cNvSpPr>
            <a:spLocks noGrp="1"/>
          </p:cNvSpPr>
          <p:nvPr/>
        </p:nvSpPr>
        <p:spPr>
          <a:xfrm>
            <a:off x="8305800" y="2047875"/>
            <a:ext cx="3333750" cy="3143250"/>
          </a:xfrm>
          <a:prstGeom prst="roundRect">
            <a:avLst>
              <a:gd name="adj" fmla="val 6667"/>
            </a:avLst>
          </a:prstGeom>
          <a:solidFill>
            <a:srgbClr val="081B2C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ECD97E19-6637-4B0D-BD24-C313C4874465}"/>
              </a:ext>
            </a:extLst>
          </p:cNvPr>
          <p:cNvSpPr>
            <a:spLocks noGrp="1"/>
          </p:cNvSpPr>
          <p:nvPr/>
        </p:nvSpPr>
        <p:spPr>
          <a:xfrm>
            <a:off x="8572500" y="2295525"/>
            <a:ext cx="2800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DOS LECTURAS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CF5795FA-EB8B-4E02-86DD-99ADBDE1F445}"/>
              </a:ext>
            </a:extLst>
          </p:cNvPr>
          <p:cNvSpPr>
            <a:spLocks noGrp="1"/>
          </p:cNvSpPr>
          <p:nvPr/>
        </p:nvSpPr>
        <p:spPr>
          <a:xfrm>
            <a:off x="8572500" y="2771775"/>
            <a:ext cx="280035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2000"/>
              </a:lnSpc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Presión estática + presión de funcionamiento.</a:t>
            </a:r>
          </a:p>
        </p:txBody>
      </p:sp>
    </p:spTree>
    <p:extLst>
      <p:ext uri="{BB962C8B-B14F-4D97-AF65-F5344CB8AC3E}">
        <p14:creationId xmlns:p14="http://schemas.microsoft.com/office/powerpoint/2010/main" val="14500513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167FD8E-7AF0-4B4F-8282-BF93A782F08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423CEEA0-8A37-4CAF-83B2-B854252BF9EC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2 • CONEXIONES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7955C8EB-7CAA-4F45-AB62-6C992CE60E82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277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77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Válvulas, unión y trampa de sedimentos facilitan aislamiento y servicio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594F946F-167E-4ACB-8662-F20ED18FD4D4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0315AE9-4914-44DB-B80D-3C085E8F0989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5B0B7E12-C379-4180-B8B4-2B106B938BC5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036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590550" y="1847850"/>
          <a:ext cx="11029950" cy="4095750"/>
        </p:xfrm>
        <a:graphic>
          <a:graphicData uri="http://schemas.openxmlformats.org/drawingml/2006/table">
            <a:tbl>
              <a:tblPr firstRow="1"/>
              <a:tblGrid>
                <a:gridCol w="2790710"/>
                <a:gridCol w="3853838"/>
                <a:gridCol w="4385402"/>
              </a:tblGrid>
              <a:tr h="682625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Elemento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Función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Error que debe evitarse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Válvula de cierre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Aislar equipo a gas o segmento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Inaccesible, no certificado, mal ubicada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Unión / desconectar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Permitir retiro donde se autoriza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Oculta o en lugar prohibido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Conector del equipo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Conexión flexible listada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Atravesar pared/piso o reutilizar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Trampa de sedimentos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Capturar residuos/humedad donde aplica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Orientación/ubicación incorrecta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Puerto de prueba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Medir presión del equipo a gas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Fuga o tapón ausente después de la prueba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58041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4682AB2D-C1BD-4645-82D0-4966CAD36BE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9B2274F6-B6B4-4FED-9F3D-1682D7CD5DA3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2 • PRÁCTICA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93C37B91-308D-42BF-98A4-8D4F117F6431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285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85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Laboratorio 2 — Selección y trazado del sistema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71EA91D1-D551-49AA-B957-6B100BC0A6FF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2D98338-A7AE-475E-B82A-54406DBEA92E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B820754-C027-4009-BB1F-2A1BEA75329F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037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5C55EB3-4510-48F4-BA21-EF5A9F35441D}"/>
              </a:ext>
            </a:extLst>
          </p:cNvPr>
          <p:cNvSpPr>
            <a:spLocks noGrp="1"/>
          </p:cNvSpPr>
          <p:nvPr/>
        </p:nvSpPr>
        <p:spPr>
          <a:xfrm>
            <a:off x="762000" y="1952625"/>
            <a:ext cx="4857750" cy="2571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3000"/>
              </a:lnSpc>
              <a:buNone/>
              <a:defRPr sz="20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0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Una residencia requiere estufa, calentador de agua, secadora y calefactor. El recorrido incluye ático, exterior y un tramo subterráneo.</a:t>
            </a:r>
          </a:p>
        </p:txBody>
      </p:sp>
      <p:sp>
        <p:nvSpPr>
          <p:cNvPr id="8" name="Straight Connector 7">
            <a:extLst>
              <a:ext uri="{FF2B5EF4-FFF2-40B4-BE49-F238E27FC236}">
                <a16:creationId xmlns="" xmlns:a16="http://schemas.microsoft.com/office/drawing/2014/main" id="{BAA14F8D-58E9-415C-A568-2F69FB446962}"/>
              </a:ext>
            </a:extLst>
          </p:cNvPr>
          <p:cNvSpPr>
            <a:spLocks noGrp="1"/>
          </p:cNvSpPr>
          <p:nvPr/>
        </p:nvSpPr>
        <p:spPr>
          <a:xfrm>
            <a:off x="5981700" y="2000250"/>
            <a:ext cx="0" cy="3429000"/>
          </a:xfrm>
          <a:prstGeom prst="line">
            <a:avLst/>
          </a:prstGeom>
          <a:noFill/>
          <a:ln w="47625">
            <a:solidFill>
              <a:srgbClr val="F28C28"/>
            </a:solidFill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E3B48B32-BF3E-4897-9FCD-8A1592276464}"/>
              </a:ext>
            </a:extLst>
          </p:cNvPr>
          <p:cNvSpPr>
            <a:spLocks noGrp="1"/>
          </p:cNvSpPr>
          <p:nvPr/>
        </p:nvSpPr>
        <p:spPr>
          <a:xfrm>
            <a:off x="6534150" y="1981200"/>
            <a:ext cx="4572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125" b="1">
                <a:solidFill>
                  <a:srgbClr val="F28C2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28C28"/>
                </a:solidFill>
                <a:latin typeface="Aptos"/>
                <a:ea typeface="Aptos"/>
                <a:cs typeface="Aptos"/>
              </a:rPr>
              <a:t>PREGUNTAS DE DIAGNÓSTICO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237FDFE9-33AA-4E20-8D75-E6C1D91DBBF0}"/>
              </a:ext>
            </a:extLst>
          </p:cNvPr>
          <p:cNvSpPr>
            <a:spLocks noGrp="1"/>
          </p:cNvSpPr>
          <p:nvPr/>
        </p:nvSpPr>
        <p:spPr>
          <a:xfrm>
            <a:off x="6534150" y="2476500"/>
            <a:ext cx="4762500" cy="2857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¿Qué materiales son candidatos en cada zona?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¿Dónde se requieren transiciones y protección?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¿Qué componentes deben quedar accesibles?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¿Qué datos faltan antes de comprar material?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¿Qué documentos llevaría a inspección?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8203323D-097C-472F-A1E5-919EA2FEEECA}"/>
              </a:ext>
            </a:extLst>
          </p:cNvPr>
          <p:cNvSpPr>
            <a:spLocks noGrp="1"/>
          </p:cNvSpPr>
          <p:nvPr/>
        </p:nvSpPr>
        <p:spPr>
          <a:xfrm>
            <a:off x="762000" y="5619750"/>
            <a:ext cx="105346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200" i="1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 i="1" dirty="0" err="1">
                <a:solidFill>
                  <a:srgbClr val="506273"/>
                </a:solidFill>
                <a:latin typeface="Aptos"/>
                <a:ea typeface="Aptos"/>
                <a:cs typeface="Aptos"/>
              </a:rPr>
              <a:t>Entregable</a:t>
            </a:r>
            <a:r>
              <a:rPr sz="1200" i="1" dirty="0">
                <a:solidFill>
                  <a:srgbClr val="506273"/>
                </a:solidFill>
                <a:latin typeface="Aptos"/>
                <a:ea typeface="Aptos"/>
                <a:cs typeface="Aptos"/>
              </a:rPr>
              <a:t>: </a:t>
            </a:r>
            <a:r>
              <a:rPr sz="1200" i="1" dirty="0" err="1">
                <a:solidFill>
                  <a:srgbClr val="506273"/>
                </a:solidFill>
                <a:latin typeface="Aptos"/>
                <a:ea typeface="Aptos"/>
                <a:cs typeface="Aptos"/>
              </a:rPr>
              <a:t>isométrico</a:t>
            </a:r>
            <a:r>
              <a:rPr sz="1200" i="1" dirty="0">
                <a:solidFill>
                  <a:srgbClr val="506273"/>
                </a:solidFill>
                <a:latin typeface="Aptos"/>
                <a:ea typeface="Aptos"/>
                <a:cs typeface="Aptos"/>
              </a:rPr>
              <a:t> </a:t>
            </a:r>
            <a:r>
              <a:rPr sz="1200" i="1" dirty="0" err="1">
                <a:solidFill>
                  <a:srgbClr val="506273"/>
                </a:solidFill>
                <a:latin typeface="Aptos"/>
                <a:ea typeface="Aptos"/>
                <a:cs typeface="Aptos"/>
              </a:rPr>
              <a:t>etiquetado</a:t>
            </a:r>
            <a:r>
              <a:rPr sz="1200" i="1" dirty="0">
                <a:solidFill>
                  <a:srgbClr val="506273"/>
                </a:solidFill>
                <a:latin typeface="Aptos"/>
                <a:ea typeface="Aptos"/>
                <a:cs typeface="Aptos"/>
              </a:rPr>
              <a:t> + </a:t>
            </a:r>
            <a:r>
              <a:rPr sz="1200" i="1" dirty="0" err="1">
                <a:solidFill>
                  <a:srgbClr val="506273"/>
                </a:solidFill>
                <a:latin typeface="Aptos"/>
                <a:ea typeface="Aptos"/>
                <a:cs typeface="Aptos"/>
              </a:rPr>
              <a:t>cómputo</a:t>
            </a:r>
            <a:r>
              <a:rPr sz="1200" i="1" dirty="0">
                <a:solidFill>
                  <a:srgbClr val="506273"/>
                </a:solidFill>
                <a:latin typeface="Aptos"/>
                <a:ea typeface="Aptos"/>
                <a:cs typeface="Aptos"/>
              </a:rPr>
              <a:t> de </a:t>
            </a:r>
            <a:r>
              <a:rPr sz="1200" i="1" dirty="0" err="1">
                <a:solidFill>
                  <a:srgbClr val="506273"/>
                </a:solidFill>
                <a:latin typeface="Aptos"/>
                <a:ea typeface="Aptos"/>
                <a:cs typeface="Aptos"/>
              </a:rPr>
              <a:t>materiales</a:t>
            </a:r>
            <a:r>
              <a:rPr sz="1200" i="1" dirty="0">
                <a:solidFill>
                  <a:srgbClr val="506273"/>
                </a:solidFill>
                <a:latin typeface="Aptos"/>
                <a:ea typeface="Aptos"/>
                <a:cs typeface="Aptos"/>
              </a:rPr>
              <a:t> </a:t>
            </a:r>
            <a:r>
              <a:rPr sz="1200" i="1" dirty="0" err="1">
                <a:solidFill>
                  <a:srgbClr val="506273"/>
                </a:solidFill>
                <a:latin typeface="Aptos"/>
                <a:ea typeface="Aptos"/>
                <a:cs typeface="Aptos"/>
              </a:rPr>
              <a:t>preliminar</a:t>
            </a:r>
            <a:r>
              <a:rPr sz="1200" i="1" dirty="0">
                <a:solidFill>
                  <a:srgbClr val="506273"/>
                </a:solidFill>
                <a:latin typeface="Aptos"/>
                <a:ea typeface="Aptos"/>
                <a:cs typeface="Aptos"/>
              </a:rPr>
              <a:t> + </a:t>
            </a:r>
            <a:r>
              <a:rPr sz="1200" i="1" dirty="0" err="1">
                <a:solidFill>
                  <a:srgbClr val="506273"/>
                </a:solidFill>
                <a:latin typeface="Aptos"/>
                <a:ea typeface="Aptos"/>
                <a:cs typeface="Aptos"/>
              </a:rPr>
              <a:t>matriz</a:t>
            </a:r>
            <a:r>
              <a:rPr sz="1200" i="1" dirty="0">
                <a:solidFill>
                  <a:srgbClr val="506273"/>
                </a:solidFill>
                <a:latin typeface="Aptos"/>
                <a:ea typeface="Aptos"/>
                <a:cs typeface="Aptos"/>
              </a:rPr>
              <a:t> de </a:t>
            </a:r>
            <a:r>
              <a:rPr sz="1200" i="1" dirty="0" err="1">
                <a:solidFill>
                  <a:srgbClr val="506273"/>
                </a:solidFill>
                <a:latin typeface="Aptos"/>
                <a:ea typeface="Aptos"/>
                <a:cs typeface="Aptos"/>
              </a:rPr>
              <a:t>cumplimiento</a:t>
            </a:r>
            <a:r>
              <a:rPr sz="1200" i="1" dirty="0">
                <a:solidFill>
                  <a:srgbClr val="506273"/>
                </a:solidFill>
                <a:latin typeface="Aptos"/>
                <a:ea typeface="Aptos"/>
                <a:cs typeface="Apto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79577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1422CC5F-612F-4804-8929-E8857827A82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6858000" cy="6858000"/>
          </a:xfrm>
          <a:prstGeom prst="rect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AB39C8B6-70A0-408E-AF06-69CA7C9611BD}"/>
              </a:ext>
            </a:extLst>
          </p:cNvPr>
          <p:cNvSpPr>
            <a:spLocks noGrp="1"/>
          </p:cNvSpPr>
          <p:nvPr/>
        </p:nvSpPr>
        <p:spPr>
          <a:xfrm>
            <a:off x="609600" y="914400"/>
            <a:ext cx="76200" cy="4552950"/>
          </a:xfrm>
          <a:prstGeom prst="rect">
            <a:avLst/>
          </a:prstGeom>
          <a:solidFill>
            <a:srgbClr val="F28C28"/>
          </a:solidFill>
          <a:ln w="0">
            <a:noFill/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CE41B77-D1EF-4050-ACB4-149B20AA4E4E}"/>
              </a:ext>
            </a:extLst>
          </p:cNvPr>
          <p:cNvSpPr>
            <a:spLocks noGrp="1"/>
          </p:cNvSpPr>
          <p:nvPr/>
        </p:nvSpPr>
        <p:spPr>
          <a:xfrm>
            <a:off x="1047750" y="1000125"/>
            <a:ext cx="4572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3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SEMANA 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83D6B1F1-C4EC-4065-B3A3-6F7CBCE110D1}"/>
              </a:ext>
            </a:extLst>
          </p:cNvPr>
          <p:cNvSpPr>
            <a:spLocks noGrp="1"/>
          </p:cNvSpPr>
          <p:nvPr/>
        </p:nvSpPr>
        <p:spPr>
          <a:xfrm>
            <a:off x="1047750" y="1685925"/>
            <a:ext cx="495300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92000"/>
              </a:lnSpc>
              <a:buNone/>
              <a:defRPr sz="36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Cuadro de cargas y</a:t>
            </a:r>
          </a:p>
          <a:p>
            <a:pPr>
              <a:lnSpc>
                <a:spcPct val="92000"/>
              </a:lnSpc>
              <a:buNone/>
              <a:defRPr sz="36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dimensionamiento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10184A9-A9B5-4773-BD44-B26C4EA8DA0C}"/>
              </a:ext>
            </a:extLst>
          </p:cNvPr>
          <p:cNvSpPr>
            <a:spLocks noGrp="1"/>
          </p:cNvSpPr>
          <p:nvPr/>
        </p:nvSpPr>
        <p:spPr>
          <a:xfrm>
            <a:off x="1047750" y="4210050"/>
            <a:ext cx="45720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650">
                <a:solidFill>
                  <a:srgbClr val="BFD0DC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BFD0DC"/>
                </a:solidFill>
                <a:latin typeface="Aptos"/>
                <a:ea typeface="Aptos"/>
                <a:cs typeface="Aptos"/>
              </a:rPr>
              <a:t>Traducir la demanda de los equipos a gas en tubería capaz de entregarla.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F7D24350-FE1E-4CC0-A8C9-A0198022CFCC}"/>
              </a:ext>
            </a:extLst>
          </p:cNvPr>
          <p:cNvSpPr>
            <a:spLocks noGrp="1"/>
          </p:cNvSpPr>
          <p:nvPr/>
        </p:nvSpPr>
        <p:spPr>
          <a:xfrm>
            <a:off x="1047750" y="6229350"/>
            <a:ext cx="2857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900" b="1">
                <a:solidFill>
                  <a:srgbClr val="7898AE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898AE"/>
                </a:solidFill>
                <a:latin typeface="Aptos"/>
                <a:ea typeface="Aptos"/>
                <a:cs typeface="Aptos"/>
              </a:rPr>
              <a:t>038 • PLB-501</a:t>
            </a:r>
          </a:p>
        </p:txBody>
      </p:sp>
    </p:spTree>
    <p:extLst>
      <p:ext uri="{BB962C8B-B14F-4D97-AF65-F5344CB8AC3E}">
        <p14:creationId xmlns:p14="http://schemas.microsoft.com/office/powerpoint/2010/main" val="9643726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821145E-2EBB-49E8-96E7-2B3B6E0D1C2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4D676ABE-FBA3-452E-A258-829147E1E375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3 • DIMENSIONAMIENTO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615A1A53-4F53-465C-A9FE-6C72BD8EDB25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Ruta de aprendizaje — Semana 3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818C84CE-189F-456C-BB9E-0EC7D93868C7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813779EC-5DA0-4C0B-9CC8-C26C271E73C5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9A55A60-C738-4A37-B211-C2E6537B6DFD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039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685800" y="1790700"/>
          <a:ext cx="10820400" cy="4000500"/>
        </p:xfrm>
        <a:graphic>
          <a:graphicData uri="http://schemas.openxmlformats.org/drawingml/2006/table">
            <a:tbl>
              <a:tblPr/>
              <a:tblGrid>
                <a:gridCol w="1143000"/>
                <a:gridCol w="5806440"/>
                <a:gridCol w="3870960"/>
              </a:tblGrid>
              <a:tr h="666750"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Sesión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Enfoque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Evidencia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425" b="1">
                          <a:solidFill>
                            <a:srgbClr val="081B2C"/>
                          </a:solidFill>
                          <a:latin typeface="Aptos"/>
                          <a:ea typeface="Aptos"/>
                          <a:cs typeface="Aptos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Placas, entrada en Btu/h y cuadro de cargas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Inventario de cargas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425" b="1">
                          <a:solidFill>
                            <a:srgbClr val="081B2C"/>
                          </a:solidFill>
                          <a:latin typeface="Aptos"/>
                          <a:ea typeface="Aptos"/>
                          <a:cs typeface="Aptos"/>
                        </a:rPr>
                        <a:t>2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Unidades, caída de presión y poder calorífico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Hoja de conversiones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425" b="1">
                          <a:solidFill>
                            <a:srgbClr val="081B2C"/>
                          </a:solidFill>
                          <a:latin typeface="Aptos"/>
                          <a:ea typeface="Aptos"/>
                          <a:cs typeface="Aptos"/>
                        </a:rPr>
                        <a:t>3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Método de longitud máxima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Hoja de cálculo de dimensionamiento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425" b="1">
                          <a:solidFill>
                            <a:srgbClr val="081B2C"/>
                          </a:solidFill>
                          <a:latin typeface="Aptos"/>
                          <a:ea typeface="Aptos"/>
                          <a:cs typeface="Aptos"/>
                        </a:rPr>
                        <a:t>4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Ramal-longitud y verificación de medidor/regulador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Comparación de métodos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425" b="1">
                          <a:solidFill>
                            <a:srgbClr val="081B2C"/>
                          </a:solidFill>
                          <a:latin typeface="Aptos"/>
                          <a:ea typeface="Aptos"/>
                          <a:cs typeface="Aptos"/>
                        </a:rPr>
                        <a:t>5</a:t>
                      </a:r>
                    </a:p>
                  </a:txBody>
                  <a:tcPr>
                    <a:solidFill>
                      <a:srgbClr val="FFF0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Laboratorio de diseño y punto de control</a:t>
                      </a:r>
                    </a:p>
                  </a:txBody>
                  <a:tcPr>
                    <a:solidFill>
                      <a:srgbClr val="FFF0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Isométrico dimensionado</a:t>
                      </a:r>
                    </a:p>
                  </a:txBody>
                  <a:tcPr>
                    <a:solidFill>
                      <a:srgbClr val="FFF0D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5864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FF1F7A54-76A9-4424-99B0-6EC2DFE53FC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4B9F433C-E1D4-491C-8F10-5251A1037993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INICIO DEL CURSO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A26C2B31-2536-4CC6-8589-50BE375861CE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Seis semanas, una sola lógica de trabajo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E9F174AE-51CF-495A-980B-6BC62EEE4303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74DD427-968B-447E-BB35-7487159D9CA8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4AFC680-D0F2-4C59-98AB-02D23BB04F4C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004</a:t>
            </a:r>
          </a:p>
        </p:txBody>
      </p:sp>
      <p:sp>
        <p:nvSpPr>
          <p:cNvPr id="7" name="Straight Connector 6">
            <a:extLst>
              <a:ext uri="{FF2B5EF4-FFF2-40B4-BE49-F238E27FC236}">
                <a16:creationId xmlns="" xmlns:a16="http://schemas.microsoft.com/office/drawing/2014/main" id="{C0503FF8-7DFE-4CA7-B4A5-0DE957E86C1D}"/>
              </a:ext>
            </a:extLst>
          </p:cNvPr>
          <p:cNvSpPr>
            <a:spLocks noGrp="1"/>
          </p:cNvSpPr>
          <p:nvPr/>
        </p:nvSpPr>
        <p:spPr>
          <a:xfrm>
            <a:off x="1200150" y="2933700"/>
            <a:ext cx="9620250" cy="0"/>
          </a:xfrm>
          <a:prstGeom prst="line">
            <a:avLst/>
          </a:prstGeom>
          <a:noFill/>
          <a:ln w="38100">
            <a:solidFill>
              <a:srgbClr val="19B6D2"/>
            </a:solidFill>
            <a:prstDash val="solid"/>
          </a:ln>
        </p:spPr>
      </p:sp>
      <p:sp>
        <p:nvSpPr>
          <p:cNvPr id="8" name="Straight Connector 7">
            <a:extLst>
              <a:ext uri="{FF2B5EF4-FFF2-40B4-BE49-F238E27FC236}">
                <a16:creationId xmlns="" xmlns:a16="http://schemas.microsoft.com/office/drawing/2014/main" id="{2385AAC5-571A-4AF1-B13F-EE79E9890FB1}"/>
              </a:ext>
            </a:extLst>
          </p:cNvPr>
          <p:cNvSpPr>
            <a:spLocks noGrp="1"/>
          </p:cNvSpPr>
          <p:nvPr/>
        </p:nvSpPr>
        <p:spPr>
          <a:xfrm>
            <a:off x="1200150" y="4953000"/>
            <a:ext cx="9620250" cy="0"/>
          </a:xfrm>
          <a:prstGeom prst="line">
            <a:avLst/>
          </a:prstGeom>
          <a:noFill/>
          <a:ln w="38100">
            <a:solidFill>
              <a:srgbClr val="F28C28"/>
            </a:solidFill>
            <a:prstDash val="solid"/>
          </a:ln>
        </p:spPr>
      </p:sp>
      <p:sp>
        <p:nvSpPr>
          <p:cNvPr id="9" name="Rounded Rectangle 8">
            <a:extLst>
              <a:ext uri="{FF2B5EF4-FFF2-40B4-BE49-F238E27FC236}">
                <a16:creationId xmlns="" xmlns:a16="http://schemas.microsoft.com/office/drawing/2014/main" id="{1ABBF158-DFE9-4D88-B38E-D630F91633EE}"/>
              </a:ext>
            </a:extLst>
          </p:cNvPr>
          <p:cNvSpPr>
            <a:spLocks noGrp="1"/>
          </p:cNvSpPr>
          <p:nvPr/>
        </p:nvSpPr>
        <p:spPr>
          <a:xfrm>
            <a:off x="990600" y="2114550"/>
            <a:ext cx="3048000" cy="1352550"/>
          </a:xfrm>
          <a:prstGeom prst="roundRect">
            <a:avLst>
              <a:gd name="adj" fmla="val 12676"/>
            </a:avLst>
          </a:prstGeom>
          <a:solidFill>
            <a:srgbClr val="FFFFFF"/>
          </a:solidFill>
          <a:ln w="9525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714CA905-31B6-4A10-B0C2-B1B662722616}"/>
              </a:ext>
            </a:extLst>
          </p:cNvPr>
          <p:cNvSpPr>
            <a:spLocks noGrp="1"/>
          </p:cNvSpPr>
          <p:nvPr/>
        </p:nvSpPr>
        <p:spPr>
          <a:xfrm>
            <a:off x="1200150" y="2305050"/>
            <a:ext cx="4953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50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05AE365F-881A-4E15-8470-14C951FCF96D}"/>
              </a:ext>
            </a:extLst>
          </p:cNvPr>
          <p:cNvSpPr>
            <a:spLocks noGrp="1"/>
          </p:cNvSpPr>
          <p:nvPr/>
        </p:nvSpPr>
        <p:spPr>
          <a:xfrm>
            <a:off x="1200150" y="2667000"/>
            <a:ext cx="26193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57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Seguridad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1E64ED2E-55E0-4A9E-A0F3-101AF7B71AE9}"/>
              </a:ext>
            </a:extLst>
          </p:cNvPr>
          <p:cNvSpPr>
            <a:spLocks noGrp="1"/>
          </p:cNvSpPr>
          <p:nvPr/>
        </p:nvSpPr>
        <p:spPr>
          <a:xfrm>
            <a:off x="1200150" y="3028950"/>
            <a:ext cx="26193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Reconocer el peligro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="" xmlns:a16="http://schemas.microsoft.com/office/drawing/2014/main" id="{0CCD4A97-A8F6-4A6B-8692-A7CBCE030F27}"/>
              </a:ext>
            </a:extLst>
          </p:cNvPr>
          <p:cNvSpPr>
            <a:spLocks noGrp="1"/>
          </p:cNvSpPr>
          <p:nvPr/>
        </p:nvSpPr>
        <p:spPr>
          <a:xfrm>
            <a:off x="4533900" y="2114550"/>
            <a:ext cx="3048000" cy="1352550"/>
          </a:xfrm>
          <a:prstGeom prst="roundRect">
            <a:avLst>
              <a:gd name="adj" fmla="val 12676"/>
            </a:avLst>
          </a:prstGeom>
          <a:solidFill>
            <a:srgbClr val="FFFFFF"/>
          </a:solidFill>
          <a:ln w="9525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64745F68-8AD6-4A04-849C-5E2C2D8B0EED}"/>
              </a:ext>
            </a:extLst>
          </p:cNvPr>
          <p:cNvSpPr>
            <a:spLocks noGrp="1"/>
          </p:cNvSpPr>
          <p:nvPr/>
        </p:nvSpPr>
        <p:spPr>
          <a:xfrm>
            <a:off x="4743450" y="2305050"/>
            <a:ext cx="4953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50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9BF20078-6025-4FE2-B1F6-BBA5A7500275}"/>
              </a:ext>
            </a:extLst>
          </p:cNvPr>
          <p:cNvSpPr>
            <a:spLocks noGrp="1"/>
          </p:cNvSpPr>
          <p:nvPr/>
        </p:nvSpPr>
        <p:spPr>
          <a:xfrm>
            <a:off x="4743450" y="2667000"/>
            <a:ext cx="26193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57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Código y materiales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7D1041E6-5763-427B-B4EF-D88E376FF6F7}"/>
              </a:ext>
            </a:extLst>
          </p:cNvPr>
          <p:cNvSpPr>
            <a:spLocks noGrp="1"/>
          </p:cNvSpPr>
          <p:nvPr/>
        </p:nvSpPr>
        <p:spPr>
          <a:xfrm>
            <a:off x="4743450" y="3028950"/>
            <a:ext cx="26193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Elegir correctamente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="" xmlns:a16="http://schemas.microsoft.com/office/drawing/2014/main" id="{C9A70CB1-376D-4A29-9A76-E1049D61488E}"/>
              </a:ext>
            </a:extLst>
          </p:cNvPr>
          <p:cNvSpPr>
            <a:spLocks noGrp="1"/>
          </p:cNvSpPr>
          <p:nvPr/>
        </p:nvSpPr>
        <p:spPr>
          <a:xfrm>
            <a:off x="8077200" y="2114550"/>
            <a:ext cx="3048000" cy="1352550"/>
          </a:xfrm>
          <a:prstGeom prst="roundRect">
            <a:avLst>
              <a:gd name="adj" fmla="val 12676"/>
            </a:avLst>
          </a:prstGeom>
          <a:solidFill>
            <a:srgbClr val="FFFFFF"/>
          </a:solidFill>
          <a:ln w="9525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CCAC186E-7D8B-4786-BD7C-FBF79967F365}"/>
              </a:ext>
            </a:extLst>
          </p:cNvPr>
          <p:cNvSpPr>
            <a:spLocks noGrp="1"/>
          </p:cNvSpPr>
          <p:nvPr/>
        </p:nvSpPr>
        <p:spPr>
          <a:xfrm>
            <a:off x="8286750" y="2305050"/>
            <a:ext cx="4953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50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96BF0E2A-4B5A-47A9-97A8-8D202CE3A23F}"/>
              </a:ext>
            </a:extLst>
          </p:cNvPr>
          <p:cNvSpPr>
            <a:spLocks noGrp="1"/>
          </p:cNvSpPr>
          <p:nvPr/>
        </p:nvSpPr>
        <p:spPr>
          <a:xfrm>
            <a:off x="8286750" y="2667000"/>
            <a:ext cx="26193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57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Dimensionamiento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6AEB3509-31A1-4074-BF5F-4E9782AC121F}"/>
              </a:ext>
            </a:extLst>
          </p:cNvPr>
          <p:cNvSpPr>
            <a:spLocks noGrp="1"/>
          </p:cNvSpPr>
          <p:nvPr/>
        </p:nvSpPr>
        <p:spPr>
          <a:xfrm>
            <a:off x="8286750" y="3028950"/>
            <a:ext cx="26193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Entregar el caudal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="" xmlns:a16="http://schemas.microsoft.com/office/drawing/2014/main" id="{F2925F3B-B108-4F73-8451-B8761E8B175D}"/>
              </a:ext>
            </a:extLst>
          </p:cNvPr>
          <p:cNvSpPr>
            <a:spLocks noGrp="1"/>
          </p:cNvSpPr>
          <p:nvPr/>
        </p:nvSpPr>
        <p:spPr>
          <a:xfrm>
            <a:off x="990600" y="4133850"/>
            <a:ext cx="3048000" cy="1352550"/>
          </a:xfrm>
          <a:prstGeom prst="roundRect">
            <a:avLst>
              <a:gd name="adj" fmla="val 12676"/>
            </a:avLst>
          </a:prstGeom>
          <a:solidFill>
            <a:srgbClr val="FFFFFF"/>
          </a:solidFill>
          <a:ln w="9525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F7B3BE33-6C34-45BB-9839-F7A5143091BE}"/>
              </a:ext>
            </a:extLst>
          </p:cNvPr>
          <p:cNvSpPr>
            <a:spLocks noGrp="1"/>
          </p:cNvSpPr>
          <p:nvPr/>
        </p:nvSpPr>
        <p:spPr>
          <a:xfrm>
            <a:off x="1200150" y="4324350"/>
            <a:ext cx="4953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500" b="1">
                <a:solidFill>
                  <a:srgbClr val="F28C28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F28C28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E6AE9A6A-80A1-4122-BF06-12DB6A3273BA}"/>
              </a:ext>
            </a:extLst>
          </p:cNvPr>
          <p:cNvSpPr>
            <a:spLocks noGrp="1"/>
          </p:cNvSpPr>
          <p:nvPr/>
        </p:nvSpPr>
        <p:spPr>
          <a:xfrm>
            <a:off x="1200150" y="4686300"/>
            <a:ext cx="26193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57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Instalación y pruebas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4A83BE25-EC95-472B-8B60-7DDEAB198226}"/>
              </a:ext>
            </a:extLst>
          </p:cNvPr>
          <p:cNvSpPr>
            <a:spLocks noGrp="1"/>
          </p:cNvSpPr>
          <p:nvPr/>
        </p:nvSpPr>
        <p:spPr>
          <a:xfrm>
            <a:off x="1200150" y="5048250"/>
            <a:ext cx="26193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Verificar la integridad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="" xmlns:a16="http://schemas.microsoft.com/office/drawing/2014/main" id="{7DA60FA0-693C-4F35-B199-69571E21D359}"/>
              </a:ext>
            </a:extLst>
          </p:cNvPr>
          <p:cNvSpPr>
            <a:spLocks noGrp="1"/>
          </p:cNvSpPr>
          <p:nvPr/>
        </p:nvSpPr>
        <p:spPr>
          <a:xfrm>
            <a:off x="4533900" y="4133850"/>
            <a:ext cx="3048000" cy="1352550"/>
          </a:xfrm>
          <a:prstGeom prst="roundRect">
            <a:avLst>
              <a:gd name="adj" fmla="val 12676"/>
            </a:avLst>
          </a:prstGeom>
          <a:solidFill>
            <a:srgbClr val="FFFFFF"/>
          </a:solidFill>
          <a:ln w="9525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6285E878-E320-4689-ADDE-6D0F35927335}"/>
              </a:ext>
            </a:extLst>
          </p:cNvPr>
          <p:cNvSpPr>
            <a:spLocks noGrp="1"/>
          </p:cNvSpPr>
          <p:nvPr/>
        </p:nvSpPr>
        <p:spPr>
          <a:xfrm>
            <a:off x="4743450" y="4324350"/>
            <a:ext cx="4953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500" b="1">
                <a:solidFill>
                  <a:srgbClr val="F28C28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F28C28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367E4542-B0B0-4B8C-8AD0-2209AD086B0B}"/>
              </a:ext>
            </a:extLst>
          </p:cNvPr>
          <p:cNvSpPr>
            <a:spLocks noGrp="1"/>
          </p:cNvSpPr>
          <p:nvPr/>
        </p:nvSpPr>
        <p:spPr>
          <a:xfrm>
            <a:off x="4743450" y="4686300"/>
            <a:ext cx="26193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57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Combustión y ventilación de gases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19B7FDC3-83DE-4718-8CDE-4858DC44DB41}"/>
              </a:ext>
            </a:extLst>
          </p:cNvPr>
          <p:cNvSpPr>
            <a:spLocks noGrp="1"/>
          </p:cNvSpPr>
          <p:nvPr/>
        </p:nvSpPr>
        <p:spPr>
          <a:xfrm>
            <a:off x="4743450" y="5048250"/>
            <a:ext cx="26193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Controlar productos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="" xmlns:a16="http://schemas.microsoft.com/office/drawing/2014/main" id="{7A5D9A0F-A713-4FB8-80E2-0DE13271247C}"/>
              </a:ext>
            </a:extLst>
          </p:cNvPr>
          <p:cNvSpPr>
            <a:spLocks noGrp="1"/>
          </p:cNvSpPr>
          <p:nvPr/>
        </p:nvSpPr>
        <p:spPr>
          <a:xfrm>
            <a:off x="8077200" y="4133850"/>
            <a:ext cx="3048000" cy="1352550"/>
          </a:xfrm>
          <a:prstGeom prst="roundRect">
            <a:avLst>
              <a:gd name="adj" fmla="val 12676"/>
            </a:avLst>
          </a:prstGeom>
          <a:solidFill>
            <a:srgbClr val="FFFFFF"/>
          </a:solidFill>
          <a:ln w="9525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9C33E299-8144-433E-A698-42CE0B521274}"/>
              </a:ext>
            </a:extLst>
          </p:cNvPr>
          <p:cNvSpPr>
            <a:spLocks noGrp="1"/>
          </p:cNvSpPr>
          <p:nvPr/>
        </p:nvSpPr>
        <p:spPr>
          <a:xfrm>
            <a:off x="8286750" y="4324350"/>
            <a:ext cx="4953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500" b="1">
                <a:solidFill>
                  <a:srgbClr val="F28C28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F28C28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2E1173AB-5FF9-4044-ACED-98BED78616B5}"/>
              </a:ext>
            </a:extLst>
          </p:cNvPr>
          <p:cNvSpPr>
            <a:spLocks noGrp="1"/>
          </p:cNvSpPr>
          <p:nvPr/>
        </p:nvSpPr>
        <p:spPr>
          <a:xfrm>
            <a:off x="8286750" y="4686300"/>
            <a:ext cx="26193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57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Diagnóstico de fallas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CACA70D8-40B9-46C8-B2F1-B9C51D5C74E8}"/>
              </a:ext>
            </a:extLst>
          </p:cNvPr>
          <p:cNvSpPr>
            <a:spLocks noGrp="1"/>
          </p:cNvSpPr>
          <p:nvPr/>
        </p:nvSpPr>
        <p:spPr>
          <a:xfrm>
            <a:off x="8286750" y="5048250"/>
            <a:ext cx="2619375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Diagnosticar con evidencia</a:t>
            </a:r>
          </a:p>
        </p:txBody>
      </p:sp>
    </p:spTree>
    <p:extLst>
      <p:ext uri="{BB962C8B-B14F-4D97-AF65-F5344CB8AC3E}">
        <p14:creationId xmlns:p14="http://schemas.microsoft.com/office/powerpoint/2010/main" val="71873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508A2FA1-5EB6-43AC-BDB7-1744C164C8E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23DAF12C-461F-4CC0-B3D9-377A2F6AF48E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3 • PLACA DE DATOS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0CFD1CD5-01F3-4336-89F2-ADF4FF6E04FF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La placa convierte un equipo a gas en una carga de diseño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7F62DBF6-2DCB-4D17-A9C9-6371D78C5E4E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889905D0-9AD7-4C0A-B8D0-916732BE190A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A214F86-5105-41D1-B6E8-9E6C603B2D4F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040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400D14C-39DC-48D9-B891-D981F7C13FBA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7048500" cy="3905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Confirme tipo de combustible: gas natural, LP o convertible con kit listado.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Registre entrada en Btu/h, no la salida térmica.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Localice presión del múltiple y presión mínima de entrada cuando estén indicadas.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Anote modelo/serie y requisitos eléctricos para el puesta en servicio.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Si falta la placa o el manual, detenga la suposición y contacte al fabricante.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6A2A4836-E9A6-4AD9-B379-55D1D1B9FB12}"/>
              </a:ext>
            </a:extLst>
          </p:cNvPr>
          <p:cNvSpPr>
            <a:spLocks noGrp="1"/>
          </p:cNvSpPr>
          <p:nvPr/>
        </p:nvSpPr>
        <p:spPr>
          <a:xfrm>
            <a:off x="8305800" y="2047875"/>
            <a:ext cx="3333750" cy="3143250"/>
          </a:xfrm>
          <a:prstGeom prst="roundRect">
            <a:avLst>
              <a:gd name="adj" fmla="val 6667"/>
            </a:avLst>
          </a:prstGeom>
          <a:solidFill>
            <a:srgbClr val="081B2C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D2896F5-E51C-433F-9B1F-717339873AF4}"/>
              </a:ext>
            </a:extLst>
          </p:cNvPr>
          <p:cNvSpPr>
            <a:spLocks noGrp="1"/>
          </p:cNvSpPr>
          <p:nvPr/>
        </p:nvSpPr>
        <p:spPr>
          <a:xfrm>
            <a:off x="8572500" y="2295525"/>
            <a:ext cx="2800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DATO DE DIMENSIONAMIENTO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6929424-2C7E-4BF9-ADC8-886740E3692A}"/>
              </a:ext>
            </a:extLst>
          </p:cNvPr>
          <p:cNvSpPr>
            <a:spLocks noGrp="1"/>
          </p:cNvSpPr>
          <p:nvPr/>
        </p:nvSpPr>
        <p:spPr>
          <a:xfrm>
            <a:off x="8572500" y="2771775"/>
            <a:ext cx="280035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2000"/>
              </a:lnSpc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Entrada en Btu/h</a:t>
            </a:r>
          </a:p>
        </p:txBody>
      </p:sp>
    </p:spTree>
    <p:extLst>
      <p:ext uri="{BB962C8B-B14F-4D97-AF65-F5344CB8AC3E}">
        <p14:creationId xmlns:p14="http://schemas.microsoft.com/office/powerpoint/2010/main" val="12105990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AC3545A-07DF-4021-8DCC-845D855D10C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8F407FC7-192D-41D9-8CBD-637643CF9DAA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3 • CARGAS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598DC5C8-D1D4-4EF5-8FC3-4458B03CB2DD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El cuadro de cargas reúne todas las demandas en un solo lugar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366E7CC8-338E-4246-B658-7805D953FF55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A69B7C3-7DC4-48B9-B415-946811E47FE1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25A4BDF-4790-427F-8E15-CCE66057EAC9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041</a:t>
            </a:r>
          </a:p>
        </p:txBody>
      </p:sp>
      <p:graphicFrame>
        <p:nvGraphicFramePr>
          <p:cNvPr id="16" name="Table 14"/>
          <p:cNvGraphicFramePr/>
          <p:nvPr/>
        </p:nvGraphicFramePr>
        <p:xfrm>
          <a:off x="590550" y="1847850"/>
          <a:ext cx="11029950" cy="4095750"/>
        </p:xfrm>
        <a:graphic>
          <a:graphicData uri="http://schemas.openxmlformats.org/drawingml/2006/table">
            <a:tbl>
              <a:tblPr firstRow="1"/>
              <a:tblGrid>
                <a:gridCol w="3063875"/>
                <a:gridCol w="1838325"/>
                <a:gridCol w="1531937"/>
                <a:gridCol w="1838325"/>
                <a:gridCol w="2757488"/>
              </a:tblGrid>
              <a:tr h="682625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Equipo a gas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Entrada en Btu/h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Gas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Ubicación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Notas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Calentador de agua sin tanque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180,000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Natural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Exterior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Manual + mín. presión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Calefactor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80,000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Natural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Ático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Respiradero / aire de combustión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Estufa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65,000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Natural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Cocina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Conector + cierre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Secadora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22,000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Natural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Lavandería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Acceso + respiradero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TOTAL CARGA CONECTADA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347,000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—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—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Base del cálculo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C5368E0E-602E-48A3-B13A-C3668BBFF3C9}"/>
              </a:ext>
            </a:extLst>
          </p:cNvPr>
          <p:cNvSpPr>
            <a:spLocks noGrp="1"/>
          </p:cNvSpPr>
          <p:nvPr/>
        </p:nvSpPr>
        <p:spPr>
          <a:xfrm>
            <a:off x="647700" y="6096000"/>
            <a:ext cx="1085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i="1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050" i="1">
                <a:solidFill>
                  <a:srgbClr val="506273"/>
                </a:solidFill>
                <a:latin typeface="Aptos"/>
                <a:ea typeface="Aptos"/>
                <a:cs typeface="Aptos"/>
              </a:rPr>
              <a:t>Ejemplo didáctico: verifique siempre los datos reales de cada equipo a gas.</a:t>
            </a:r>
          </a:p>
        </p:txBody>
      </p:sp>
    </p:spTree>
    <p:extLst>
      <p:ext uri="{BB962C8B-B14F-4D97-AF65-F5344CB8AC3E}">
        <p14:creationId xmlns:p14="http://schemas.microsoft.com/office/powerpoint/2010/main" val="7577821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823091F-BCE4-4713-990E-50FB5B284D8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670447AA-8EA1-4B57-847F-B1436EDBF4C1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3 • UNIDADES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11BCA9B2-2241-40B7-9041-3DA96AA87F7E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Cuatro unidades aparecen una y otra vez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ADB02C1C-4A02-419B-A57E-2726C54E47FD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6109EBD-658B-4226-B27E-4D51C09E23E8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E0459402-1235-4AA9-8375-4468600A097D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042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590550" y="1847850"/>
          <a:ext cx="11029949" cy="4095750"/>
        </p:xfrm>
        <a:graphic>
          <a:graphicData uri="http://schemas.openxmlformats.org/drawingml/2006/table">
            <a:tbl>
              <a:tblPr firstRow="1"/>
              <a:tblGrid>
                <a:gridCol w="1782618"/>
                <a:gridCol w="2785341"/>
                <a:gridCol w="3230995"/>
                <a:gridCol w="3230995"/>
              </a:tblGrid>
              <a:tr h="81915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Unidad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Qué expresa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Uso típico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Cuidado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8191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Btu/h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Tasa de energía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Equipo a gas entrada y carga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No confundir con eficiencia/salida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8191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CFH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Pies cúbicos por hora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Caudal de gas natural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Depende del poder calorífico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8191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psi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Presión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Sistemas de mayor presión / pruebas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Rango del medidor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8191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in. w.c.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Presión baja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Entrada y presión del múltiple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Resolución del manómetro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88127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A460105-0C4D-4FA2-8F0F-B5413F2788E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3C2053E2-20D6-4C61-931B-C5DEE8D2B8A9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3 • CÁLCULO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F47C3F95-F97E-4F7A-A085-2216B3ABC46F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Conversión de carga a caudal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BF402762-A145-4B27-BF1D-2E4F91438147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F8D6071-719A-4EF7-BB5D-CA8339D7F3E2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243259F1-72E0-4A8C-ACFC-A26479FDAAB4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043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F32911CD-225F-4A9E-AF08-6722820A9586}"/>
              </a:ext>
            </a:extLst>
          </p:cNvPr>
          <p:cNvSpPr>
            <a:spLocks noGrp="1"/>
          </p:cNvSpPr>
          <p:nvPr/>
        </p:nvSpPr>
        <p:spPr>
          <a:xfrm>
            <a:off x="800100" y="2095500"/>
            <a:ext cx="723900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95000"/>
              </a:lnSpc>
              <a:buNone/>
              <a:defRPr sz="315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CFH = Btu/h ÷ poder calorífico del gas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D0B13D57-2F99-49AD-8D77-6CEF9CF78463}"/>
              </a:ext>
            </a:extLst>
          </p:cNvPr>
          <p:cNvSpPr>
            <a:spLocks noGrp="1"/>
          </p:cNvSpPr>
          <p:nvPr/>
        </p:nvSpPr>
        <p:spPr>
          <a:xfrm>
            <a:off x="8324850" y="1962150"/>
            <a:ext cx="114300" cy="2762250"/>
          </a:xfrm>
          <a:prstGeom prst="rect">
            <a:avLst/>
          </a:prstGeom>
          <a:solidFill>
            <a:srgbClr val="F28C28"/>
          </a:solidFill>
          <a:ln w="0">
            <a:noFill/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E60B6A6-9971-42B3-8D80-A09808E26748}"/>
              </a:ext>
            </a:extLst>
          </p:cNvPr>
          <p:cNvSpPr>
            <a:spLocks noGrp="1"/>
          </p:cNvSpPr>
          <p:nvPr/>
        </p:nvSpPr>
        <p:spPr>
          <a:xfrm>
            <a:off x="8782050" y="2266950"/>
            <a:ext cx="2667000" cy="2000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8000"/>
              </a:lnSpc>
              <a:buNone/>
              <a:defRPr sz="165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506273"/>
                </a:solidFill>
                <a:latin typeface="Aptos"/>
                <a:ea typeface="Aptos"/>
                <a:cs typeface="Aptos"/>
              </a:rPr>
              <a:t>Ejemplo didáctico:</a:t>
            </a:r>
          </a:p>
          <a:p>
            <a:pPr>
              <a:lnSpc>
                <a:spcPct val="108000"/>
              </a:lnSpc>
              <a:buNone/>
              <a:defRPr sz="165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506273"/>
                </a:solidFill>
                <a:latin typeface="Aptos"/>
                <a:ea typeface="Aptos"/>
                <a:cs typeface="Aptos"/>
              </a:rPr>
              <a:t>347,000 ÷ 1,000 ≈ 347 CFH</a:t>
            </a:r>
          </a:p>
          <a:p>
            <a:endParaRPr sz="1650">
              <a:solidFill>
                <a:srgbClr val="506273"/>
              </a:solidFill>
              <a:latin typeface="Aptos"/>
              <a:ea typeface="Aptos"/>
              <a:cs typeface="Aptos"/>
            </a:endParaRPr>
          </a:p>
          <a:p>
            <a:pPr>
              <a:lnSpc>
                <a:spcPct val="108000"/>
              </a:lnSpc>
              <a:buNone/>
              <a:defRPr sz="165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506273"/>
                </a:solidFill>
                <a:latin typeface="Aptos"/>
                <a:ea typeface="Aptos"/>
                <a:cs typeface="Aptos"/>
              </a:rPr>
              <a:t>Confirme el valor real con la empresa de gas.</a:t>
            </a:r>
          </a:p>
        </p:txBody>
      </p:sp>
    </p:spTree>
    <p:extLst>
      <p:ext uri="{BB962C8B-B14F-4D97-AF65-F5344CB8AC3E}">
        <p14:creationId xmlns:p14="http://schemas.microsoft.com/office/powerpoint/2010/main" val="16698338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402364A3-F0F7-4008-8EE6-F2FA22DB738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A7ACF2BB-3C41-4443-8F88-93143468DD8D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3 • PRESIÓN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FD30EF15-FE1E-4294-BB9F-FEC4EE6EA9FF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277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77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Caída de presión es la “moneda” que paga el movimiento del gas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15B13BBB-B79D-47E4-908E-55B3895E0AFF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C565E88-D629-4F69-9E5C-F1B509E412C7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F816DC6-B6B4-4466-AC06-DEBD8D8C014F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044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2FC9D180-8D7F-43BC-84A7-5D055B1A1B63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7048500" cy="3905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Cada pie de tubería, accesorio y restricción consume parte de la presión disponible.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Una línea puede mostrar presión estática correcta y caer demasiado con carga.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Mayor diámetro reduce pérdida y aumenta capacidad bajo los mismos supuestos.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La tabla solo es válida para el gas, presión, caída y método indicados.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El equipo a gas todavía necesita su presión mínima de entrada mientras opera.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070A5E6C-56ED-4CE1-A767-C4499E2ECC7F}"/>
              </a:ext>
            </a:extLst>
          </p:cNvPr>
          <p:cNvSpPr>
            <a:spLocks noGrp="1"/>
          </p:cNvSpPr>
          <p:nvPr/>
        </p:nvSpPr>
        <p:spPr>
          <a:xfrm>
            <a:off x="8305800" y="2047875"/>
            <a:ext cx="3333750" cy="3143250"/>
          </a:xfrm>
          <a:prstGeom prst="roundRect">
            <a:avLst>
              <a:gd name="adj" fmla="val 6667"/>
            </a:avLst>
          </a:prstGeom>
          <a:solidFill>
            <a:srgbClr val="081B2C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D4F5787-561F-45F0-8CFA-2B94ECFBB235}"/>
              </a:ext>
            </a:extLst>
          </p:cNvPr>
          <p:cNvSpPr>
            <a:spLocks noGrp="1"/>
          </p:cNvSpPr>
          <p:nvPr/>
        </p:nvSpPr>
        <p:spPr>
          <a:xfrm>
            <a:off x="8572500" y="2295525"/>
            <a:ext cx="2800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MEDICIÓN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5A46665A-A129-4DEF-AD90-8A6FF2CC5AA0}"/>
              </a:ext>
            </a:extLst>
          </p:cNvPr>
          <p:cNvSpPr>
            <a:spLocks noGrp="1"/>
          </p:cNvSpPr>
          <p:nvPr/>
        </p:nvSpPr>
        <p:spPr>
          <a:xfrm>
            <a:off x="8572500" y="2771775"/>
            <a:ext cx="280035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2000"/>
              </a:lnSpc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Compare estática frente a dinámica.</a:t>
            </a:r>
          </a:p>
        </p:txBody>
      </p:sp>
    </p:spTree>
    <p:extLst>
      <p:ext uri="{BB962C8B-B14F-4D97-AF65-F5344CB8AC3E}">
        <p14:creationId xmlns:p14="http://schemas.microsoft.com/office/powerpoint/2010/main" val="11218019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DF87C78-7695-47E5-B16B-50CE7F8ABEF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2DDDC226-D2F9-4932-87E0-A186F48B65B1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3 • MÉTODO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2906509D-B300-482F-B9EE-9E124D4EAA4B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No abra la tabla hasta completar los inputs de diseño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FB62B6C6-2703-4F54-980D-CD74B08A8CBC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B86C67F-9F48-49B2-9661-D7BED388F72C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786631E-5222-48C3-A819-81DE6A6D4448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045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590550" y="1847850"/>
          <a:ext cx="11029950" cy="4095749"/>
        </p:xfrm>
        <a:graphic>
          <a:graphicData uri="http://schemas.openxmlformats.org/drawingml/2006/table">
            <a:tbl>
              <a:tblPr firstRow="1"/>
              <a:tblGrid>
                <a:gridCol w="3130121"/>
                <a:gridCol w="7899829"/>
              </a:tblGrid>
              <a:tr h="585107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Entrada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Ejemplo de pregunta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Tipo de gas / gravedad específica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¿Gas natural o LP? ¿Qué valor usa la tabla?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Presión de suministro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¿Baja presión o 2-psi sistema?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Caída de presión permitida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¿Cuál es el rango permitido por diseño/código?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Longitud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¿Longitud desarrollada más larga o longitud de ramal?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Carga por segmento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¿Qué equipos a gas están aguas abajo?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Material / tabla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¿Acero, cobre, CSST u otro sistema certificado?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225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0B15D3DA-3114-4484-88F9-FB0CA0FD906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FED23364-8B04-4A57-82BB-0EDD838975D5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3 • DIMENSIONAMIENTO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F6B232E9-3197-46E7-8418-05F7670A656F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Método de longitud máxima — una longitud controla toda la tabla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04E30128-67DB-4CBB-AEBF-641D71606951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CE8EA18-D673-49C9-A539-0CB2B6AA7826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F22C941-6EE0-4ED6-8505-ED71CAF7234A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046</a:t>
            </a:r>
          </a:p>
        </p:txBody>
      </p:sp>
      <p:sp>
        <p:nvSpPr>
          <p:cNvPr id="7" name="Straight Connector 6">
            <a:extLst>
              <a:ext uri="{FF2B5EF4-FFF2-40B4-BE49-F238E27FC236}">
                <a16:creationId xmlns="" xmlns:a16="http://schemas.microsoft.com/office/drawing/2014/main" id="{87D8E492-EA06-40EC-B7AF-C1BD17CB53A2}"/>
              </a:ext>
            </a:extLst>
          </p:cNvPr>
          <p:cNvSpPr>
            <a:spLocks noGrp="1"/>
          </p:cNvSpPr>
          <p:nvPr/>
        </p:nvSpPr>
        <p:spPr>
          <a:xfrm>
            <a:off x="1085850" y="3162300"/>
            <a:ext cx="10001250" cy="0"/>
          </a:xfrm>
          <a:prstGeom prst="line">
            <a:avLst/>
          </a:prstGeom>
          <a:noFill/>
          <a:ln w="47625">
            <a:solidFill>
              <a:srgbClr val="19B6D2"/>
            </a:solidFill>
            <a:prstDash val="solid"/>
          </a:ln>
        </p:spPr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1B86DB8A-A11E-4228-B60F-BF8974AA3B0E}"/>
              </a:ext>
            </a:extLst>
          </p:cNvPr>
          <p:cNvSpPr>
            <a:spLocks noGrp="1"/>
          </p:cNvSpPr>
          <p:nvPr/>
        </p:nvSpPr>
        <p:spPr>
          <a:xfrm>
            <a:off x="81915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97979774-DF78-4246-B3DC-9E3F9ACF091A}"/>
              </a:ext>
            </a:extLst>
          </p:cNvPr>
          <p:cNvSpPr>
            <a:spLocks noGrp="1"/>
          </p:cNvSpPr>
          <p:nvPr/>
        </p:nvSpPr>
        <p:spPr>
          <a:xfrm>
            <a:off x="99060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7E952B57-8F35-409D-AEB8-72F8E8F0DAFD}"/>
              </a:ext>
            </a:extLst>
          </p:cNvPr>
          <p:cNvSpPr>
            <a:spLocks noGrp="1"/>
          </p:cNvSpPr>
          <p:nvPr/>
        </p:nvSpPr>
        <p:spPr>
          <a:xfrm>
            <a:off x="99060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9CAEEDA4-8E58-45F2-839C-814CEAAE83D0}"/>
              </a:ext>
            </a:extLst>
          </p:cNvPr>
          <p:cNvSpPr>
            <a:spLocks noGrp="1"/>
          </p:cNvSpPr>
          <p:nvPr/>
        </p:nvSpPr>
        <p:spPr>
          <a:xfrm>
            <a:off x="99060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1. Cargas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D3A384F9-6762-4669-97F3-25BAA6C7E1FB}"/>
              </a:ext>
            </a:extLst>
          </p:cNvPr>
          <p:cNvSpPr>
            <a:spLocks noGrp="1"/>
          </p:cNvSpPr>
          <p:nvPr/>
        </p:nvSpPr>
        <p:spPr>
          <a:xfrm>
            <a:off x="99060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Liste entrada en Btu/h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="" xmlns:a16="http://schemas.microsoft.com/office/drawing/2014/main" id="{8681907F-B1B6-46FC-8F01-02AD9FB871DD}"/>
              </a:ext>
            </a:extLst>
          </p:cNvPr>
          <p:cNvSpPr>
            <a:spLocks noGrp="1"/>
          </p:cNvSpPr>
          <p:nvPr/>
        </p:nvSpPr>
        <p:spPr>
          <a:xfrm>
            <a:off x="297942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93D37B83-FDD3-4A94-8F49-9948CB9DFC36}"/>
              </a:ext>
            </a:extLst>
          </p:cNvPr>
          <p:cNvSpPr>
            <a:spLocks noGrp="1"/>
          </p:cNvSpPr>
          <p:nvPr/>
        </p:nvSpPr>
        <p:spPr>
          <a:xfrm>
            <a:off x="315087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B8EB6825-656F-4AF3-A5C6-C701451090B9}"/>
              </a:ext>
            </a:extLst>
          </p:cNvPr>
          <p:cNvSpPr>
            <a:spLocks noGrp="1"/>
          </p:cNvSpPr>
          <p:nvPr/>
        </p:nvSpPr>
        <p:spPr>
          <a:xfrm>
            <a:off x="315087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27610C73-9702-4D6F-9BBE-DDAD10429AFE}"/>
              </a:ext>
            </a:extLst>
          </p:cNvPr>
          <p:cNvSpPr>
            <a:spLocks noGrp="1"/>
          </p:cNvSpPr>
          <p:nvPr/>
        </p:nvSpPr>
        <p:spPr>
          <a:xfrm>
            <a:off x="315087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 dirty="0">
                <a:solidFill>
                  <a:srgbClr val="081B2C"/>
                </a:solidFill>
                <a:latin typeface="Aptos"/>
                <a:ea typeface="Aptos"/>
                <a:cs typeface="Aptos"/>
              </a:rPr>
              <a:t>2. </a:t>
            </a:r>
            <a:r>
              <a:rPr sz="1425" b="1" dirty="0" err="1">
                <a:solidFill>
                  <a:srgbClr val="081B2C"/>
                </a:solidFill>
                <a:latin typeface="Aptos"/>
                <a:ea typeface="Aptos"/>
                <a:cs typeface="Aptos"/>
              </a:rPr>
              <a:t>Recorrido</a:t>
            </a:r>
            <a:r>
              <a:rPr sz="1425" b="1" dirty="0">
                <a:solidFill>
                  <a:srgbClr val="081B2C"/>
                </a:solidFill>
                <a:latin typeface="Aptos"/>
                <a:ea typeface="Aptos"/>
                <a:cs typeface="Aptos"/>
              </a:rPr>
              <a:t> </a:t>
            </a:r>
            <a:r>
              <a:rPr sz="1425" b="1" dirty="0" err="1">
                <a:solidFill>
                  <a:srgbClr val="081B2C"/>
                </a:solidFill>
                <a:latin typeface="Aptos"/>
                <a:ea typeface="Aptos"/>
                <a:cs typeface="Aptos"/>
              </a:rPr>
              <a:t>más</a:t>
            </a:r>
            <a:r>
              <a:rPr sz="1425" b="1" dirty="0">
                <a:solidFill>
                  <a:srgbClr val="081B2C"/>
                </a:solidFill>
                <a:latin typeface="Aptos"/>
                <a:ea typeface="Aptos"/>
                <a:cs typeface="Aptos"/>
              </a:rPr>
              <a:t> </a:t>
            </a:r>
            <a:r>
              <a:rPr sz="1425" b="1" dirty="0" smtClean="0">
                <a:solidFill>
                  <a:srgbClr val="081B2C"/>
                </a:solidFill>
                <a:latin typeface="Aptos"/>
                <a:ea typeface="Aptos"/>
                <a:cs typeface="Aptos"/>
              </a:rPr>
              <a:t>largo</a:t>
            </a:r>
            <a:endParaRPr sz="1425" b="1" dirty="0">
              <a:solidFill>
                <a:srgbClr val="081B2C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="" xmlns:a16="http://schemas.microsoft.com/office/drawing/2014/main" id="{3653EE71-F57E-4A2A-B8A7-E7D3CF08D660}"/>
              </a:ext>
            </a:extLst>
          </p:cNvPr>
          <p:cNvSpPr>
            <a:spLocks noGrp="1"/>
          </p:cNvSpPr>
          <p:nvPr/>
        </p:nvSpPr>
        <p:spPr>
          <a:xfrm>
            <a:off x="513969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A44D3385-8143-4BBD-B72E-4E3C3D50F16A}"/>
              </a:ext>
            </a:extLst>
          </p:cNvPr>
          <p:cNvSpPr>
            <a:spLocks noGrp="1"/>
          </p:cNvSpPr>
          <p:nvPr/>
        </p:nvSpPr>
        <p:spPr>
          <a:xfrm>
            <a:off x="531114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A46A1CD5-77D4-4840-8C7C-FBC63580C382}"/>
              </a:ext>
            </a:extLst>
          </p:cNvPr>
          <p:cNvSpPr>
            <a:spLocks noGrp="1"/>
          </p:cNvSpPr>
          <p:nvPr/>
        </p:nvSpPr>
        <p:spPr>
          <a:xfrm>
            <a:off x="531114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54A0F1A9-E82D-4B6F-AD25-A528CB5B0475}"/>
              </a:ext>
            </a:extLst>
          </p:cNvPr>
          <p:cNvSpPr>
            <a:spLocks noGrp="1"/>
          </p:cNvSpPr>
          <p:nvPr/>
        </p:nvSpPr>
        <p:spPr>
          <a:xfrm>
            <a:off x="531114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3. Tabla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89EAD75D-B9CE-4A6F-82DC-DC34C8D58F0C}"/>
              </a:ext>
            </a:extLst>
          </p:cNvPr>
          <p:cNvSpPr>
            <a:spLocks noGrp="1"/>
          </p:cNvSpPr>
          <p:nvPr/>
        </p:nvSpPr>
        <p:spPr>
          <a:xfrm>
            <a:off x="531114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Seleccione condiciones correctas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="" xmlns:a16="http://schemas.microsoft.com/office/drawing/2014/main" id="{75CB7F70-1FD8-4134-A6D7-CC473FFFD165}"/>
              </a:ext>
            </a:extLst>
          </p:cNvPr>
          <p:cNvSpPr>
            <a:spLocks noGrp="1"/>
          </p:cNvSpPr>
          <p:nvPr/>
        </p:nvSpPr>
        <p:spPr>
          <a:xfrm>
            <a:off x="729996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C75E4A0E-3190-4361-BE41-09D986D98577}"/>
              </a:ext>
            </a:extLst>
          </p:cNvPr>
          <p:cNvSpPr>
            <a:spLocks noGrp="1"/>
          </p:cNvSpPr>
          <p:nvPr/>
        </p:nvSpPr>
        <p:spPr>
          <a:xfrm>
            <a:off x="747141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8D879C6D-323A-40D6-AB56-216B82A586F0}"/>
              </a:ext>
            </a:extLst>
          </p:cNvPr>
          <p:cNvSpPr>
            <a:spLocks noGrp="1"/>
          </p:cNvSpPr>
          <p:nvPr/>
        </p:nvSpPr>
        <p:spPr>
          <a:xfrm>
            <a:off x="747141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6DB2AD74-B68B-46D2-8C4A-6953E189DEBF}"/>
              </a:ext>
            </a:extLst>
          </p:cNvPr>
          <p:cNvSpPr>
            <a:spLocks noGrp="1"/>
          </p:cNvSpPr>
          <p:nvPr/>
        </p:nvSpPr>
        <p:spPr>
          <a:xfrm>
            <a:off x="747141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4. Segmentos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8E1AD509-C8AE-4314-B8F7-E3F5BE661A66}"/>
              </a:ext>
            </a:extLst>
          </p:cNvPr>
          <p:cNvSpPr>
            <a:spLocks noGrp="1"/>
          </p:cNvSpPr>
          <p:nvPr/>
        </p:nvSpPr>
        <p:spPr>
          <a:xfrm>
            <a:off x="747141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Sume carga aguas abajo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="" xmlns:a16="http://schemas.microsoft.com/office/drawing/2014/main" id="{ECAF0FB2-B7CA-45CF-A015-147655CA2ECA}"/>
              </a:ext>
            </a:extLst>
          </p:cNvPr>
          <p:cNvSpPr>
            <a:spLocks noGrp="1"/>
          </p:cNvSpPr>
          <p:nvPr/>
        </p:nvSpPr>
        <p:spPr>
          <a:xfrm>
            <a:off x="946023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9" name="Oval 28">
            <a:extLst>
              <a:ext uri="{FF2B5EF4-FFF2-40B4-BE49-F238E27FC236}">
                <a16:creationId xmlns="" xmlns:a16="http://schemas.microsoft.com/office/drawing/2014/main" id="{44909090-04A3-4037-8515-515CE70437CB}"/>
              </a:ext>
            </a:extLst>
          </p:cNvPr>
          <p:cNvSpPr>
            <a:spLocks noGrp="1"/>
          </p:cNvSpPr>
          <p:nvPr/>
        </p:nvSpPr>
        <p:spPr>
          <a:xfrm>
            <a:off x="963168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6B8D16C0-1F2C-457E-BB3B-CCCF5255D055}"/>
              </a:ext>
            </a:extLst>
          </p:cNvPr>
          <p:cNvSpPr>
            <a:spLocks noGrp="1"/>
          </p:cNvSpPr>
          <p:nvPr/>
        </p:nvSpPr>
        <p:spPr>
          <a:xfrm>
            <a:off x="963168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0C23637B-F625-4ADF-B7C3-8293B7002D43}"/>
              </a:ext>
            </a:extLst>
          </p:cNvPr>
          <p:cNvSpPr>
            <a:spLocks noGrp="1"/>
          </p:cNvSpPr>
          <p:nvPr/>
        </p:nvSpPr>
        <p:spPr>
          <a:xfrm>
            <a:off x="963168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5. Diámetro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DED5F0C6-0401-4A3B-A0CE-539912B94CE8}"/>
              </a:ext>
            </a:extLst>
          </p:cNvPr>
          <p:cNvSpPr>
            <a:spLocks noGrp="1"/>
          </p:cNvSpPr>
          <p:nvPr/>
        </p:nvSpPr>
        <p:spPr>
          <a:xfrm>
            <a:off x="963168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Capacidad ≥ carga del segmento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074D72EE-B609-4888-BCB9-6A789BB8258B}"/>
              </a:ext>
            </a:extLst>
          </p:cNvPr>
          <p:cNvSpPr>
            <a:spLocks noGrp="1"/>
          </p:cNvSpPr>
          <p:nvPr/>
        </p:nvSpPr>
        <p:spPr>
          <a:xfrm>
            <a:off x="819150" y="5010150"/>
            <a:ext cx="105346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5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Todos los segmentos se consultan con la misma fila de longitud del recorrido más largo.</a:t>
            </a:r>
          </a:p>
        </p:txBody>
      </p:sp>
    </p:spTree>
    <p:extLst>
      <p:ext uri="{BB962C8B-B14F-4D97-AF65-F5344CB8AC3E}">
        <p14:creationId xmlns:p14="http://schemas.microsoft.com/office/powerpoint/2010/main" val="3438747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3CFF359C-379B-43F5-9468-E9CE02B8DA0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C6858161-E674-41B9-8589-64FB8FFB70A8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3 • DIMENSIONAMIENTO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34E488EF-AD3E-448F-B40E-7E68F2DF455C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Método de longitud de ramal usa la longitud real de cada recorrido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C11D65AB-65F0-4A80-8E55-A84E1F4561D1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E1F0663-423B-4333-BFB2-494971309DE0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5C740B4C-11F6-43C2-A730-72B60F06BFFC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047</a:t>
            </a:r>
          </a:p>
        </p:txBody>
      </p:sp>
      <p:sp>
        <p:nvSpPr>
          <p:cNvPr id="7" name="Straight Connector 6">
            <a:extLst>
              <a:ext uri="{FF2B5EF4-FFF2-40B4-BE49-F238E27FC236}">
                <a16:creationId xmlns="" xmlns:a16="http://schemas.microsoft.com/office/drawing/2014/main" id="{0B6E90F4-20B7-4EF1-974F-997CC702D7F0}"/>
              </a:ext>
            </a:extLst>
          </p:cNvPr>
          <p:cNvSpPr>
            <a:spLocks noGrp="1"/>
          </p:cNvSpPr>
          <p:nvPr/>
        </p:nvSpPr>
        <p:spPr>
          <a:xfrm>
            <a:off x="1085850" y="3162300"/>
            <a:ext cx="10001250" cy="0"/>
          </a:xfrm>
          <a:prstGeom prst="line">
            <a:avLst/>
          </a:prstGeom>
          <a:noFill/>
          <a:ln w="47625">
            <a:solidFill>
              <a:srgbClr val="19B6D2"/>
            </a:solidFill>
            <a:prstDash val="solid"/>
          </a:ln>
        </p:spPr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8B9C9FAE-E315-4509-ADD2-BD41CF6A7E78}"/>
              </a:ext>
            </a:extLst>
          </p:cNvPr>
          <p:cNvSpPr>
            <a:spLocks noGrp="1"/>
          </p:cNvSpPr>
          <p:nvPr/>
        </p:nvSpPr>
        <p:spPr>
          <a:xfrm>
            <a:off x="81915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FE0DC2B5-8288-41FF-8934-72D11DC790E3}"/>
              </a:ext>
            </a:extLst>
          </p:cNvPr>
          <p:cNvSpPr>
            <a:spLocks noGrp="1"/>
          </p:cNvSpPr>
          <p:nvPr/>
        </p:nvSpPr>
        <p:spPr>
          <a:xfrm>
            <a:off x="99060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1993ACFC-7CCF-4BD4-A324-CD7DE37BF1BE}"/>
              </a:ext>
            </a:extLst>
          </p:cNvPr>
          <p:cNvSpPr>
            <a:spLocks noGrp="1"/>
          </p:cNvSpPr>
          <p:nvPr/>
        </p:nvSpPr>
        <p:spPr>
          <a:xfrm>
            <a:off x="99060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3B4962F3-CC88-48B9-85A1-EE87D2C269A0}"/>
              </a:ext>
            </a:extLst>
          </p:cNvPr>
          <p:cNvSpPr>
            <a:spLocks noGrp="1"/>
          </p:cNvSpPr>
          <p:nvPr/>
        </p:nvSpPr>
        <p:spPr>
          <a:xfrm>
            <a:off x="99060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Entrega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78A5176B-1298-4299-BC91-DADDEA043A42}"/>
              </a:ext>
            </a:extLst>
          </p:cNvPr>
          <p:cNvSpPr>
            <a:spLocks noGrp="1"/>
          </p:cNvSpPr>
          <p:nvPr/>
        </p:nvSpPr>
        <p:spPr>
          <a:xfrm>
            <a:off x="99060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Fije punto inicial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="" xmlns:a16="http://schemas.microsoft.com/office/drawing/2014/main" id="{3E5D496B-F9C3-4989-81A9-D5764D0868A9}"/>
              </a:ext>
            </a:extLst>
          </p:cNvPr>
          <p:cNvSpPr>
            <a:spLocks noGrp="1"/>
          </p:cNvSpPr>
          <p:nvPr/>
        </p:nvSpPr>
        <p:spPr>
          <a:xfrm>
            <a:off x="297942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A9D9C56E-47EC-4D8C-B6D2-CF8F907E99A8}"/>
              </a:ext>
            </a:extLst>
          </p:cNvPr>
          <p:cNvSpPr>
            <a:spLocks noGrp="1"/>
          </p:cNvSpPr>
          <p:nvPr/>
        </p:nvSpPr>
        <p:spPr>
          <a:xfrm>
            <a:off x="315087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EC6B71C-D136-4F2F-8510-666C1470F30A}"/>
              </a:ext>
            </a:extLst>
          </p:cNvPr>
          <p:cNvSpPr>
            <a:spLocks noGrp="1"/>
          </p:cNvSpPr>
          <p:nvPr/>
        </p:nvSpPr>
        <p:spPr>
          <a:xfrm>
            <a:off x="315087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A9A104DD-9E9F-4FEB-8285-0EB772E0A714}"/>
              </a:ext>
            </a:extLst>
          </p:cNvPr>
          <p:cNvSpPr>
            <a:spLocks noGrp="1"/>
          </p:cNvSpPr>
          <p:nvPr/>
        </p:nvSpPr>
        <p:spPr>
          <a:xfrm>
            <a:off x="315087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Recorrido del ramal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7E6101E-E964-416A-8E80-4F1EC6EA0453}"/>
              </a:ext>
            </a:extLst>
          </p:cNvPr>
          <p:cNvSpPr>
            <a:spLocks noGrp="1"/>
          </p:cNvSpPr>
          <p:nvPr/>
        </p:nvSpPr>
        <p:spPr>
          <a:xfrm>
            <a:off x="3150870" y="403860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 dirty="0" err="1">
                <a:solidFill>
                  <a:srgbClr val="506273"/>
                </a:solidFill>
                <a:latin typeface="Aptos"/>
                <a:ea typeface="Aptos"/>
                <a:cs typeface="Aptos"/>
              </a:rPr>
              <a:t>Mida</a:t>
            </a:r>
            <a:r>
              <a:rPr sz="1200" dirty="0">
                <a:solidFill>
                  <a:srgbClr val="506273"/>
                </a:solidFill>
                <a:latin typeface="Aptos"/>
                <a:ea typeface="Aptos"/>
                <a:cs typeface="Aptos"/>
              </a:rPr>
              <a:t> </a:t>
            </a:r>
            <a:r>
              <a:rPr sz="1200" dirty="0" err="1">
                <a:solidFill>
                  <a:srgbClr val="506273"/>
                </a:solidFill>
                <a:latin typeface="Aptos"/>
                <a:ea typeface="Aptos"/>
                <a:cs typeface="Aptos"/>
              </a:rPr>
              <a:t>cada</a:t>
            </a:r>
            <a:r>
              <a:rPr sz="1200" dirty="0">
                <a:solidFill>
                  <a:srgbClr val="506273"/>
                </a:solidFill>
                <a:latin typeface="Aptos"/>
                <a:ea typeface="Aptos"/>
                <a:cs typeface="Aptos"/>
              </a:rPr>
              <a:t> </a:t>
            </a:r>
            <a:r>
              <a:rPr sz="1200" dirty="0" err="1">
                <a:solidFill>
                  <a:srgbClr val="506273"/>
                </a:solidFill>
                <a:latin typeface="Aptos"/>
                <a:ea typeface="Aptos"/>
                <a:cs typeface="Aptos"/>
              </a:rPr>
              <a:t>camino</a:t>
            </a:r>
            <a:endParaRPr sz="1200" dirty="0">
              <a:solidFill>
                <a:srgbClr val="506273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="" xmlns:a16="http://schemas.microsoft.com/office/drawing/2014/main" id="{484357C9-DFA1-4E08-9771-1CCE0E06B6D5}"/>
              </a:ext>
            </a:extLst>
          </p:cNvPr>
          <p:cNvSpPr>
            <a:spLocks noGrp="1"/>
          </p:cNvSpPr>
          <p:nvPr/>
        </p:nvSpPr>
        <p:spPr>
          <a:xfrm>
            <a:off x="513969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97CD7938-3C5A-4AF0-8211-5F54A9CEE8B1}"/>
              </a:ext>
            </a:extLst>
          </p:cNvPr>
          <p:cNvSpPr>
            <a:spLocks noGrp="1"/>
          </p:cNvSpPr>
          <p:nvPr/>
        </p:nvSpPr>
        <p:spPr>
          <a:xfrm>
            <a:off x="531114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10226449-5D46-4606-93F5-927391708582}"/>
              </a:ext>
            </a:extLst>
          </p:cNvPr>
          <p:cNvSpPr>
            <a:spLocks noGrp="1"/>
          </p:cNvSpPr>
          <p:nvPr/>
        </p:nvSpPr>
        <p:spPr>
          <a:xfrm>
            <a:off x="531114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DF7EFA4B-B8D6-45BE-A80E-5E294D0BEC17}"/>
              </a:ext>
            </a:extLst>
          </p:cNvPr>
          <p:cNvSpPr>
            <a:spLocks noGrp="1"/>
          </p:cNvSpPr>
          <p:nvPr/>
        </p:nvSpPr>
        <p:spPr>
          <a:xfrm>
            <a:off x="531114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Carga del segmento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5E8366AD-29E4-4722-A696-FD4F673A92FD}"/>
              </a:ext>
            </a:extLst>
          </p:cNvPr>
          <p:cNvSpPr>
            <a:spLocks noGrp="1"/>
          </p:cNvSpPr>
          <p:nvPr/>
        </p:nvSpPr>
        <p:spPr>
          <a:xfrm>
            <a:off x="5311140" y="403860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 dirty="0" err="1">
                <a:solidFill>
                  <a:srgbClr val="506273"/>
                </a:solidFill>
                <a:latin typeface="Aptos"/>
                <a:ea typeface="Aptos"/>
                <a:cs typeface="Aptos"/>
              </a:rPr>
              <a:t>Sume</a:t>
            </a:r>
            <a:r>
              <a:rPr sz="1200" dirty="0">
                <a:solidFill>
                  <a:srgbClr val="506273"/>
                </a:solidFill>
                <a:latin typeface="Aptos"/>
                <a:ea typeface="Aptos"/>
                <a:cs typeface="Aptos"/>
              </a:rPr>
              <a:t> </a:t>
            </a:r>
            <a:r>
              <a:rPr sz="1200" dirty="0" err="1">
                <a:solidFill>
                  <a:srgbClr val="506273"/>
                </a:solidFill>
                <a:latin typeface="Aptos"/>
                <a:ea typeface="Aptos"/>
                <a:cs typeface="Aptos"/>
              </a:rPr>
              <a:t>carga</a:t>
            </a:r>
            <a:r>
              <a:rPr sz="1200" dirty="0">
                <a:solidFill>
                  <a:srgbClr val="506273"/>
                </a:solidFill>
                <a:latin typeface="Aptos"/>
                <a:ea typeface="Aptos"/>
                <a:cs typeface="Aptos"/>
              </a:rPr>
              <a:t> </a:t>
            </a:r>
            <a:r>
              <a:rPr sz="1200" dirty="0" err="1">
                <a:solidFill>
                  <a:srgbClr val="506273"/>
                </a:solidFill>
                <a:latin typeface="Aptos"/>
                <a:ea typeface="Aptos"/>
                <a:cs typeface="Aptos"/>
              </a:rPr>
              <a:t>aguas</a:t>
            </a:r>
            <a:r>
              <a:rPr sz="1200" dirty="0">
                <a:solidFill>
                  <a:srgbClr val="506273"/>
                </a:solidFill>
                <a:latin typeface="Aptos"/>
                <a:ea typeface="Aptos"/>
                <a:cs typeface="Aptos"/>
              </a:rPr>
              <a:t> </a:t>
            </a:r>
            <a:r>
              <a:rPr sz="1200" dirty="0" err="1">
                <a:solidFill>
                  <a:srgbClr val="506273"/>
                </a:solidFill>
                <a:latin typeface="Aptos"/>
                <a:ea typeface="Aptos"/>
                <a:cs typeface="Aptos"/>
              </a:rPr>
              <a:t>abajo</a:t>
            </a:r>
            <a:endParaRPr sz="1200" dirty="0">
              <a:solidFill>
                <a:srgbClr val="506273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="" xmlns:a16="http://schemas.microsoft.com/office/drawing/2014/main" id="{CEACF3B4-BF2B-450B-86EC-173B43B9F775}"/>
              </a:ext>
            </a:extLst>
          </p:cNvPr>
          <p:cNvSpPr>
            <a:spLocks noGrp="1"/>
          </p:cNvSpPr>
          <p:nvPr/>
        </p:nvSpPr>
        <p:spPr>
          <a:xfrm>
            <a:off x="729996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74F6E5A1-77E6-4338-A708-8C4369D9ABD6}"/>
              </a:ext>
            </a:extLst>
          </p:cNvPr>
          <p:cNvSpPr>
            <a:spLocks noGrp="1"/>
          </p:cNvSpPr>
          <p:nvPr/>
        </p:nvSpPr>
        <p:spPr>
          <a:xfrm>
            <a:off x="747141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A56B4BD1-CDAC-4381-A464-4991C1058ED8}"/>
              </a:ext>
            </a:extLst>
          </p:cNvPr>
          <p:cNvSpPr>
            <a:spLocks noGrp="1"/>
          </p:cNvSpPr>
          <p:nvPr/>
        </p:nvSpPr>
        <p:spPr>
          <a:xfrm>
            <a:off x="747141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578ECE2A-2FB9-4CD8-B32B-5A1D2C23FE50}"/>
              </a:ext>
            </a:extLst>
          </p:cNvPr>
          <p:cNvSpPr>
            <a:spLocks noGrp="1"/>
          </p:cNvSpPr>
          <p:nvPr/>
        </p:nvSpPr>
        <p:spPr>
          <a:xfrm>
            <a:off x="747141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Fila de la tabla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304A6840-A89D-4FD5-BA99-9AE21B9CA9C3}"/>
              </a:ext>
            </a:extLst>
          </p:cNvPr>
          <p:cNvSpPr>
            <a:spLocks noGrp="1"/>
          </p:cNvSpPr>
          <p:nvPr/>
        </p:nvSpPr>
        <p:spPr>
          <a:xfrm>
            <a:off x="747141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Uso longitud aplicable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="" xmlns:a16="http://schemas.microsoft.com/office/drawing/2014/main" id="{1C4BCB26-A368-4333-AAA4-4D550E8A3011}"/>
              </a:ext>
            </a:extLst>
          </p:cNvPr>
          <p:cNvSpPr>
            <a:spLocks noGrp="1"/>
          </p:cNvSpPr>
          <p:nvPr/>
        </p:nvSpPr>
        <p:spPr>
          <a:xfrm>
            <a:off x="946023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9" name="Oval 28">
            <a:extLst>
              <a:ext uri="{FF2B5EF4-FFF2-40B4-BE49-F238E27FC236}">
                <a16:creationId xmlns="" xmlns:a16="http://schemas.microsoft.com/office/drawing/2014/main" id="{34375550-6731-480C-8D38-779FD0FF0FAF}"/>
              </a:ext>
            </a:extLst>
          </p:cNvPr>
          <p:cNvSpPr>
            <a:spLocks noGrp="1"/>
          </p:cNvSpPr>
          <p:nvPr/>
        </p:nvSpPr>
        <p:spPr>
          <a:xfrm>
            <a:off x="963168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93A48ADD-ACA4-4FD0-8C4A-A46459549BE2}"/>
              </a:ext>
            </a:extLst>
          </p:cNvPr>
          <p:cNvSpPr>
            <a:spLocks noGrp="1"/>
          </p:cNvSpPr>
          <p:nvPr/>
        </p:nvSpPr>
        <p:spPr>
          <a:xfrm>
            <a:off x="963168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B0879590-A138-438D-9442-5B5F4881A8F2}"/>
              </a:ext>
            </a:extLst>
          </p:cNvPr>
          <p:cNvSpPr>
            <a:spLocks noGrp="1"/>
          </p:cNvSpPr>
          <p:nvPr/>
        </p:nvSpPr>
        <p:spPr>
          <a:xfrm>
            <a:off x="963168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Verificar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30612EA1-98C6-4D92-AAB4-99B7C666166C}"/>
              </a:ext>
            </a:extLst>
          </p:cNvPr>
          <p:cNvSpPr>
            <a:spLocks noGrp="1"/>
          </p:cNvSpPr>
          <p:nvPr/>
        </p:nvSpPr>
        <p:spPr>
          <a:xfrm>
            <a:off x="963168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Compruebe todos los ramales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CF439728-07D4-47BC-89D1-59529FC6B39A}"/>
              </a:ext>
            </a:extLst>
          </p:cNvPr>
          <p:cNvSpPr>
            <a:spLocks noGrp="1"/>
          </p:cNvSpPr>
          <p:nvPr/>
        </p:nvSpPr>
        <p:spPr>
          <a:xfrm>
            <a:off x="819150" y="5010150"/>
            <a:ext cx="105346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5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Puede producir tamaños más ajustados, pero exige disciplina para no mezclar longitudes.</a:t>
            </a:r>
          </a:p>
        </p:txBody>
      </p:sp>
    </p:spTree>
    <p:extLst>
      <p:ext uri="{BB962C8B-B14F-4D97-AF65-F5344CB8AC3E}">
        <p14:creationId xmlns:p14="http://schemas.microsoft.com/office/powerpoint/2010/main" val="65860694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B551AE24-AFCB-4939-BC6B-2709AAECD64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2E0D64ED-9D15-425A-8444-93AB29881D31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3 • EJEMPLO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89B094BD-27BF-4137-925D-484720D1A9EE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27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Ejemplo de dimensionamiento — siga el gas a través de cada segmento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1E7D9E41-AA03-45F0-A786-69B2F3AB9AA1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D50149B-F54B-47F1-8DEF-CC013E90CF65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8BEFB6E-D1A7-4028-8004-F519A774151F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048</a:t>
            </a:r>
          </a:p>
        </p:txBody>
      </p:sp>
      <p:sp>
        <p:nvSpPr>
          <p:cNvPr id="7" name="Straight Connector 6">
            <a:extLst>
              <a:ext uri="{FF2B5EF4-FFF2-40B4-BE49-F238E27FC236}">
                <a16:creationId xmlns="" xmlns:a16="http://schemas.microsoft.com/office/drawing/2014/main" id="{B143F6C8-C6AD-40BB-BA0D-0830BF440C2C}"/>
              </a:ext>
            </a:extLst>
          </p:cNvPr>
          <p:cNvSpPr>
            <a:spLocks noGrp="1"/>
          </p:cNvSpPr>
          <p:nvPr/>
        </p:nvSpPr>
        <p:spPr>
          <a:xfrm>
            <a:off x="1809750" y="3219450"/>
            <a:ext cx="7334250" cy="0"/>
          </a:xfrm>
          <a:prstGeom prst="line">
            <a:avLst/>
          </a:prstGeom>
          <a:noFill/>
          <a:ln w="114300">
            <a:solidFill>
              <a:srgbClr val="0B3558"/>
            </a:solidFill>
            <a:prstDash val="solid"/>
          </a:ln>
        </p:spPr>
      </p:sp>
      <p:sp>
        <p:nvSpPr>
          <p:cNvPr id="8" name="Straight Connector 7">
            <a:extLst>
              <a:ext uri="{FF2B5EF4-FFF2-40B4-BE49-F238E27FC236}">
                <a16:creationId xmlns="" xmlns:a16="http://schemas.microsoft.com/office/drawing/2014/main" id="{C67964DB-C75A-4885-A8B2-A184E8504A46}"/>
              </a:ext>
            </a:extLst>
          </p:cNvPr>
          <p:cNvSpPr>
            <a:spLocks noGrp="1"/>
          </p:cNvSpPr>
          <p:nvPr/>
        </p:nvSpPr>
        <p:spPr>
          <a:xfrm>
            <a:off x="4095750" y="2495550"/>
            <a:ext cx="0" cy="723900"/>
          </a:xfrm>
          <a:prstGeom prst="line">
            <a:avLst/>
          </a:prstGeom>
          <a:noFill/>
          <a:ln w="85725">
            <a:solidFill>
              <a:srgbClr val="0B3558"/>
            </a:solidFill>
            <a:prstDash val="solid"/>
          </a:ln>
        </p:spPr>
      </p:sp>
      <p:sp>
        <p:nvSpPr>
          <p:cNvPr id="9" name="Straight Connector 8">
            <a:extLst>
              <a:ext uri="{FF2B5EF4-FFF2-40B4-BE49-F238E27FC236}">
                <a16:creationId xmlns="" xmlns:a16="http://schemas.microsoft.com/office/drawing/2014/main" id="{C6AE2DC0-39E9-4177-9C7B-46152A9EE89B}"/>
              </a:ext>
            </a:extLst>
          </p:cNvPr>
          <p:cNvSpPr>
            <a:spLocks noGrp="1"/>
          </p:cNvSpPr>
          <p:nvPr/>
        </p:nvSpPr>
        <p:spPr>
          <a:xfrm>
            <a:off x="6048375" y="3219450"/>
            <a:ext cx="0" cy="1428750"/>
          </a:xfrm>
          <a:prstGeom prst="line">
            <a:avLst/>
          </a:prstGeom>
          <a:noFill/>
          <a:ln w="85725">
            <a:solidFill>
              <a:srgbClr val="0B3558"/>
            </a:solidFill>
            <a:prstDash val="solid"/>
          </a:ln>
        </p:spPr>
      </p:sp>
      <p:sp>
        <p:nvSpPr>
          <p:cNvPr id="10" name="Straight Connector 9">
            <a:extLst>
              <a:ext uri="{FF2B5EF4-FFF2-40B4-BE49-F238E27FC236}">
                <a16:creationId xmlns="" xmlns:a16="http://schemas.microsoft.com/office/drawing/2014/main" id="{82500CF6-85E0-4455-A9F5-B3464443284E}"/>
              </a:ext>
            </a:extLst>
          </p:cNvPr>
          <p:cNvSpPr>
            <a:spLocks noGrp="1"/>
          </p:cNvSpPr>
          <p:nvPr/>
        </p:nvSpPr>
        <p:spPr>
          <a:xfrm>
            <a:off x="7667625" y="2495550"/>
            <a:ext cx="0" cy="723900"/>
          </a:xfrm>
          <a:prstGeom prst="line">
            <a:avLst/>
          </a:prstGeom>
          <a:noFill/>
          <a:ln w="85725">
            <a:solidFill>
              <a:srgbClr val="0B3558"/>
            </a:solidFill>
            <a:prstDash val="solid"/>
          </a:ln>
        </p:spPr>
      </p:sp>
      <p:sp>
        <p:nvSpPr>
          <p:cNvPr id="11" name="Straight Connector 10">
            <a:extLst>
              <a:ext uri="{FF2B5EF4-FFF2-40B4-BE49-F238E27FC236}">
                <a16:creationId xmlns="" xmlns:a16="http://schemas.microsoft.com/office/drawing/2014/main" id="{09E48045-6A67-4446-A7F8-6F3351D257C3}"/>
              </a:ext>
            </a:extLst>
          </p:cNvPr>
          <p:cNvSpPr>
            <a:spLocks noGrp="1"/>
          </p:cNvSpPr>
          <p:nvPr/>
        </p:nvSpPr>
        <p:spPr>
          <a:xfrm>
            <a:off x="9144000" y="3219450"/>
            <a:ext cx="0" cy="1428750"/>
          </a:xfrm>
          <a:prstGeom prst="line">
            <a:avLst/>
          </a:prstGeom>
          <a:noFill/>
          <a:ln w="85725">
            <a:solidFill>
              <a:srgbClr val="0B3558"/>
            </a:solidFill>
            <a:prstDash val="solid"/>
          </a:ln>
        </p:spPr>
      </p:sp>
      <p:sp>
        <p:nvSpPr>
          <p:cNvPr id="12" name="Rounded Rectangle 11">
            <a:extLst>
              <a:ext uri="{FF2B5EF4-FFF2-40B4-BE49-F238E27FC236}">
                <a16:creationId xmlns="" xmlns:a16="http://schemas.microsoft.com/office/drawing/2014/main" id="{338B4039-F225-4074-B60C-2A5D6B639989}"/>
              </a:ext>
            </a:extLst>
          </p:cNvPr>
          <p:cNvSpPr>
            <a:spLocks noGrp="1"/>
          </p:cNvSpPr>
          <p:nvPr/>
        </p:nvSpPr>
        <p:spPr>
          <a:xfrm>
            <a:off x="1143000" y="2762250"/>
            <a:ext cx="1333500" cy="838200"/>
          </a:xfrm>
          <a:prstGeom prst="roundRect">
            <a:avLst>
              <a:gd name="adj" fmla="val 18182"/>
            </a:avLst>
          </a:prstGeom>
          <a:solidFill>
            <a:srgbClr val="F28C28"/>
          </a:solidFill>
          <a:ln w="9525">
            <a:solidFill>
              <a:srgbClr val="F28C28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554B4F79-0973-4204-ABA9-509815CDBD68}"/>
              </a:ext>
            </a:extLst>
          </p:cNvPr>
          <p:cNvSpPr>
            <a:spLocks noGrp="1"/>
          </p:cNvSpPr>
          <p:nvPr/>
        </p:nvSpPr>
        <p:spPr>
          <a:xfrm>
            <a:off x="1257300" y="2933700"/>
            <a:ext cx="11049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Entrega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5134CA80-C642-4C47-834E-32E920BEC10D}"/>
              </a:ext>
            </a:extLst>
          </p:cNvPr>
          <p:cNvSpPr>
            <a:spLocks noGrp="1"/>
          </p:cNvSpPr>
          <p:nvPr/>
        </p:nvSpPr>
        <p:spPr>
          <a:xfrm>
            <a:off x="1257300" y="3238500"/>
            <a:ext cx="11049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2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0 ft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="" xmlns:a16="http://schemas.microsoft.com/office/drawing/2014/main" id="{D1AE672B-3616-4EB9-87D4-93549472F3D0}"/>
              </a:ext>
            </a:extLst>
          </p:cNvPr>
          <p:cNvSpPr>
            <a:spLocks noGrp="1"/>
          </p:cNvSpPr>
          <p:nvPr/>
        </p:nvSpPr>
        <p:spPr>
          <a:xfrm>
            <a:off x="3352800" y="1657350"/>
            <a:ext cx="1619250" cy="838200"/>
          </a:xfrm>
          <a:prstGeom prst="roundRect">
            <a:avLst>
              <a:gd name="adj" fmla="val 18182"/>
            </a:avLst>
          </a:prstGeom>
          <a:solidFill>
            <a:srgbClr val="FFFFFF"/>
          </a:solidFill>
          <a:ln w="9525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9EBA4F09-A222-4671-B418-738B93BD6F76}"/>
              </a:ext>
            </a:extLst>
          </p:cNvPr>
          <p:cNvSpPr>
            <a:spLocks noGrp="1"/>
          </p:cNvSpPr>
          <p:nvPr/>
        </p:nvSpPr>
        <p:spPr>
          <a:xfrm>
            <a:off x="3467100" y="1828800"/>
            <a:ext cx="13906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Calefactor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D57109B2-9B18-4516-8C37-EE01369ACE15}"/>
              </a:ext>
            </a:extLst>
          </p:cNvPr>
          <p:cNvSpPr>
            <a:spLocks noGrp="1"/>
          </p:cNvSpPr>
          <p:nvPr/>
        </p:nvSpPr>
        <p:spPr>
          <a:xfrm>
            <a:off x="3467100" y="2133600"/>
            <a:ext cx="13906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200" b="1">
                <a:solidFill>
                  <a:srgbClr val="F28C2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28C28"/>
                </a:solidFill>
                <a:latin typeface="Aptos"/>
                <a:ea typeface="Aptos"/>
                <a:cs typeface="Aptos"/>
              </a:rPr>
              <a:t>80k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="" xmlns:a16="http://schemas.microsoft.com/office/drawing/2014/main" id="{28439A3D-B598-4876-AE17-E74A4C83E767}"/>
              </a:ext>
            </a:extLst>
          </p:cNvPr>
          <p:cNvSpPr>
            <a:spLocks noGrp="1"/>
          </p:cNvSpPr>
          <p:nvPr/>
        </p:nvSpPr>
        <p:spPr>
          <a:xfrm>
            <a:off x="5191125" y="4686300"/>
            <a:ext cx="1619250" cy="838200"/>
          </a:xfrm>
          <a:prstGeom prst="roundRect">
            <a:avLst>
              <a:gd name="adj" fmla="val 18182"/>
            </a:avLst>
          </a:prstGeom>
          <a:solidFill>
            <a:srgbClr val="FFFFFF"/>
          </a:solidFill>
          <a:ln w="9525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3F658B12-1054-4BCE-8208-6FF5D2EC32EC}"/>
              </a:ext>
            </a:extLst>
          </p:cNvPr>
          <p:cNvSpPr>
            <a:spLocks noGrp="1"/>
          </p:cNvSpPr>
          <p:nvPr/>
        </p:nvSpPr>
        <p:spPr>
          <a:xfrm>
            <a:off x="5305425" y="4857750"/>
            <a:ext cx="13906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Estufa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BBEB37DE-A526-48D3-AA93-73D3B2CA2D1D}"/>
              </a:ext>
            </a:extLst>
          </p:cNvPr>
          <p:cNvSpPr>
            <a:spLocks noGrp="1"/>
          </p:cNvSpPr>
          <p:nvPr/>
        </p:nvSpPr>
        <p:spPr>
          <a:xfrm>
            <a:off x="5305425" y="5162550"/>
            <a:ext cx="13906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200" b="1">
                <a:solidFill>
                  <a:srgbClr val="F28C2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28C28"/>
                </a:solidFill>
                <a:latin typeface="Aptos"/>
                <a:ea typeface="Aptos"/>
                <a:cs typeface="Aptos"/>
              </a:rPr>
              <a:t>65k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="" xmlns:a16="http://schemas.microsoft.com/office/drawing/2014/main" id="{3178307D-E526-4B8F-9E53-079D428ECFC8}"/>
              </a:ext>
            </a:extLst>
          </p:cNvPr>
          <p:cNvSpPr>
            <a:spLocks noGrp="1"/>
          </p:cNvSpPr>
          <p:nvPr/>
        </p:nvSpPr>
        <p:spPr>
          <a:xfrm>
            <a:off x="6905625" y="1657350"/>
            <a:ext cx="1619250" cy="838200"/>
          </a:xfrm>
          <a:prstGeom prst="roundRect">
            <a:avLst>
              <a:gd name="adj" fmla="val 18182"/>
            </a:avLst>
          </a:prstGeom>
          <a:solidFill>
            <a:srgbClr val="FFFFFF"/>
          </a:solidFill>
          <a:ln w="9525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7765A0BE-9E8A-4E0A-8F60-4E168AF5B680}"/>
              </a:ext>
            </a:extLst>
          </p:cNvPr>
          <p:cNvSpPr>
            <a:spLocks noGrp="1"/>
          </p:cNvSpPr>
          <p:nvPr/>
        </p:nvSpPr>
        <p:spPr>
          <a:xfrm>
            <a:off x="7019925" y="1828800"/>
            <a:ext cx="13906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Tankless WH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38679BC0-666E-473F-AEEB-78F40EBC42BC}"/>
              </a:ext>
            </a:extLst>
          </p:cNvPr>
          <p:cNvSpPr>
            <a:spLocks noGrp="1"/>
          </p:cNvSpPr>
          <p:nvPr/>
        </p:nvSpPr>
        <p:spPr>
          <a:xfrm>
            <a:off x="7019925" y="2133600"/>
            <a:ext cx="13906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200" b="1">
                <a:solidFill>
                  <a:srgbClr val="F28C2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28C28"/>
                </a:solidFill>
                <a:latin typeface="Aptos"/>
                <a:ea typeface="Aptos"/>
                <a:cs typeface="Aptos"/>
              </a:rPr>
              <a:t>180k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="" xmlns:a16="http://schemas.microsoft.com/office/drawing/2014/main" id="{BDE8D924-45FB-4F66-B20E-35CC349BBAC6}"/>
              </a:ext>
            </a:extLst>
          </p:cNvPr>
          <p:cNvSpPr>
            <a:spLocks noGrp="1"/>
          </p:cNvSpPr>
          <p:nvPr/>
        </p:nvSpPr>
        <p:spPr>
          <a:xfrm>
            <a:off x="8382000" y="4686300"/>
            <a:ext cx="1619250" cy="838200"/>
          </a:xfrm>
          <a:prstGeom prst="roundRect">
            <a:avLst>
              <a:gd name="adj" fmla="val 18182"/>
            </a:avLst>
          </a:prstGeom>
          <a:solidFill>
            <a:srgbClr val="FFFFFF"/>
          </a:solidFill>
          <a:ln w="9525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F60CF57E-B75B-4E2A-AE8E-2FD0DFBD2B90}"/>
              </a:ext>
            </a:extLst>
          </p:cNvPr>
          <p:cNvSpPr>
            <a:spLocks noGrp="1"/>
          </p:cNvSpPr>
          <p:nvPr/>
        </p:nvSpPr>
        <p:spPr>
          <a:xfrm>
            <a:off x="8496300" y="4857750"/>
            <a:ext cx="13906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Secadora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139539B4-39FF-48FB-9AD0-E5FD803A1002}"/>
              </a:ext>
            </a:extLst>
          </p:cNvPr>
          <p:cNvSpPr>
            <a:spLocks noGrp="1"/>
          </p:cNvSpPr>
          <p:nvPr/>
        </p:nvSpPr>
        <p:spPr>
          <a:xfrm>
            <a:off x="8496300" y="5162550"/>
            <a:ext cx="13906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200" b="1">
                <a:solidFill>
                  <a:srgbClr val="F28C2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F28C28"/>
                </a:solidFill>
                <a:latin typeface="Aptos"/>
                <a:ea typeface="Aptos"/>
                <a:cs typeface="Aptos"/>
              </a:rPr>
              <a:t>22k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C5B9A011-1ECD-4AA7-AB4F-85DED9FE4FE4}"/>
              </a:ext>
            </a:extLst>
          </p:cNvPr>
          <p:cNvSpPr>
            <a:spLocks noGrp="1"/>
          </p:cNvSpPr>
          <p:nvPr/>
        </p:nvSpPr>
        <p:spPr>
          <a:xfrm>
            <a:off x="2000250" y="5734050"/>
            <a:ext cx="8191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Longitud desarrollada más larga asignada: 70 ft | Carga conectada: 347,000 Btu/h</a:t>
            </a:r>
          </a:p>
        </p:txBody>
      </p:sp>
    </p:spTree>
    <p:extLst>
      <p:ext uri="{BB962C8B-B14F-4D97-AF65-F5344CB8AC3E}">
        <p14:creationId xmlns:p14="http://schemas.microsoft.com/office/powerpoint/2010/main" val="13527364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333CF65-00C7-43BB-9C70-47F2013225F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A1B2B247-B804-4DF1-9E49-A0E448FDA331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3 • EJEMPLO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17972F2A-36CD-4E3F-A507-1A7242759A77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Cada segmento transporta la suma de las cargas aguas abajo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CF68E653-62BA-4238-AC91-0940C6BFC635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1F37E66-6883-4437-8D11-8A4C86C94DA5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88E00813-6B4F-4A7F-BEFD-0CB5542EC5DE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049</a:t>
            </a:r>
          </a:p>
        </p:txBody>
      </p:sp>
      <p:graphicFrame>
        <p:nvGraphicFramePr>
          <p:cNvPr id="16" name="Table 14"/>
          <p:cNvGraphicFramePr/>
          <p:nvPr/>
        </p:nvGraphicFramePr>
        <p:xfrm>
          <a:off x="590550" y="1847850"/>
          <a:ext cx="11029950" cy="4095749"/>
        </p:xfrm>
        <a:graphic>
          <a:graphicData uri="http://schemas.openxmlformats.org/drawingml/2006/table">
            <a:tbl>
              <a:tblPr firstRow="1"/>
              <a:tblGrid>
                <a:gridCol w="1517883"/>
                <a:gridCol w="3136958"/>
                <a:gridCol w="1821460"/>
                <a:gridCol w="2023844"/>
                <a:gridCol w="2529805"/>
              </a:tblGrid>
              <a:tr h="585107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Segmento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Equipos a gas aguas abajo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Demanda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Longitud de tabla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Resultado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A–B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Todos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347 CFH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70 ft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Capacidad ≥ 347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B–Calefactor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Calefactor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80 CFH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70 ft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Capacidad ≥ 80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B–C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Rango + WH + Secadora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267 CFH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70 ft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Capacidad ≥ 267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C–Rango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Estufa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65 CFH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70 ft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Capacidad ≥ 65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C–D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WH + Secadora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202 CFH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70 ft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Capacidad ≥ 202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D–WH / Secadora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Carga individual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180 / 22 CFH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70 ft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Capacidad ≥ carga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622C3F68-1BF9-48D8-BABB-C4A65131CE7F}"/>
              </a:ext>
            </a:extLst>
          </p:cNvPr>
          <p:cNvSpPr>
            <a:spLocks noGrp="1"/>
          </p:cNvSpPr>
          <p:nvPr/>
        </p:nvSpPr>
        <p:spPr>
          <a:xfrm>
            <a:off x="647700" y="6096000"/>
            <a:ext cx="1085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i="1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050" i="1">
                <a:solidFill>
                  <a:srgbClr val="506273"/>
                </a:solidFill>
                <a:latin typeface="Aptos"/>
                <a:ea typeface="Aptos"/>
                <a:cs typeface="Aptos"/>
              </a:rPr>
              <a:t>Ejemplo didáctico: complete los diámetros con la tabla autorizada del curso.</a:t>
            </a:r>
          </a:p>
        </p:txBody>
      </p:sp>
    </p:spTree>
    <p:extLst>
      <p:ext uri="{BB962C8B-B14F-4D97-AF65-F5344CB8AC3E}">
        <p14:creationId xmlns:p14="http://schemas.microsoft.com/office/powerpoint/2010/main" val="174499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839E9DC8-8157-4E7A-981A-49B55D456A9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9A06D99C-C81D-4C86-B4D4-67A4C83F7022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INICIO DEL CURSO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CFC0653E-8571-4913-ADF2-A1E49371F8F4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Diagnóstico inicial — piense antes de responder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CD41FE42-5B29-47E7-8C0E-BC2021E59362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A7F74039-0F22-4FE6-99F6-58BF1333E2BB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202F2E8-4D41-4509-A8D4-FA3669833C37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005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7932CC0-068D-4DA7-974D-87BFB7827F82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47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75" b="1">
                <a:solidFill>
                  <a:srgbClr val="F28C2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F28C28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D88F951-F0AF-47EA-8541-C8B1E7DC6CA2}"/>
              </a:ext>
            </a:extLst>
          </p:cNvPr>
          <p:cNvSpPr>
            <a:spLocks noGrp="1"/>
          </p:cNvSpPr>
          <p:nvPr/>
        </p:nvSpPr>
        <p:spPr>
          <a:xfrm>
            <a:off x="1428750" y="1933575"/>
            <a:ext cx="98869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57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¿Por qué una línea puede tener presión correcta y aun así no entregar suficiente gas?</a:t>
            </a:r>
          </a:p>
        </p:txBody>
      </p:sp>
      <p:sp>
        <p:nvSpPr>
          <p:cNvPr id="9" name="Straight Connector 8">
            <a:extLst>
              <a:ext uri="{FF2B5EF4-FFF2-40B4-BE49-F238E27FC236}">
                <a16:creationId xmlns="" xmlns:a16="http://schemas.microsoft.com/office/drawing/2014/main" id="{36EE0350-7F8A-47C5-BD7F-C855FBF86814}"/>
              </a:ext>
            </a:extLst>
          </p:cNvPr>
          <p:cNvSpPr>
            <a:spLocks noGrp="1"/>
          </p:cNvSpPr>
          <p:nvPr/>
        </p:nvSpPr>
        <p:spPr>
          <a:xfrm>
            <a:off x="1428750" y="2638425"/>
            <a:ext cx="988695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1A8E0A61-4747-4587-AED9-B8A20A65BE9E}"/>
              </a:ext>
            </a:extLst>
          </p:cNvPr>
          <p:cNvSpPr>
            <a:spLocks noGrp="1"/>
          </p:cNvSpPr>
          <p:nvPr/>
        </p:nvSpPr>
        <p:spPr>
          <a:xfrm>
            <a:off x="781050" y="2867025"/>
            <a:ext cx="47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75" b="1">
                <a:solidFill>
                  <a:srgbClr val="F28C2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F28C28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67BC47C0-683A-45CC-AA56-3CD493D124D5}"/>
              </a:ext>
            </a:extLst>
          </p:cNvPr>
          <p:cNvSpPr>
            <a:spLocks noGrp="1"/>
          </p:cNvSpPr>
          <p:nvPr/>
        </p:nvSpPr>
        <p:spPr>
          <a:xfrm>
            <a:off x="1428750" y="2847975"/>
            <a:ext cx="98869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57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¿Qué información de la placa se usa para dimensionar: entrada u salida?</a:t>
            </a:r>
          </a:p>
        </p:txBody>
      </p:sp>
      <p:sp>
        <p:nvSpPr>
          <p:cNvPr id="12" name="Straight Connector 11">
            <a:extLst>
              <a:ext uri="{FF2B5EF4-FFF2-40B4-BE49-F238E27FC236}">
                <a16:creationId xmlns="" xmlns:a16="http://schemas.microsoft.com/office/drawing/2014/main" id="{8B3A6EBE-3A7F-4470-9B36-82402766BDDF}"/>
              </a:ext>
            </a:extLst>
          </p:cNvPr>
          <p:cNvSpPr>
            <a:spLocks noGrp="1"/>
          </p:cNvSpPr>
          <p:nvPr/>
        </p:nvSpPr>
        <p:spPr>
          <a:xfrm>
            <a:off x="1428750" y="3552825"/>
            <a:ext cx="988695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2B882AFA-7513-4417-A7C0-274B6196EEB2}"/>
              </a:ext>
            </a:extLst>
          </p:cNvPr>
          <p:cNvSpPr>
            <a:spLocks noGrp="1"/>
          </p:cNvSpPr>
          <p:nvPr/>
        </p:nvSpPr>
        <p:spPr>
          <a:xfrm>
            <a:off x="781050" y="3781425"/>
            <a:ext cx="47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75" b="1">
                <a:solidFill>
                  <a:srgbClr val="F28C2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F28C28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836F5A54-FA51-4D49-8F0C-1A4B48CDB089}"/>
              </a:ext>
            </a:extLst>
          </p:cNvPr>
          <p:cNvSpPr>
            <a:spLocks noGrp="1"/>
          </p:cNvSpPr>
          <p:nvPr/>
        </p:nvSpPr>
        <p:spPr>
          <a:xfrm>
            <a:off x="1428750" y="3762375"/>
            <a:ext cx="98869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57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¿Qué acción nunca debe realizarse al sospechar una fuga?</a:t>
            </a:r>
          </a:p>
        </p:txBody>
      </p:sp>
      <p:sp>
        <p:nvSpPr>
          <p:cNvPr id="15" name="Straight Connector 14">
            <a:extLst>
              <a:ext uri="{FF2B5EF4-FFF2-40B4-BE49-F238E27FC236}">
                <a16:creationId xmlns="" xmlns:a16="http://schemas.microsoft.com/office/drawing/2014/main" id="{34095CD0-50B8-45C0-8B5B-4964B90011F7}"/>
              </a:ext>
            </a:extLst>
          </p:cNvPr>
          <p:cNvSpPr>
            <a:spLocks noGrp="1"/>
          </p:cNvSpPr>
          <p:nvPr/>
        </p:nvSpPr>
        <p:spPr>
          <a:xfrm>
            <a:off x="1428750" y="4467225"/>
            <a:ext cx="988695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3C2BCF90-024C-433D-ABA7-117E3EDCA3C1}"/>
              </a:ext>
            </a:extLst>
          </p:cNvPr>
          <p:cNvSpPr>
            <a:spLocks noGrp="1"/>
          </p:cNvSpPr>
          <p:nvPr/>
        </p:nvSpPr>
        <p:spPr>
          <a:xfrm>
            <a:off x="781050" y="4695825"/>
            <a:ext cx="47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75" b="1">
                <a:solidFill>
                  <a:srgbClr val="F28C2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F28C28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FA53A6E5-3177-439D-A73A-77A553014507}"/>
              </a:ext>
            </a:extLst>
          </p:cNvPr>
          <p:cNvSpPr>
            <a:spLocks noGrp="1"/>
          </p:cNvSpPr>
          <p:nvPr/>
        </p:nvSpPr>
        <p:spPr>
          <a:xfrm>
            <a:off x="1428750" y="4676775"/>
            <a:ext cx="98869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57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¿Qué diferencia el comportamiento de gas natural y propano dentro de un espacio?</a:t>
            </a:r>
          </a:p>
        </p:txBody>
      </p:sp>
      <p:sp>
        <p:nvSpPr>
          <p:cNvPr id="18" name="Straight Connector 17">
            <a:extLst>
              <a:ext uri="{FF2B5EF4-FFF2-40B4-BE49-F238E27FC236}">
                <a16:creationId xmlns="" xmlns:a16="http://schemas.microsoft.com/office/drawing/2014/main" id="{1332F724-02F9-4D28-A64F-E7901C818002}"/>
              </a:ext>
            </a:extLst>
          </p:cNvPr>
          <p:cNvSpPr>
            <a:spLocks noGrp="1"/>
          </p:cNvSpPr>
          <p:nvPr/>
        </p:nvSpPr>
        <p:spPr>
          <a:xfrm>
            <a:off x="1428750" y="5381625"/>
            <a:ext cx="988695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E68500F5-6C55-4C8A-BA03-0B1699B83B4F}"/>
              </a:ext>
            </a:extLst>
          </p:cNvPr>
          <p:cNvSpPr>
            <a:spLocks noGrp="1"/>
          </p:cNvSpPr>
          <p:nvPr/>
        </p:nvSpPr>
        <p:spPr>
          <a:xfrm>
            <a:off x="781050" y="5610225"/>
            <a:ext cx="47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75" b="1">
                <a:solidFill>
                  <a:srgbClr val="F28C2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F28C28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4D35ED0B-D03C-45D2-B5C7-BF26D51D02AD}"/>
              </a:ext>
            </a:extLst>
          </p:cNvPr>
          <p:cNvSpPr>
            <a:spLocks noGrp="1"/>
          </p:cNvSpPr>
          <p:nvPr/>
        </p:nvSpPr>
        <p:spPr>
          <a:xfrm>
            <a:off x="1428750" y="5591175"/>
            <a:ext cx="98869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57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¿Qué datos reuniría antes de cambiar un regulador?</a:t>
            </a:r>
          </a:p>
        </p:txBody>
      </p:sp>
    </p:spTree>
    <p:extLst>
      <p:ext uri="{BB962C8B-B14F-4D97-AF65-F5344CB8AC3E}">
        <p14:creationId xmlns:p14="http://schemas.microsoft.com/office/powerpoint/2010/main" val="204282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C62A8167-9324-45EE-B290-4C485F46A93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F384B970-32FB-4340-A5F9-9FC763A80C51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3 • SELECCIÓN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1D8D15C3-6649-4382-8CFE-CDEC737B2DFA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27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La primera capacidad que iguala o supera la demanda define el candidato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9A7B18A1-371B-48B6-BAEE-10D86EBB2637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842B30FC-7614-4199-86BD-FA14CB6D78E7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2207AE5E-E549-4FBF-A85E-FAC0113B90FA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050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2A99C5A-85A8-4C9C-8F7A-1148319C5C57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7048500" cy="3905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Ubique la fila de longitud correcta; no interpole si la tabla no lo autoriza.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Lea capacidades en el material y condición correspondiente.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Elija el primer diámetro con capacidad ≥ carga del segmento.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Repita para cada segmento y verifique que no disminuya el tamaño en dirección incorrecta.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Documente tabla, fila, diámetro y capacidad; no escriba solo el resultado.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E26E1551-DF9C-4C6D-84C3-D63E98A1CBAB}"/>
              </a:ext>
            </a:extLst>
          </p:cNvPr>
          <p:cNvSpPr>
            <a:spLocks noGrp="1"/>
          </p:cNvSpPr>
          <p:nvPr/>
        </p:nvSpPr>
        <p:spPr>
          <a:xfrm>
            <a:off x="8305800" y="2047875"/>
            <a:ext cx="3333750" cy="3143250"/>
          </a:xfrm>
          <a:prstGeom prst="roundRect">
            <a:avLst>
              <a:gd name="adj" fmla="val 6667"/>
            </a:avLst>
          </a:prstGeom>
          <a:solidFill>
            <a:srgbClr val="081B2C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6205364D-15E3-4CEA-94DF-2BCB27731A44}"/>
              </a:ext>
            </a:extLst>
          </p:cNvPr>
          <p:cNvSpPr>
            <a:spLocks noGrp="1"/>
          </p:cNvSpPr>
          <p:nvPr/>
        </p:nvSpPr>
        <p:spPr>
          <a:xfrm>
            <a:off x="8572500" y="2295525"/>
            <a:ext cx="2800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REGISTRO DE AUDITORÍA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78E1B03-D9DA-44A6-89B0-AE7E6B0D6DFF}"/>
              </a:ext>
            </a:extLst>
          </p:cNvPr>
          <p:cNvSpPr>
            <a:spLocks noGrp="1"/>
          </p:cNvSpPr>
          <p:nvPr/>
        </p:nvSpPr>
        <p:spPr>
          <a:xfrm>
            <a:off x="8572500" y="2771775"/>
            <a:ext cx="280035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2000"/>
              </a:lnSpc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Tabla → fila → carga → diámetro → capacidad.</a:t>
            </a:r>
          </a:p>
        </p:txBody>
      </p:sp>
    </p:spTree>
    <p:extLst>
      <p:ext uri="{BB962C8B-B14F-4D97-AF65-F5344CB8AC3E}">
        <p14:creationId xmlns:p14="http://schemas.microsoft.com/office/powerpoint/2010/main" val="60780108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A1E39F76-6370-431F-BEA7-85037A84940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CCBE2C0B-8997-48F9-9537-3717A42B4C88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3 • VERIFICACIÓN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AE72AF5F-EF2F-4C16-B0FE-DC95841F16BC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El tubería puede ser correcto y el sistema aun quedar corto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7D729A6F-4E02-4CBC-B51E-F0D6452BAC31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A414E764-4143-4092-A3AA-73E158270455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3479241-8B3F-47E0-B3A0-AFE76C49B037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051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B8CD5B0-1447-4CF0-B5F3-BFBB4544BAAD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7048500" cy="3905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Capacidad del medidor debe cubrir la carga conectada bajo las condiciones de empresa de gas.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Regulador capacidad, rango de entrada y ajuste de salida deben coincidir con el diseño.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Un 2-psi sistema requiere reguladores y equipos a gas coordinados; no es solo “más presión”.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Conectores, válvulas y accesorios también pueden limitar caudal.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La verificación final ocurre con presión dinámica durante funcionamiento.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891A2FE6-5FA5-4E63-AEC5-60CF30418C55}"/>
              </a:ext>
            </a:extLst>
          </p:cNvPr>
          <p:cNvSpPr>
            <a:spLocks noGrp="1"/>
          </p:cNvSpPr>
          <p:nvPr/>
        </p:nvSpPr>
        <p:spPr>
          <a:xfrm>
            <a:off x="8305800" y="2047875"/>
            <a:ext cx="3333750" cy="3143250"/>
          </a:xfrm>
          <a:prstGeom prst="roundRect">
            <a:avLst>
              <a:gd name="adj" fmla="val 6667"/>
            </a:avLst>
          </a:prstGeom>
          <a:solidFill>
            <a:srgbClr val="081B2C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7D4418D2-F3C4-407F-8AEE-39A907830F51}"/>
              </a:ext>
            </a:extLst>
          </p:cNvPr>
          <p:cNvSpPr>
            <a:spLocks noGrp="1"/>
          </p:cNvSpPr>
          <p:nvPr/>
        </p:nvSpPr>
        <p:spPr>
          <a:xfrm>
            <a:off x="8572500" y="2295525"/>
            <a:ext cx="2800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SISTEMA COMPLETO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281728FF-3F7A-4122-8FB8-26268DDA47E6}"/>
              </a:ext>
            </a:extLst>
          </p:cNvPr>
          <p:cNvSpPr>
            <a:spLocks noGrp="1"/>
          </p:cNvSpPr>
          <p:nvPr/>
        </p:nvSpPr>
        <p:spPr>
          <a:xfrm>
            <a:off x="8572500" y="2771775"/>
            <a:ext cx="280035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2000"/>
              </a:lnSpc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Fuente + medidor + regulador + tubería + equipo a gas.</a:t>
            </a:r>
          </a:p>
        </p:txBody>
      </p:sp>
    </p:spTree>
    <p:extLst>
      <p:ext uri="{BB962C8B-B14F-4D97-AF65-F5344CB8AC3E}">
        <p14:creationId xmlns:p14="http://schemas.microsoft.com/office/powerpoint/2010/main" val="186923763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BEBAE60-2D93-4FCC-9738-C5D8948B2D2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AC676E4E-2F72-4018-BAA0-BC756C8CC53D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3 • CALIDAD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67AD8A90-1637-4A16-858A-37C5EA03A5A8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Errores de dimensionamiento que producen fallas repetitivas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969894DA-95B2-4886-95F8-19B5F9A92495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9921EED-B548-466E-82D9-3BD2F632AE8D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6F8465A-B050-4E1C-88A4-D9915EFDA5F8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052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590550" y="1847850"/>
          <a:ext cx="11029950" cy="4095749"/>
        </p:xfrm>
        <a:graphic>
          <a:graphicData uri="http://schemas.openxmlformats.org/drawingml/2006/table">
            <a:tbl>
              <a:tblPr firstRow="1"/>
              <a:tblGrid>
                <a:gridCol w="3308985"/>
                <a:gridCol w="3446859"/>
                <a:gridCol w="4274106"/>
              </a:tblGrid>
              <a:tr h="585107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Error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Consecuencia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Control preventivo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Usar salida en Btu/h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Carga subestimada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Leer entrada en placa/manual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Omitir un equipo a gas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Línea principal insuficiente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Cuadro de cargas firmado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Tabla equivocada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Capacidad inválida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Registrar gas/presión/caída/material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Longitud “en línea recta”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Recorrido subestimado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Medir longitud desarrollada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No sumar aguas abajo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Segmento de tamaño insuficiente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Etiquetar ramales y cargas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Ignorar medidor/regulador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Baja presión dinámica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Verificación de la capacidad del sistema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10805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D2DD2D78-3E06-44C0-A76A-2C75042463A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46091848-757B-4BB0-B23B-BB9E7AFCC1F4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3 • PRÁCTICA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DE696AE2-2E26-4C04-AA86-7AACA3120BF6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285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85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Laboratorio 3 — Diseñe y defienda el sistema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A2AE62D2-2BF7-4D07-AAEC-DFD0B4ACADB7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889E235-8F4A-4440-83AE-E64E96617991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72E82A7A-CFBA-4DF8-B21E-240A49A5E9CF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053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65BB0C0-C9CC-4F68-AFFC-3B43E0DD2A71}"/>
              </a:ext>
            </a:extLst>
          </p:cNvPr>
          <p:cNvSpPr>
            <a:spLocks noGrp="1"/>
          </p:cNvSpPr>
          <p:nvPr/>
        </p:nvSpPr>
        <p:spPr>
          <a:xfrm>
            <a:off x="762000" y="1952625"/>
            <a:ext cx="4857750" cy="2571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3000"/>
              </a:lnSpc>
              <a:buNone/>
              <a:defRPr sz="20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0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A partir de un plano de planta, cada equipo recibe equipos a gas, cargas, presión de entrega y un recorrido distinto.</a:t>
            </a:r>
          </a:p>
        </p:txBody>
      </p:sp>
      <p:sp>
        <p:nvSpPr>
          <p:cNvPr id="8" name="Straight Connector 7">
            <a:extLst>
              <a:ext uri="{FF2B5EF4-FFF2-40B4-BE49-F238E27FC236}">
                <a16:creationId xmlns="" xmlns:a16="http://schemas.microsoft.com/office/drawing/2014/main" id="{9BD934D5-412F-447E-AB48-09262482BD11}"/>
              </a:ext>
            </a:extLst>
          </p:cNvPr>
          <p:cNvSpPr>
            <a:spLocks noGrp="1"/>
          </p:cNvSpPr>
          <p:nvPr/>
        </p:nvSpPr>
        <p:spPr>
          <a:xfrm>
            <a:off x="5981700" y="2000250"/>
            <a:ext cx="0" cy="3429000"/>
          </a:xfrm>
          <a:prstGeom prst="line">
            <a:avLst/>
          </a:prstGeom>
          <a:noFill/>
          <a:ln w="47625">
            <a:solidFill>
              <a:srgbClr val="F28C28"/>
            </a:solidFill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DFFA5D10-CB44-40B8-BD23-33B77FB25B36}"/>
              </a:ext>
            </a:extLst>
          </p:cNvPr>
          <p:cNvSpPr>
            <a:spLocks noGrp="1"/>
          </p:cNvSpPr>
          <p:nvPr/>
        </p:nvSpPr>
        <p:spPr>
          <a:xfrm>
            <a:off x="6534150" y="1981200"/>
            <a:ext cx="4572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125" b="1">
                <a:solidFill>
                  <a:srgbClr val="F28C2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28C28"/>
                </a:solidFill>
                <a:latin typeface="Aptos"/>
                <a:ea typeface="Aptos"/>
                <a:cs typeface="Aptos"/>
              </a:rPr>
              <a:t>PREGUNTAS DE DIAGNÓSTICO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FD2381CE-77E7-488A-8804-E5F06B557911}"/>
              </a:ext>
            </a:extLst>
          </p:cNvPr>
          <p:cNvSpPr>
            <a:spLocks noGrp="1"/>
          </p:cNvSpPr>
          <p:nvPr/>
        </p:nvSpPr>
        <p:spPr>
          <a:xfrm>
            <a:off x="6534150" y="2476500"/>
            <a:ext cx="4762500" cy="2857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¿Cuál es la longitud desarrollada más larga?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¿Qué carga lleva cada segmento?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¿Qué tabla y método aplican?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¿Medidor y regulador cubren la demanda?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¿Qué supuestos deben confirmarse en campo?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1F12082E-D9AD-43BF-A4D8-94E934ED37AA}"/>
              </a:ext>
            </a:extLst>
          </p:cNvPr>
          <p:cNvSpPr>
            <a:spLocks noGrp="1"/>
          </p:cNvSpPr>
          <p:nvPr/>
        </p:nvSpPr>
        <p:spPr>
          <a:xfrm>
            <a:off x="762000" y="5619750"/>
            <a:ext cx="105346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200" i="1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 i="1">
                <a:solidFill>
                  <a:srgbClr val="506273"/>
                </a:solidFill>
                <a:latin typeface="Aptos"/>
                <a:ea typeface="Aptos"/>
                <a:cs typeface="Aptos"/>
              </a:rPr>
              <a:t>Entregable: cuadro de cargas + isométrico + hoja de trabajo + revisión cruzada por otro equipo.</a:t>
            </a:r>
          </a:p>
        </p:txBody>
      </p:sp>
    </p:spTree>
    <p:extLst>
      <p:ext uri="{BB962C8B-B14F-4D97-AF65-F5344CB8AC3E}">
        <p14:creationId xmlns:p14="http://schemas.microsoft.com/office/powerpoint/2010/main" val="208016789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DE233CE1-5A88-48F3-A52B-BD58B2C7B8D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6858000" cy="6858000"/>
          </a:xfrm>
          <a:prstGeom prst="rect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2F893C6D-4B3C-4D74-9C08-AA172EE12920}"/>
              </a:ext>
            </a:extLst>
          </p:cNvPr>
          <p:cNvSpPr>
            <a:spLocks noGrp="1"/>
          </p:cNvSpPr>
          <p:nvPr/>
        </p:nvSpPr>
        <p:spPr>
          <a:xfrm>
            <a:off x="609600" y="914400"/>
            <a:ext cx="76200" cy="4552950"/>
          </a:xfrm>
          <a:prstGeom prst="rect">
            <a:avLst/>
          </a:prstGeom>
          <a:solidFill>
            <a:srgbClr val="F28C28"/>
          </a:solidFill>
          <a:ln w="0">
            <a:noFill/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076CFD2-F036-4F47-90EE-5E0720CC15BF}"/>
              </a:ext>
            </a:extLst>
          </p:cNvPr>
          <p:cNvSpPr>
            <a:spLocks noGrp="1"/>
          </p:cNvSpPr>
          <p:nvPr/>
        </p:nvSpPr>
        <p:spPr>
          <a:xfrm>
            <a:off x="1047750" y="1000125"/>
            <a:ext cx="4572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3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SEMANA 4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83C935F0-6AEF-48A4-BFA0-C349FBA0E95D}"/>
              </a:ext>
            </a:extLst>
          </p:cNvPr>
          <p:cNvSpPr>
            <a:spLocks noGrp="1"/>
          </p:cNvSpPr>
          <p:nvPr/>
        </p:nvSpPr>
        <p:spPr>
          <a:xfrm>
            <a:off x="1047750" y="1685925"/>
            <a:ext cx="495300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92000"/>
              </a:lnSpc>
              <a:buNone/>
              <a:defRPr sz="36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Instalación, pruebas</a:t>
            </a:r>
          </a:p>
          <a:p>
            <a:pPr>
              <a:lnSpc>
                <a:spcPct val="92000"/>
              </a:lnSpc>
              <a:buNone/>
              <a:defRPr sz="36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y puesta en servicio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0FA00F0-D890-48C3-8F77-53C349192D6F}"/>
              </a:ext>
            </a:extLst>
          </p:cNvPr>
          <p:cNvSpPr>
            <a:spLocks noGrp="1"/>
          </p:cNvSpPr>
          <p:nvPr/>
        </p:nvSpPr>
        <p:spPr>
          <a:xfrm>
            <a:off x="1047750" y="4210050"/>
            <a:ext cx="45720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650">
                <a:solidFill>
                  <a:srgbClr val="BFD0DC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BFD0DC"/>
                </a:solidFill>
                <a:latin typeface="Aptos"/>
                <a:ea typeface="Aptos"/>
                <a:cs typeface="Aptos"/>
              </a:rPr>
              <a:t>Convertir el diseño en una instalación limpia, inspeccionable y verificable.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00E8E46-53C3-493D-857C-3C855D2824CF}"/>
              </a:ext>
            </a:extLst>
          </p:cNvPr>
          <p:cNvSpPr>
            <a:spLocks noGrp="1"/>
          </p:cNvSpPr>
          <p:nvPr/>
        </p:nvSpPr>
        <p:spPr>
          <a:xfrm>
            <a:off x="1047750" y="6229350"/>
            <a:ext cx="2857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900" b="1">
                <a:solidFill>
                  <a:srgbClr val="7898AE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898AE"/>
                </a:solidFill>
                <a:latin typeface="Aptos"/>
                <a:ea typeface="Aptos"/>
                <a:cs typeface="Aptos"/>
              </a:rPr>
              <a:t>054 • PLB-501</a:t>
            </a:r>
          </a:p>
        </p:txBody>
      </p:sp>
    </p:spTree>
    <p:extLst>
      <p:ext uri="{BB962C8B-B14F-4D97-AF65-F5344CB8AC3E}">
        <p14:creationId xmlns:p14="http://schemas.microsoft.com/office/powerpoint/2010/main" val="200873418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54F6837-D413-4411-99ED-9F12C50AD48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E0A75424-B0E4-4E06-B12A-70A94AC39C83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4 • INSTALACIÓN Y PRUEBAS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9E3C6B1E-B5FE-4917-A653-D85EDC74C768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Ruta de aprendizaje — Semana 4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6A4F16B1-B8BB-47A0-BAB9-93CF5F433D06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B396D1B-845F-4CF2-9F40-9335AE7FCDFD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C095734-EB70-404F-8418-CA83F3B42280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055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685800" y="1790700"/>
          <a:ext cx="10820400" cy="4000500"/>
        </p:xfrm>
        <a:graphic>
          <a:graphicData uri="http://schemas.openxmlformats.org/drawingml/2006/table">
            <a:tbl>
              <a:tblPr/>
              <a:tblGrid>
                <a:gridCol w="1143000"/>
                <a:gridCol w="5806440"/>
                <a:gridCol w="3870960"/>
              </a:tblGrid>
              <a:tr h="666750"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Sesión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Enfoque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Evidencia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425" b="1">
                          <a:solidFill>
                            <a:srgbClr val="081B2C"/>
                          </a:solidFill>
                          <a:latin typeface="Aptos"/>
                          <a:ea typeface="Aptos"/>
                          <a:cs typeface="Aptos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Planificación previa, permisos y control de materiales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Plano de instalación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425" b="1">
                          <a:solidFill>
                            <a:srgbClr val="081B2C"/>
                          </a:solidFill>
                          <a:latin typeface="Aptos"/>
                          <a:ea typeface="Aptos"/>
                          <a:cs typeface="Aptos"/>
                        </a:rPr>
                        <a:t>2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Fabricación y trazado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Maqueta práctica de acero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425" b="1">
                          <a:solidFill>
                            <a:srgbClr val="081B2C"/>
                          </a:solidFill>
                          <a:latin typeface="Aptos"/>
                          <a:ea typeface="Aptos"/>
                          <a:cs typeface="Aptos"/>
                        </a:rPr>
                        <a:t>3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Conexiones, soportes y inspección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Autoinspección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425" b="1">
                          <a:solidFill>
                            <a:srgbClr val="081B2C"/>
                          </a:solidFill>
                          <a:latin typeface="Aptos"/>
                          <a:ea typeface="Aptos"/>
                          <a:cs typeface="Aptos"/>
                        </a:rPr>
                        <a:t>4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Prueba de presión, verificación de fugas y purga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Registro de prueba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425" b="1">
                          <a:solidFill>
                            <a:srgbClr val="081B2C"/>
                          </a:solidFill>
                          <a:latin typeface="Aptos"/>
                          <a:ea typeface="Aptos"/>
                          <a:cs typeface="Aptos"/>
                        </a:rPr>
                        <a:t>5</a:t>
                      </a:r>
                    </a:p>
                  </a:txBody>
                  <a:tcPr>
                    <a:solidFill>
                      <a:srgbClr val="FFF0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Puesta en servicio, documentación y punto de control</a:t>
                      </a:r>
                    </a:p>
                  </a:txBody>
                  <a:tcPr>
                    <a:solidFill>
                      <a:srgbClr val="FFF0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Paquete de entrega</a:t>
                      </a:r>
                    </a:p>
                  </a:txBody>
                  <a:tcPr>
                    <a:solidFill>
                      <a:srgbClr val="FFF0D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697057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BA592A84-16D7-456B-BA83-37EBD2FEA6E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8EEF8E1E-954B-4700-8553-C3AC2CEB74E7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4 • PREINSTALACIÓN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020C7712-C0F3-49DE-A2D5-BDA8B31D2E77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Un buen planificación previa reduce uniones, conflictos y retrabajo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CC62AD2C-21C2-4023-B94A-E4F6DBDEF587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C893420B-CFBC-4065-A588-C80DDF67CB18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77536D93-C69F-4923-A07A-E1BA8A3D83E4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056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4F26B8A-2E4D-4EDF-B6C9-4BBCF588055B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7048500" cy="3905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Confirme permiso, plano aprobado, alcance y código adoptado.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Verifique presión de entrega, datos del equipo a gas y requisitos de la empresa de gas.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Coordine trazado con estructura, eléctrico, mecánico y ensambles con clasificación de resistencia al fuego.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Planifique soportes, mangas, acceso, puntos de prueba y secuencia de inspección.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Controle material, certificación del producto, daño y compatibilidad antes de instalar.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1342F4BE-D7F7-4458-8617-8630EF7B9479}"/>
              </a:ext>
            </a:extLst>
          </p:cNvPr>
          <p:cNvSpPr>
            <a:spLocks noGrp="1"/>
          </p:cNvSpPr>
          <p:nvPr/>
        </p:nvSpPr>
        <p:spPr>
          <a:xfrm>
            <a:off x="8305800" y="2047875"/>
            <a:ext cx="3333750" cy="3143250"/>
          </a:xfrm>
          <a:prstGeom prst="roundRect">
            <a:avLst>
              <a:gd name="adj" fmla="val 6667"/>
            </a:avLst>
          </a:prstGeom>
          <a:solidFill>
            <a:srgbClr val="081B2C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FB967D50-8C51-43AC-8714-A7EA10640848}"/>
              </a:ext>
            </a:extLst>
          </p:cNvPr>
          <p:cNvSpPr>
            <a:spLocks noGrp="1"/>
          </p:cNvSpPr>
          <p:nvPr/>
        </p:nvSpPr>
        <p:spPr>
          <a:xfrm>
            <a:off x="8572500" y="2295525"/>
            <a:ext cx="2800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PROCEDER / NO PROCEDER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83B2884A-584D-4345-BEF7-FE7D326B8735}"/>
              </a:ext>
            </a:extLst>
          </p:cNvPr>
          <p:cNvSpPr>
            <a:spLocks noGrp="1"/>
          </p:cNvSpPr>
          <p:nvPr/>
        </p:nvSpPr>
        <p:spPr>
          <a:xfrm>
            <a:off x="8572500" y="2771775"/>
            <a:ext cx="280035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2000"/>
              </a:lnSpc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No instale con datos críticos pendientes.</a:t>
            </a:r>
          </a:p>
        </p:txBody>
      </p:sp>
    </p:spTree>
    <p:extLst>
      <p:ext uri="{BB962C8B-B14F-4D97-AF65-F5344CB8AC3E}">
        <p14:creationId xmlns:p14="http://schemas.microsoft.com/office/powerpoint/2010/main" val="15371012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E48A262D-C29B-4E81-9AC2-28FACF44F79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D1E01392-26FC-4ABC-BF97-E9FEF0B26589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4 • FABRICACIÓN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F99D3E9C-0213-478D-BBA5-03C7DBC515D1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Fabricación de acero negro — calidad paso a paso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D0FBA188-9CA0-49DC-9BE1-D74076FE7D37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A96D511D-37A2-4657-9005-42C96A9A01EF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82A0005-B6BB-4FE2-A031-9DF63606C557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057</a:t>
            </a:r>
          </a:p>
        </p:txBody>
      </p:sp>
      <p:sp>
        <p:nvSpPr>
          <p:cNvPr id="7" name="Straight Connector 6">
            <a:extLst>
              <a:ext uri="{FF2B5EF4-FFF2-40B4-BE49-F238E27FC236}">
                <a16:creationId xmlns="" xmlns:a16="http://schemas.microsoft.com/office/drawing/2014/main" id="{FAC79D57-F442-46CF-9F76-637462115F59}"/>
              </a:ext>
            </a:extLst>
          </p:cNvPr>
          <p:cNvSpPr>
            <a:spLocks noGrp="1"/>
          </p:cNvSpPr>
          <p:nvPr/>
        </p:nvSpPr>
        <p:spPr>
          <a:xfrm>
            <a:off x="1085850" y="3162300"/>
            <a:ext cx="10001250" cy="0"/>
          </a:xfrm>
          <a:prstGeom prst="line">
            <a:avLst/>
          </a:prstGeom>
          <a:noFill/>
          <a:ln w="47625">
            <a:solidFill>
              <a:srgbClr val="19B6D2"/>
            </a:solidFill>
            <a:prstDash val="solid"/>
          </a:ln>
        </p:spPr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4DD94D97-8073-4585-8CCD-A72D2C81C552}"/>
              </a:ext>
            </a:extLst>
          </p:cNvPr>
          <p:cNvSpPr>
            <a:spLocks noGrp="1"/>
          </p:cNvSpPr>
          <p:nvPr/>
        </p:nvSpPr>
        <p:spPr>
          <a:xfrm>
            <a:off x="81915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246273B7-10B9-43D9-B2B2-735D0A679C8B}"/>
              </a:ext>
            </a:extLst>
          </p:cNvPr>
          <p:cNvSpPr>
            <a:spLocks noGrp="1"/>
          </p:cNvSpPr>
          <p:nvPr/>
        </p:nvSpPr>
        <p:spPr>
          <a:xfrm>
            <a:off x="99060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B30CD5C-F218-4614-9621-6F877C5955F1}"/>
              </a:ext>
            </a:extLst>
          </p:cNvPr>
          <p:cNvSpPr>
            <a:spLocks noGrp="1"/>
          </p:cNvSpPr>
          <p:nvPr/>
        </p:nvSpPr>
        <p:spPr>
          <a:xfrm>
            <a:off x="99060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66FCB883-DC01-4535-BD7A-AF3D0265AE48}"/>
              </a:ext>
            </a:extLst>
          </p:cNvPr>
          <p:cNvSpPr>
            <a:spLocks noGrp="1"/>
          </p:cNvSpPr>
          <p:nvPr/>
        </p:nvSpPr>
        <p:spPr>
          <a:xfrm>
            <a:off x="99060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Medir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E6BBF87-FF0D-4717-988C-A76A97D9B121}"/>
              </a:ext>
            </a:extLst>
          </p:cNvPr>
          <p:cNvSpPr>
            <a:spLocks noGrp="1"/>
          </p:cNvSpPr>
          <p:nvPr/>
        </p:nvSpPr>
        <p:spPr>
          <a:xfrm>
            <a:off x="99060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Cara a cara + acoplamiento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="" xmlns:a16="http://schemas.microsoft.com/office/drawing/2014/main" id="{7F19023A-3D72-4214-B76E-4DD7A65A1CD4}"/>
              </a:ext>
            </a:extLst>
          </p:cNvPr>
          <p:cNvSpPr>
            <a:spLocks noGrp="1"/>
          </p:cNvSpPr>
          <p:nvPr/>
        </p:nvSpPr>
        <p:spPr>
          <a:xfrm>
            <a:off x="297942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EE9594FD-AFC7-4142-ADD2-BA20F041DB9E}"/>
              </a:ext>
            </a:extLst>
          </p:cNvPr>
          <p:cNvSpPr>
            <a:spLocks noGrp="1"/>
          </p:cNvSpPr>
          <p:nvPr/>
        </p:nvSpPr>
        <p:spPr>
          <a:xfrm>
            <a:off x="315087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4D3FA1AB-9E84-4E44-A049-0C83082F2B44}"/>
              </a:ext>
            </a:extLst>
          </p:cNvPr>
          <p:cNvSpPr>
            <a:spLocks noGrp="1"/>
          </p:cNvSpPr>
          <p:nvPr/>
        </p:nvSpPr>
        <p:spPr>
          <a:xfrm>
            <a:off x="315087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B70A12E4-6EC4-4958-A816-C9E884888D79}"/>
              </a:ext>
            </a:extLst>
          </p:cNvPr>
          <p:cNvSpPr>
            <a:spLocks noGrp="1"/>
          </p:cNvSpPr>
          <p:nvPr/>
        </p:nvSpPr>
        <p:spPr>
          <a:xfrm>
            <a:off x="315087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Cortar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B993891-FD64-48DC-8E96-ACF364B5A3B6}"/>
              </a:ext>
            </a:extLst>
          </p:cNvPr>
          <p:cNvSpPr>
            <a:spLocks noGrp="1"/>
          </p:cNvSpPr>
          <p:nvPr/>
        </p:nvSpPr>
        <p:spPr>
          <a:xfrm>
            <a:off x="315087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Corte cuadrado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="" xmlns:a16="http://schemas.microsoft.com/office/drawing/2014/main" id="{1D6B2F13-3BCD-42C7-8C66-B577AC97FD82}"/>
              </a:ext>
            </a:extLst>
          </p:cNvPr>
          <p:cNvSpPr>
            <a:spLocks noGrp="1"/>
          </p:cNvSpPr>
          <p:nvPr/>
        </p:nvSpPr>
        <p:spPr>
          <a:xfrm>
            <a:off x="513969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FCD2D2DD-360A-4381-9356-E59815F2EBF2}"/>
              </a:ext>
            </a:extLst>
          </p:cNvPr>
          <p:cNvSpPr>
            <a:spLocks noGrp="1"/>
          </p:cNvSpPr>
          <p:nvPr/>
        </p:nvSpPr>
        <p:spPr>
          <a:xfrm>
            <a:off x="531114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5B19C96C-FABE-43D5-A629-12409C92D0BB}"/>
              </a:ext>
            </a:extLst>
          </p:cNvPr>
          <p:cNvSpPr>
            <a:spLocks noGrp="1"/>
          </p:cNvSpPr>
          <p:nvPr/>
        </p:nvSpPr>
        <p:spPr>
          <a:xfrm>
            <a:off x="531114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6F22D21D-3B6E-4AD2-82EA-F37516956F29}"/>
              </a:ext>
            </a:extLst>
          </p:cNvPr>
          <p:cNvSpPr>
            <a:spLocks noGrp="1"/>
          </p:cNvSpPr>
          <p:nvPr/>
        </p:nvSpPr>
        <p:spPr>
          <a:xfrm>
            <a:off x="531114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Escariar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6FCAFFBE-0721-42B2-AC72-1E558EC4396A}"/>
              </a:ext>
            </a:extLst>
          </p:cNvPr>
          <p:cNvSpPr>
            <a:spLocks noGrp="1"/>
          </p:cNvSpPr>
          <p:nvPr/>
        </p:nvSpPr>
        <p:spPr>
          <a:xfrm>
            <a:off x="531114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Retire rebaba interior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="" xmlns:a16="http://schemas.microsoft.com/office/drawing/2014/main" id="{F81F05A9-8C38-466C-ACFD-792FEB001B14}"/>
              </a:ext>
            </a:extLst>
          </p:cNvPr>
          <p:cNvSpPr>
            <a:spLocks noGrp="1"/>
          </p:cNvSpPr>
          <p:nvPr/>
        </p:nvSpPr>
        <p:spPr>
          <a:xfrm>
            <a:off x="729996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2369650D-FA88-400F-8B8E-50875E3D483F}"/>
              </a:ext>
            </a:extLst>
          </p:cNvPr>
          <p:cNvSpPr>
            <a:spLocks noGrp="1"/>
          </p:cNvSpPr>
          <p:nvPr/>
        </p:nvSpPr>
        <p:spPr>
          <a:xfrm>
            <a:off x="747141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3426585F-956E-40CA-BC89-21DBB5B72857}"/>
              </a:ext>
            </a:extLst>
          </p:cNvPr>
          <p:cNvSpPr>
            <a:spLocks noGrp="1"/>
          </p:cNvSpPr>
          <p:nvPr/>
        </p:nvSpPr>
        <p:spPr>
          <a:xfrm>
            <a:off x="747141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BCC4B2A6-1432-4BE4-855D-27A5A22E9569}"/>
              </a:ext>
            </a:extLst>
          </p:cNvPr>
          <p:cNvSpPr>
            <a:spLocks noGrp="1"/>
          </p:cNvSpPr>
          <p:nvPr/>
        </p:nvSpPr>
        <p:spPr>
          <a:xfrm>
            <a:off x="747141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Rosca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75670DA4-9A0F-426A-88BE-6DA8D42A04BC}"/>
              </a:ext>
            </a:extLst>
          </p:cNvPr>
          <p:cNvSpPr>
            <a:spLocks noGrp="1"/>
          </p:cNvSpPr>
          <p:nvPr/>
        </p:nvSpPr>
        <p:spPr>
          <a:xfrm>
            <a:off x="747141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Die correcto + aceite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="" xmlns:a16="http://schemas.microsoft.com/office/drawing/2014/main" id="{94ED02A3-E376-49EB-A684-B5D9E3B3EB53}"/>
              </a:ext>
            </a:extLst>
          </p:cNvPr>
          <p:cNvSpPr>
            <a:spLocks noGrp="1"/>
          </p:cNvSpPr>
          <p:nvPr/>
        </p:nvSpPr>
        <p:spPr>
          <a:xfrm>
            <a:off x="946023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9" name="Oval 28">
            <a:extLst>
              <a:ext uri="{FF2B5EF4-FFF2-40B4-BE49-F238E27FC236}">
                <a16:creationId xmlns="" xmlns:a16="http://schemas.microsoft.com/office/drawing/2014/main" id="{97D3ECBB-12E0-409D-B8E1-45505D3D12F6}"/>
              </a:ext>
            </a:extLst>
          </p:cNvPr>
          <p:cNvSpPr>
            <a:spLocks noGrp="1"/>
          </p:cNvSpPr>
          <p:nvPr/>
        </p:nvSpPr>
        <p:spPr>
          <a:xfrm>
            <a:off x="963168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ADD13C94-0FC4-4531-AD65-111F2A5EFC20}"/>
              </a:ext>
            </a:extLst>
          </p:cNvPr>
          <p:cNvSpPr>
            <a:spLocks noGrp="1"/>
          </p:cNvSpPr>
          <p:nvPr/>
        </p:nvSpPr>
        <p:spPr>
          <a:xfrm>
            <a:off x="963168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21D4FC3F-B7EA-4F52-BFBF-0747F429E26F}"/>
              </a:ext>
            </a:extLst>
          </p:cNvPr>
          <p:cNvSpPr>
            <a:spLocks noGrp="1"/>
          </p:cNvSpPr>
          <p:nvPr/>
        </p:nvSpPr>
        <p:spPr>
          <a:xfrm>
            <a:off x="963168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Inspeccionar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BE434C63-0BF4-4FA7-97D6-FFB5A8803303}"/>
              </a:ext>
            </a:extLst>
          </p:cNvPr>
          <p:cNvSpPr>
            <a:spLocks noGrp="1"/>
          </p:cNvSpPr>
          <p:nvPr/>
        </p:nvSpPr>
        <p:spPr>
          <a:xfrm>
            <a:off x="963168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Limpio, ajustar y alineación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BA78EFC5-6BC7-497E-9DFE-4ECEDBA73B7F}"/>
              </a:ext>
            </a:extLst>
          </p:cNvPr>
          <p:cNvSpPr>
            <a:spLocks noGrp="1"/>
          </p:cNvSpPr>
          <p:nvPr/>
        </p:nvSpPr>
        <p:spPr>
          <a:xfrm>
            <a:off x="819150" y="5010150"/>
            <a:ext cx="105346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5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La calidad del rosca afecta tanto la integridad como el caudal.</a:t>
            </a:r>
          </a:p>
        </p:txBody>
      </p:sp>
    </p:spTree>
    <p:extLst>
      <p:ext uri="{BB962C8B-B14F-4D97-AF65-F5344CB8AC3E}">
        <p14:creationId xmlns:p14="http://schemas.microsoft.com/office/powerpoint/2010/main" val="27903792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D2AD995-B1AE-4C8C-9D00-F267EA44309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8E9F6E81-244E-46E6-89F8-8D6D1B594535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4 • FABRICACIÓN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34EE17B5-E7D3-4F70-A347-493E3BFC0BD4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Un rosca aceptable se evalúa antes de ensamblar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4108D6BA-15BA-432C-8BAB-B9EB9C5AAF3A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C6D66A8-BC70-49C0-9E1B-4BD2AE87FC70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D1456221-3D9F-4689-B0A0-2A050A7D6E3E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058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590550" y="1847850"/>
          <a:ext cx="11029950" cy="4095750"/>
        </p:xfrm>
        <a:graphic>
          <a:graphicData uri="http://schemas.openxmlformats.org/drawingml/2006/table">
            <a:tbl>
              <a:tblPr firstRow="1"/>
              <a:tblGrid>
                <a:gridCol w="2481739"/>
                <a:gridCol w="3998357"/>
                <a:gridCol w="4549854"/>
              </a:tblGrid>
              <a:tr h="682625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Indicador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Aceptable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Rechazar / corregir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Corte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Cuadrado y sin deformación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Inclinado o aplastado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Interior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Escariado y limpio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Rebaba que reduce área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Rosca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Uniforme, conicidad correcto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Superficial, desgarrado, roscado cruzado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Longitud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Acoplamiento adecuado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Llevado hasta el fondo o pocas vueltas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Alineación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Accesorios sin esfuerzo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Forzado para “llegar” al punto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3243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6CB02551-1C96-47FA-83EB-D895BE4FBC5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7DB3761-15A3-4721-A946-A4F945A37410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4 • UNIONES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22C3A557-B549-47EB-BB7B-0ABD8A3C1092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Sellador correcto no compensa un unión defectuoso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E9AA43AE-C8AF-425A-8CF5-B60E148926FD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4DF2228-1623-499C-B8B4-D99581278E9D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9EDE3A7-08C4-44AE-857D-D49F2D5BC06A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059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92EFF0F-C233-4C46-8EE7-71DB4B076CF1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7048500" cy="3905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Use compuesto o cinta certificada para gas combustible, material y condiciones de servicio.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Aplique solo donde corresponde para evitar contaminación interna.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Mantenga primeras roscas limpios cuando el producto/instrucción lo requiera.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No use exceso de par de apriete para detener una fuga creada por roscas defectuosas.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Desarme, inspeccione y rehaga la unión cuando falle la prueba.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109641E8-8AAD-4651-AF68-1135264C5E3F}"/>
              </a:ext>
            </a:extLst>
          </p:cNvPr>
          <p:cNvSpPr>
            <a:spLocks noGrp="1"/>
          </p:cNvSpPr>
          <p:nvPr/>
        </p:nvSpPr>
        <p:spPr>
          <a:xfrm>
            <a:off x="8305800" y="2047875"/>
            <a:ext cx="3333750" cy="3143250"/>
          </a:xfrm>
          <a:prstGeom prst="roundRect">
            <a:avLst>
              <a:gd name="adj" fmla="val 6667"/>
            </a:avLst>
          </a:prstGeom>
          <a:solidFill>
            <a:srgbClr val="081B2C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4F9799C-4863-4769-B302-8B6E9B10C60A}"/>
              </a:ext>
            </a:extLst>
          </p:cNvPr>
          <p:cNvSpPr>
            <a:spLocks noGrp="1"/>
          </p:cNvSpPr>
          <p:nvPr/>
        </p:nvSpPr>
        <p:spPr>
          <a:xfrm>
            <a:off x="8572500" y="2295525"/>
            <a:ext cx="2800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PRINCIPIO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C47A5876-737E-4AC7-B22B-1815A98BF91A}"/>
              </a:ext>
            </a:extLst>
          </p:cNvPr>
          <p:cNvSpPr>
            <a:spLocks noGrp="1"/>
          </p:cNvSpPr>
          <p:nvPr/>
        </p:nvSpPr>
        <p:spPr>
          <a:xfrm>
            <a:off x="8572500" y="2771775"/>
            <a:ext cx="280035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2000"/>
              </a:lnSpc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La geometría sella; el compuesto ayuda.</a:t>
            </a:r>
          </a:p>
        </p:txBody>
      </p:sp>
    </p:spTree>
    <p:extLst>
      <p:ext uri="{BB962C8B-B14F-4D97-AF65-F5344CB8AC3E}">
        <p14:creationId xmlns:p14="http://schemas.microsoft.com/office/powerpoint/2010/main" val="2069505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D60A7D5E-DBB9-45B0-9B2E-6F5C592D824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6858000" cy="6858000"/>
          </a:xfrm>
          <a:prstGeom prst="rect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0B222F70-21AE-4D9B-A962-07B2F18A2E83}"/>
              </a:ext>
            </a:extLst>
          </p:cNvPr>
          <p:cNvSpPr>
            <a:spLocks noGrp="1"/>
          </p:cNvSpPr>
          <p:nvPr/>
        </p:nvSpPr>
        <p:spPr>
          <a:xfrm>
            <a:off x="609600" y="914400"/>
            <a:ext cx="76200" cy="4552950"/>
          </a:xfrm>
          <a:prstGeom prst="rect">
            <a:avLst/>
          </a:prstGeom>
          <a:solidFill>
            <a:srgbClr val="F28C28"/>
          </a:solidFill>
          <a:ln w="0">
            <a:noFill/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92C91E1-4432-45A0-BC5E-C63173DECF9A}"/>
              </a:ext>
            </a:extLst>
          </p:cNvPr>
          <p:cNvSpPr>
            <a:spLocks noGrp="1"/>
          </p:cNvSpPr>
          <p:nvPr/>
        </p:nvSpPr>
        <p:spPr>
          <a:xfrm>
            <a:off x="1047750" y="1000125"/>
            <a:ext cx="4572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3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SEMANA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C9587DF5-53B8-45A7-BF5C-DF7881468BAD}"/>
              </a:ext>
            </a:extLst>
          </p:cNvPr>
          <p:cNvSpPr>
            <a:spLocks noGrp="1"/>
          </p:cNvSpPr>
          <p:nvPr/>
        </p:nvSpPr>
        <p:spPr>
          <a:xfrm>
            <a:off x="1047750" y="1685925"/>
            <a:ext cx="495300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92000"/>
              </a:lnSpc>
              <a:buNone/>
              <a:defRPr sz="36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Seguridad y</a:t>
            </a:r>
          </a:p>
          <a:p>
            <a:pPr>
              <a:lnSpc>
                <a:spcPct val="92000"/>
              </a:lnSpc>
              <a:buNone/>
              <a:defRPr sz="36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comportamiento del gas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D2A9CF8-CCA0-4153-B698-3C724C4772D0}"/>
              </a:ext>
            </a:extLst>
          </p:cNvPr>
          <p:cNvSpPr>
            <a:spLocks noGrp="1"/>
          </p:cNvSpPr>
          <p:nvPr/>
        </p:nvSpPr>
        <p:spPr>
          <a:xfrm>
            <a:off x="1047750" y="4210050"/>
            <a:ext cx="45720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650">
                <a:solidFill>
                  <a:srgbClr val="BFD0DC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BFD0DC"/>
                </a:solidFill>
                <a:latin typeface="Aptos"/>
                <a:ea typeface="Aptos"/>
                <a:cs typeface="Aptos"/>
              </a:rPr>
              <a:t>Comprender el peligro antes de tocar el sistema.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2175300A-60A5-42AE-A261-12AE20B5E1B8}"/>
              </a:ext>
            </a:extLst>
          </p:cNvPr>
          <p:cNvSpPr>
            <a:spLocks noGrp="1"/>
          </p:cNvSpPr>
          <p:nvPr/>
        </p:nvSpPr>
        <p:spPr>
          <a:xfrm>
            <a:off x="1047750" y="6229350"/>
            <a:ext cx="2857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900" b="1">
                <a:solidFill>
                  <a:srgbClr val="7898AE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898AE"/>
                </a:solidFill>
                <a:latin typeface="Aptos"/>
                <a:ea typeface="Aptos"/>
                <a:cs typeface="Aptos"/>
              </a:rPr>
              <a:t>006 • PLB-501</a:t>
            </a:r>
          </a:p>
        </p:txBody>
      </p:sp>
    </p:spTree>
    <p:extLst>
      <p:ext uri="{BB962C8B-B14F-4D97-AF65-F5344CB8AC3E}">
        <p14:creationId xmlns:p14="http://schemas.microsoft.com/office/powerpoint/2010/main" val="70602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BF4E51B7-EFAE-4889-AB19-EC1C06857EE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3BC453BE-BB1B-4BA9-890E-40E8B5A7170F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4 • TRAZADO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35477C39-938B-4BE5-95A2-B27B31DF9EE0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Trazado correcto combina acceso, protección y viabilidad constructiva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8EC7636E-B1C2-4332-AF9A-082DDDF31BC9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A2B5521-8DD5-4F73-B208-DB20D9917309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7A9F84BA-B008-4843-A928-8A571F769242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060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262F91AF-B33E-4E75-8FB6-943826238C0D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7048500" cy="3905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Mantenga separaciones mínimas y ubicaciones permitidas para tuberías y equipos a gas.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Proteja contra clavos, tornillos, vehículos, corrosión y calor.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Evite pockets, desvíos innecesarios y uniones inaccesibles.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Coordine mangas y sellos en penetraciones; conserve clasificación de resistencia al fuego.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Asegure soportes antes de conectar equipos a gas sensibles.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6B65D811-3CBC-4A5E-81FC-DDEFAB75862D}"/>
              </a:ext>
            </a:extLst>
          </p:cNvPr>
          <p:cNvSpPr>
            <a:spLocks noGrp="1"/>
          </p:cNvSpPr>
          <p:nvPr/>
        </p:nvSpPr>
        <p:spPr>
          <a:xfrm>
            <a:off x="8305800" y="2047875"/>
            <a:ext cx="3333750" cy="3143250"/>
          </a:xfrm>
          <a:prstGeom prst="roundRect">
            <a:avLst>
              <a:gd name="adj" fmla="val 6667"/>
            </a:avLst>
          </a:prstGeom>
          <a:solidFill>
            <a:srgbClr val="081B2C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8574C75-3EEF-4F5B-B6DB-05723723C327}"/>
              </a:ext>
            </a:extLst>
          </p:cNvPr>
          <p:cNvSpPr>
            <a:spLocks noGrp="1"/>
          </p:cNvSpPr>
          <p:nvPr/>
        </p:nvSpPr>
        <p:spPr>
          <a:xfrm>
            <a:off x="8572500" y="2295525"/>
            <a:ext cx="2800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LECTURA DEL TRABAJO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3977F6A-7049-4E9D-9EB8-6360C7C1BDF0}"/>
              </a:ext>
            </a:extLst>
          </p:cNvPr>
          <p:cNvSpPr>
            <a:spLocks noGrp="1"/>
          </p:cNvSpPr>
          <p:nvPr/>
        </p:nvSpPr>
        <p:spPr>
          <a:xfrm>
            <a:off x="8572500" y="2771775"/>
            <a:ext cx="280035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2000"/>
              </a:lnSpc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Recto • soportado • protegido • accesible.</a:t>
            </a:r>
          </a:p>
        </p:txBody>
      </p:sp>
    </p:spTree>
    <p:extLst>
      <p:ext uri="{BB962C8B-B14F-4D97-AF65-F5344CB8AC3E}">
        <p14:creationId xmlns:p14="http://schemas.microsoft.com/office/powerpoint/2010/main" val="153167852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6BB4EB5-934E-4339-8885-8A87C62DB17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9F157BA2-0742-46B5-82EE-27FF2EC2C54C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4 • CONEXIONES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F9DF650B-1BC1-41E1-BBD2-541C2F4700F6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26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6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Conexiones de equipo a gas deben permitir servicio sin crear un punto débil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BF09BB82-FE1F-4E6D-9C10-AC7609AA7F0E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5F6B2C8-D19C-417A-884E-3BF899416267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CE868D3-24FA-4712-A49A-0EE80253FE07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061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590550" y="1847850"/>
          <a:ext cx="11029950" cy="4095749"/>
        </p:xfrm>
        <a:graphic>
          <a:graphicData uri="http://schemas.openxmlformats.org/drawingml/2006/table">
            <a:tbl>
              <a:tblPr firstRow="1"/>
              <a:tblGrid>
                <a:gridCol w="3033236"/>
                <a:gridCol w="7996714"/>
              </a:tblGrid>
              <a:tr h="585107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Elemento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Verificación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Cierre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Accesible, certificado y en ubicación permitida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Unión / desconectar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Permitido y accesible; no oculto indebidamente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Conector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Longitud, trazado y uso según certificación del producto; no reutilizado si se prohíbe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Trampa de sedimentos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Cuando requerido, orientación y ubicación correctas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Conexión final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No esfuerzo; tapón removidos solo al conectar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Verificación de fugas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Realizado después de reconectar y antes de operar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09512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365B1FBF-FE03-43E2-89D6-F7A7F2E823B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D15FB00A-ED90-462D-946F-60A21FCBCEEF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4 • COORDINATION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79092DC5-E44D-42E6-8CBC-701F47CBFC4B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Conexión equipotencial de CSST requiere coordinación, no improvisación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46EC991D-A557-42CE-B883-0EA434673587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C3900474-3DA7-4D3A-AF17-755C35C50B57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2551ADF-78E1-44E8-9B76-3B463C77B866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062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2E8D26F-19F0-41E6-8444-DE2442C7E9EF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7048500" cy="3905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Identifique el certificado CSST sistema y sus instrucciones exactas.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Confirme punto, conductor, abrazaderas y recorrido con el código y alcance eléctrico.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No conecte de forma que dañe tubería, accesorios o revestimientos.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Documente la instalación para inspector y servicio futuro.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Si existe duda, detenga el cierre de paredes hasta resolverla.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5501537F-6058-4695-B7DE-FA0DAF409839}"/>
              </a:ext>
            </a:extLst>
          </p:cNvPr>
          <p:cNvSpPr>
            <a:spLocks noGrp="1"/>
          </p:cNvSpPr>
          <p:nvPr/>
        </p:nvSpPr>
        <p:spPr>
          <a:xfrm>
            <a:off x="8305800" y="2047875"/>
            <a:ext cx="3333750" cy="3143250"/>
          </a:xfrm>
          <a:prstGeom prst="roundRect">
            <a:avLst>
              <a:gd name="adj" fmla="val 6667"/>
            </a:avLst>
          </a:prstGeom>
          <a:solidFill>
            <a:srgbClr val="081B2C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EFC796AA-6B49-4439-83FD-4813A200FF9D}"/>
              </a:ext>
            </a:extLst>
          </p:cNvPr>
          <p:cNvSpPr>
            <a:spLocks noGrp="1"/>
          </p:cNvSpPr>
          <p:nvPr/>
        </p:nvSpPr>
        <p:spPr>
          <a:xfrm>
            <a:off x="8572500" y="2295525"/>
            <a:ext cx="2800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RESPONSABILIDAD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1D202994-4EB1-4DC5-9402-A2BE1F69D230}"/>
              </a:ext>
            </a:extLst>
          </p:cNvPr>
          <p:cNvSpPr>
            <a:spLocks noGrp="1"/>
          </p:cNvSpPr>
          <p:nvPr/>
        </p:nvSpPr>
        <p:spPr>
          <a:xfrm>
            <a:off x="8572500" y="2771775"/>
            <a:ext cx="280035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2000"/>
              </a:lnSpc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Coordinar y verificar; no asumir.</a:t>
            </a:r>
          </a:p>
        </p:txBody>
      </p:sp>
    </p:spTree>
    <p:extLst>
      <p:ext uri="{BB962C8B-B14F-4D97-AF65-F5344CB8AC3E}">
        <p14:creationId xmlns:p14="http://schemas.microsoft.com/office/powerpoint/2010/main" val="86162835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D994CF1-588F-438B-A69F-1CB3D95FAE3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4AD30B1D-A156-4B81-B201-471B1F6ABFFC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4 • CONTROL DE CALIDAD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061C7D7E-5C9F-49B8-8644-E54CF9A6E7AF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Autoinspección antes de pedir inspección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67A3E7F9-C567-4536-A20C-508FFD1C42FF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020AB94-3F1B-4797-8ABC-E5262E8BDB18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4CA74C0-A024-4873-8491-1B86A190DF99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063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590550" y="1847850"/>
          <a:ext cx="11029951" cy="4095749"/>
        </p:xfrm>
        <a:graphic>
          <a:graphicData uri="http://schemas.openxmlformats.org/drawingml/2006/table">
            <a:tbl>
              <a:tblPr firstRow="1"/>
              <a:tblGrid>
                <a:gridCol w="2757488"/>
                <a:gridCol w="8272463"/>
              </a:tblGrid>
              <a:tr h="585107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Zona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Preguntas de control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Plano / permiso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¿Alcance y revisiones coinciden con lo instalado?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Materiales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¿Certificado, compatible, sin daño y correctamente identificados?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Trazado / soportes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¿Protegido, accesible, alineado y soportado?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Uniones / válvulas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¿Método, ubicación y acceso correctos?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Penetraciones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¿Mangas, sellos y sellado cortafuego completos?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Configuración de la prueba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¿Aislamiento, medidor, presión y duración documentados?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855944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D517299-8791-4785-8F89-BB8858B4A56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D06EC7A8-9253-4345-84CE-FB490E97A509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4 • INSTRUMENTOS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BD00DE18-61D1-4A33-A415-7E3A8DA67604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Cada instrumento debe corresponder a la pregunta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9DC69514-0358-47E7-825D-3A7FB5C9B218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8E8A624-294E-4FDB-A9D2-B846B36A6D73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3880CF9-5BDF-4011-9B72-AD71036DB0CD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064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590550" y="1847850"/>
          <a:ext cx="11029950" cy="4095750"/>
        </p:xfrm>
        <a:graphic>
          <a:graphicData uri="http://schemas.openxmlformats.org/drawingml/2006/table">
            <a:tbl>
              <a:tblPr firstRow="1"/>
              <a:tblGrid>
                <a:gridCol w="3169526"/>
                <a:gridCol w="4183774"/>
                <a:gridCol w="3676650"/>
              </a:tblGrid>
              <a:tr h="682625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Instrumento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Pregunta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Control previo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Medidor de presión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¿La tubería mantiene la presión de prueba?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Rango, condición, calibración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Manómetro digital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¿Cuáles son las presiones estática, dinámica y del múltiple?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Ajustar a cero, mangueras, unidades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Detector de gas combustible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¿Hay gas en el ambiente/unión?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Prueba funcional/calibración, sensor, respuesta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Solución detectora de fugas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¿Burbujas en unión accesible?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Producto compatible; limpiar después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Analizador de combustión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¿CO/O₂/tiro indican combustión segura?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Calibración, sonda, procedimiento del fabricante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183975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73A1D77F-B278-4248-A183-7953077EA06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3C46287E-31B7-4EAF-B882-BF015C125AEE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4 • PRUEBAS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635EA0B0-25F9-4BCB-B0FC-F3DCB46F8023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Prueba de presión — diseñe la prueba antes de presurizar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B00CADBD-1844-4893-A41B-A82AE19B2A6B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7F99335-51CA-4696-9A1F-3A90198607BA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B369380-1C5D-4CD0-90C4-2E84F30DFEF9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065</a:t>
            </a:r>
          </a:p>
        </p:txBody>
      </p:sp>
      <p:sp>
        <p:nvSpPr>
          <p:cNvPr id="7" name="Straight Connector 6">
            <a:extLst>
              <a:ext uri="{FF2B5EF4-FFF2-40B4-BE49-F238E27FC236}">
                <a16:creationId xmlns="" xmlns:a16="http://schemas.microsoft.com/office/drawing/2014/main" id="{51CE7F71-ACD0-42EF-9CFA-8C6051C38EC1}"/>
              </a:ext>
            </a:extLst>
          </p:cNvPr>
          <p:cNvSpPr>
            <a:spLocks noGrp="1"/>
          </p:cNvSpPr>
          <p:nvPr/>
        </p:nvSpPr>
        <p:spPr>
          <a:xfrm>
            <a:off x="1085850" y="3162300"/>
            <a:ext cx="10001250" cy="0"/>
          </a:xfrm>
          <a:prstGeom prst="line">
            <a:avLst/>
          </a:prstGeom>
          <a:noFill/>
          <a:ln w="47625">
            <a:solidFill>
              <a:srgbClr val="19B6D2"/>
            </a:solidFill>
            <a:prstDash val="solid"/>
          </a:ln>
        </p:spPr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590D4198-998A-405D-A016-2DBF7EFFB7C2}"/>
              </a:ext>
            </a:extLst>
          </p:cNvPr>
          <p:cNvSpPr>
            <a:spLocks noGrp="1"/>
          </p:cNvSpPr>
          <p:nvPr/>
        </p:nvSpPr>
        <p:spPr>
          <a:xfrm>
            <a:off x="81915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8800CFE1-8F3B-43B4-BB2B-3F531466B35B}"/>
              </a:ext>
            </a:extLst>
          </p:cNvPr>
          <p:cNvSpPr>
            <a:spLocks noGrp="1"/>
          </p:cNvSpPr>
          <p:nvPr/>
        </p:nvSpPr>
        <p:spPr>
          <a:xfrm>
            <a:off x="99060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840B7FFA-4992-41BB-92DB-5BCA9C6419E6}"/>
              </a:ext>
            </a:extLst>
          </p:cNvPr>
          <p:cNvSpPr>
            <a:spLocks noGrp="1"/>
          </p:cNvSpPr>
          <p:nvPr/>
        </p:nvSpPr>
        <p:spPr>
          <a:xfrm>
            <a:off x="99060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01662BFF-50A2-47D4-95D0-95BF4FCE48ED}"/>
              </a:ext>
            </a:extLst>
          </p:cNvPr>
          <p:cNvSpPr>
            <a:spLocks noGrp="1"/>
          </p:cNvSpPr>
          <p:nvPr/>
        </p:nvSpPr>
        <p:spPr>
          <a:xfrm>
            <a:off x="99060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Define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9A61A94F-4DF9-4D92-9D28-7D96A7EFA597}"/>
              </a:ext>
            </a:extLst>
          </p:cNvPr>
          <p:cNvSpPr>
            <a:spLocks noGrp="1"/>
          </p:cNvSpPr>
          <p:nvPr/>
        </p:nvSpPr>
        <p:spPr>
          <a:xfrm>
            <a:off x="99060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Código, medio de prueba, presión, duración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="" xmlns:a16="http://schemas.microsoft.com/office/drawing/2014/main" id="{1557C36F-6006-41B5-A515-792A6577402E}"/>
              </a:ext>
            </a:extLst>
          </p:cNvPr>
          <p:cNvSpPr>
            <a:spLocks noGrp="1"/>
          </p:cNvSpPr>
          <p:nvPr/>
        </p:nvSpPr>
        <p:spPr>
          <a:xfrm>
            <a:off x="297942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67D03FDD-8654-447A-8AC4-6C3CE3DEB14E}"/>
              </a:ext>
            </a:extLst>
          </p:cNvPr>
          <p:cNvSpPr>
            <a:spLocks noGrp="1"/>
          </p:cNvSpPr>
          <p:nvPr/>
        </p:nvSpPr>
        <p:spPr>
          <a:xfrm>
            <a:off x="315087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D4BBFA4E-2BE0-4028-AC2A-A780ABDA0419}"/>
              </a:ext>
            </a:extLst>
          </p:cNvPr>
          <p:cNvSpPr>
            <a:spLocks noGrp="1"/>
          </p:cNvSpPr>
          <p:nvPr/>
        </p:nvSpPr>
        <p:spPr>
          <a:xfrm>
            <a:off x="315087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5E6B651F-C233-434B-8D26-B0A0299D0EDB}"/>
              </a:ext>
            </a:extLst>
          </p:cNvPr>
          <p:cNvSpPr>
            <a:spLocks noGrp="1"/>
          </p:cNvSpPr>
          <p:nvPr/>
        </p:nvSpPr>
        <p:spPr>
          <a:xfrm>
            <a:off x="315087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Aislar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81A7006D-1736-4EEB-B9E6-4B5D3859EC2D}"/>
              </a:ext>
            </a:extLst>
          </p:cNvPr>
          <p:cNvSpPr>
            <a:spLocks noGrp="1"/>
          </p:cNvSpPr>
          <p:nvPr/>
        </p:nvSpPr>
        <p:spPr>
          <a:xfrm>
            <a:off x="315087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Proteja equipos y reguladores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="" xmlns:a16="http://schemas.microsoft.com/office/drawing/2014/main" id="{6DA2AAFB-044B-404B-BA1C-2B5DFF954DD2}"/>
              </a:ext>
            </a:extLst>
          </p:cNvPr>
          <p:cNvSpPr>
            <a:spLocks noGrp="1"/>
          </p:cNvSpPr>
          <p:nvPr/>
        </p:nvSpPr>
        <p:spPr>
          <a:xfrm>
            <a:off x="513969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E5E4FF9C-8937-489F-9822-EDDB52EE6F38}"/>
              </a:ext>
            </a:extLst>
          </p:cNvPr>
          <p:cNvSpPr>
            <a:spLocks noGrp="1"/>
          </p:cNvSpPr>
          <p:nvPr/>
        </p:nvSpPr>
        <p:spPr>
          <a:xfrm>
            <a:off x="531114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59C62579-A9D8-4FB8-9E2C-E9DFEA56F0C9}"/>
              </a:ext>
            </a:extLst>
          </p:cNvPr>
          <p:cNvSpPr>
            <a:spLocks noGrp="1"/>
          </p:cNvSpPr>
          <p:nvPr/>
        </p:nvSpPr>
        <p:spPr>
          <a:xfrm>
            <a:off x="531114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8FC507DC-5A45-46B0-87C1-04217BDAAC26}"/>
              </a:ext>
            </a:extLst>
          </p:cNvPr>
          <p:cNvSpPr>
            <a:spLocks noGrp="1"/>
          </p:cNvSpPr>
          <p:nvPr/>
        </p:nvSpPr>
        <p:spPr>
          <a:xfrm>
            <a:off x="531114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Conectar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CCCDB628-F3C9-4C84-8D5F-2AF0BB45EE11}"/>
              </a:ext>
            </a:extLst>
          </p:cNvPr>
          <p:cNvSpPr>
            <a:spLocks noGrp="1"/>
          </p:cNvSpPr>
          <p:nvPr/>
        </p:nvSpPr>
        <p:spPr>
          <a:xfrm>
            <a:off x="531114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Medidor/manómetro apropiado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="" xmlns:a16="http://schemas.microsoft.com/office/drawing/2014/main" id="{7E70ED5D-BE57-46EB-A907-79B663300ECC}"/>
              </a:ext>
            </a:extLst>
          </p:cNvPr>
          <p:cNvSpPr>
            <a:spLocks noGrp="1"/>
          </p:cNvSpPr>
          <p:nvPr/>
        </p:nvSpPr>
        <p:spPr>
          <a:xfrm>
            <a:off x="729996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275221AC-7027-46B7-BE82-5B53560B1ECF}"/>
              </a:ext>
            </a:extLst>
          </p:cNvPr>
          <p:cNvSpPr>
            <a:spLocks noGrp="1"/>
          </p:cNvSpPr>
          <p:nvPr/>
        </p:nvSpPr>
        <p:spPr>
          <a:xfrm>
            <a:off x="747141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2A2A68B5-02C5-40BF-AAB5-8F98A65B6961}"/>
              </a:ext>
            </a:extLst>
          </p:cNvPr>
          <p:cNvSpPr>
            <a:spLocks noGrp="1"/>
          </p:cNvSpPr>
          <p:nvPr/>
        </p:nvSpPr>
        <p:spPr>
          <a:xfrm>
            <a:off x="747141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FB536E72-575F-478A-A9E0-78E352C46176}"/>
              </a:ext>
            </a:extLst>
          </p:cNvPr>
          <p:cNvSpPr>
            <a:spLocks noGrp="1"/>
          </p:cNvSpPr>
          <p:nvPr/>
        </p:nvSpPr>
        <p:spPr>
          <a:xfrm>
            <a:off x="747141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Estabilizar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79133108-ED52-43BF-9A3A-DECF75744E15}"/>
              </a:ext>
            </a:extLst>
          </p:cNvPr>
          <p:cNvSpPr>
            <a:spLocks noGrp="1"/>
          </p:cNvSpPr>
          <p:nvPr/>
        </p:nvSpPr>
        <p:spPr>
          <a:xfrm>
            <a:off x="747141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Temperatura y lectura inicial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="" xmlns:a16="http://schemas.microsoft.com/office/drawing/2014/main" id="{19295514-4335-471A-8FB1-70FFE81E6FC9}"/>
              </a:ext>
            </a:extLst>
          </p:cNvPr>
          <p:cNvSpPr>
            <a:spLocks noGrp="1"/>
          </p:cNvSpPr>
          <p:nvPr/>
        </p:nvSpPr>
        <p:spPr>
          <a:xfrm>
            <a:off x="946023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9" name="Oval 28">
            <a:extLst>
              <a:ext uri="{FF2B5EF4-FFF2-40B4-BE49-F238E27FC236}">
                <a16:creationId xmlns="" xmlns:a16="http://schemas.microsoft.com/office/drawing/2014/main" id="{4A1C26DD-8F91-496E-A459-13C9BF1D3C53}"/>
              </a:ext>
            </a:extLst>
          </p:cNvPr>
          <p:cNvSpPr>
            <a:spLocks noGrp="1"/>
          </p:cNvSpPr>
          <p:nvPr/>
        </p:nvSpPr>
        <p:spPr>
          <a:xfrm>
            <a:off x="963168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A091CD1D-CDA5-4480-B045-7C4CA6A511DE}"/>
              </a:ext>
            </a:extLst>
          </p:cNvPr>
          <p:cNvSpPr>
            <a:spLocks noGrp="1"/>
          </p:cNvSpPr>
          <p:nvPr/>
        </p:nvSpPr>
        <p:spPr>
          <a:xfrm>
            <a:off x="963168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32645A1E-A710-4257-940B-1FEEA77AB718}"/>
              </a:ext>
            </a:extLst>
          </p:cNvPr>
          <p:cNvSpPr>
            <a:spLocks noGrp="1"/>
          </p:cNvSpPr>
          <p:nvPr/>
        </p:nvSpPr>
        <p:spPr>
          <a:xfrm>
            <a:off x="963168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Registro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2FAA1BC9-615D-499F-9674-127494EE9198}"/>
              </a:ext>
            </a:extLst>
          </p:cNvPr>
          <p:cNvSpPr>
            <a:spLocks noGrp="1"/>
          </p:cNvSpPr>
          <p:nvPr/>
        </p:nvSpPr>
        <p:spPr>
          <a:xfrm>
            <a:off x="963168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Final, correcciones y testigo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F2D7E999-0FC2-49C0-8D98-8143B768E9A6}"/>
              </a:ext>
            </a:extLst>
          </p:cNvPr>
          <p:cNvSpPr>
            <a:spLocks noGrp="1"/>
          </p:cNvSpPr>
          <p:nvPr/>
        </p:nvSpPr>
        <p:spPr>
          <a:xfrm>
            <a:off x="819150" y="5010150"/>
            <a:ext cx="105346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5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Uso siempre los valores del código, AHJ y fabricante aplicables al sistema real.</a:t>
            </a:r>
          </a:p>
        </p:txBody>
      </p:sp>
    </p:spTree>
    <p:extLst>
      <p:ext uri="{BB962C8B-B14F-4D97-AF65-F5344CB8AC3E}">
        <p14:creationId xmlns:p14="http://schemas.microsoft.com/office/powerpoint/2010/main" val="30614638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1C2481E-84BB-4B97-A1B3-899A48F9AA3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647C572-4DED-4D8D-8106-66A2062F8DF0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4 • PRUEBAS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E665AB20-F146-4BC0-9056-81B16F198082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Aislar equipos evita convertir la prueba en daño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A4C62A94-2E57-43FB-BF29-6BAD3FD66723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BC68554-C6E8-4CC2-BD82-B20E9FBB457A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BF93588-7FA3-47BC-9DB3-E95C521B3DFA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066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9A8AF0A-A1CB-4A25-898A-7D1486704FC1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7048500" cy="3905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Identifique la clasificación de presión de válvulas, reguladores, equipos a gas y connectors.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Desconectar, tapón o aislar según el plan de prueba y el código.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No uso equipo a gas válvulas como única protección si no están clasificado para la prueba.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Confirme que tapones y prueba manifolds estén asegurados.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Despresurizar de forma controlada antes de reconfigurar el sistema.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71AD3B28-A840-4AE1-A4A5-85E1422D31EB}"/>
              </a:ext>
            </a:extLst>
          </p:cNvPr>
          <p:cNvSpPr>
            <a:spLocks noGrp="1"/>
          </p:cNvSpPr>
          <p:nvPr/>
        </p:nvSpPr>
        <p:spPr>
          <a:xfrm>
            <a:off x="8305800" y="2047875"/>
            <a:ext cx="3333750" cy="3143250"/>
          </a:xfrm>
          <a:prstGeom prst="roundRect">
            <a:avLst>
              <a:gd name="adj" fmla="val 6667"/>
            </a:avLst>
          </a:prstGeom>
          <a:solidFill>
            <a:srgbClr val="081B2C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86A965C0-DD5F-49C6-BFAB-99002A5421E3}"/>
              </a:ext>
            </a:extLst>
          </p:cNvPr>
          <p:cNvSpPr>
            <a:spLocks noGrp="1"/>
          </p:cNvSpPr>
          <p:nvPr/>
        </p:nvSpPr>
        <p:spPr>
          <a:xfrm>
            <a:off x="8572500" y="2295525"/>
            <a:ext cx="2800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ANTES DEL PRUEBA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8D7AC417-E541-441C-8DFB-58B56E737F46}"/>
              </a:ext>
            </a:extLst>
          </p:cNvPr>
          <p:cNvSpPr>
            <a:spLocks noGrp="1"/>
          </p:cNvSpPr>
          <p:nvPr/>
        </p:nvSpPr>
        <p:spPr>
          <a:xfrm>
            <a:off x="8572500" y="2771775"/>
            <a:ext cx="280035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2000"/>
              </a:lnSpc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Conozca el componente con la menor clasificación.</a:t>
            </a:r>
          </a:p>
        </p:txBody>
      </p:sp>
    </p:spTree>
    <p:extLst>
      <p:ext uri="{BB962C8B-B14F-4D97-AF65-F5344CB8AC3E}">
        <p14:creationId xmlns:p14="http://schemas.microsoft.com/office/powerpoint/2010/main" val="72463481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0010E614-370D-4AD2-A8B2-8309D76FBE9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0CFC5FBD-74DF-45ED-87BF-2E664A1CB7C2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4 • VERIFICACIÓN DE FUGAS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EB84B0BF-862F-4529-ACA0-5008EB130037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Localización de fugas — reduzca el área con evidencia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792F5486-A6BE-46BB-9775-EA1AF24A7D49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A2E718FA-AFAE-484A-95E6-E35FBAFBC402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88C2AD5B-A6F0-4CF4-BBA0-FA49408DFAE5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067</a:t>
            </a:r>
          </a:p>
        </p:txBody>
      </p:sp>
      <p:sp>
        <p:nvSpPr>
          <p:cNvPr id="7" name="Straight Connector 6">
            <a:extLst>
              <a:ext uri="{FF2B5EF4-FFF2-40B4-BE49-F238E27FC236}">
                <a16:creationId xmlns="" xmlns:a16="http://schemas.microsoft.com/office/drawing/2014/main" id="{ED886D73-3916-4983-9802-FC2465FDF86F}"/>
              </a:ext>
            </a:extLst>
          </p:cNvPr>
          <p:cNvSpPr>
            <a:spLocks noGrp="1"/>
          </p:cNvSpPr>
          <p:nvPr/>
        </p:nvSpPr>
        <p:spPr>
          <a:xfrm>
            <a:off x="1085850" y="3162300"/>
            <a:ext cx="10001250" cy="0"/>
          </a:xfrm>
          <a:prstGeom prst="line">
            <a:avLst/>
          </a:prstGeom>
          <a:noFill/>
          <a:ln w="47625">
            <a:solidFill>
              <a:srgbClr val="19B6D2"/>
            </a:solidFill>
            <a:prstDash val="solid"/>
          </a:ln>
        </p:spPr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9CD28848-60C0-42C2-AE58-A79AC2DEBE8E}"/>
              </a:ext>
            </a:extLst>
          </p:cNvPr>
          <p:cNvSpPr>
            <a:spLocks noGrp="1"/>
          </p:cNvSpPr>
          <p:nvPr/>
        </p:nvSpPr>
        <p:spPr>
          <a:xfrm>
            <a:off x="81915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D7A5A60B-6BC4-4D96-A50D-CE3EFCEDFF08}"/>
              </a:ext>
            </a:extLst>
          </p:cNvPr>
          <p:cNvSpPr>
            <a:spLocks noGrp="1"/>
          </p:cNvSpPr>
          <p:nvPr/>
        </p:nvSpPr>
        <p:spPr>
          <a:xfrm>
            <a:off x="99060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C7894C31-6FF0-4877-B28C-26034EB167A7}"/>
              </a:ext>
            </a:extLst>
          </p:cNvPr>
          <p:cNvSpPr>
            <a:spLocks noGrp="1"/>
          </p:cNvSpPr>
          <p:nvPr/>
        </p:nvSpPr>
        <p:spPr>
          <a:xfrm>
            <a:off x="99060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60B140D8-E451-48FF-BAAF-ED55444C79CA}"/>
              </a:ext>
            </a:extLst>
          </p:cNvPr>
          <p:cNvSpPr>
            <a:spLocks noGrp="1"/>
          </p:cNvSpPr>
          <p:nvPr/>
        </p:nvSpPr>
        <p:spPr>
          <a:xfrm>
            <a:off x="99060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Confirmar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8C8707E3-2D35-4C94-8569-777D4A1E6BBB}"/>
              </a:ext>
            </a:extLst>
          </p:cNvPr>
          <p:cNvSpPr>
            <a:spLocks noGrp="1"/>
          </p:cNvSpPr>
          <p:nvPr/>
        </p:nvSpPr>
        <p:spPr>
          <a:xfrm>
            <a:off x="99060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Lectura y condiciones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="" xmlns:a16="http://schemas.microsoft.com/office/drawing/2014/main" id="{39743E8A-2D47-43D0-BBDF-27CC2144A1F7}"/>
              </a:ext>
            </a:extLst>
          </p:cNvPr>
          <p:cNvSpPr>
            <a:spLocks noGrp="1"/>
          </p:cNvSpPr>
          <p:nvPr/>
        </p:nvSpPr>
        <p:spPr>
          <a:xfrm>
            <a:off x="297942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865BEE06-01F3-4C95-AA8C-EDD9B6B5B83D}"/>
              </a:ext>
            </a:extLst>
          </p:cNvPr>
          <p:cNvSpPr>
            <a:spLocks noGrp="1"/>
          </p:cNvSpPr>
          <p:nvPr/>
        </p:nvSpPr>
        <p:spPr>
          <a:xfrm>
            <a:off x="315087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BC96E947-D15B-4173-A8DC-A81BBD378433}"/>
              </a:ext>
            </a:extLst>
          </p:cNvPr>
          <p:cNvSpPr>
            <a:spLocks noGrp="1"/>
          </p:cNvSpPr>
          <p:nvPr/>
        </p:nvSpPr>
        <p:spPr>
          <a:xfrm>
            <a:off x="315087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D188D950-1898-4512-9758-088E0CE53BBB}"/>
              </a:ext>
            </a:extLst>
          </p:cNvPr>
          <p:cNvSpPr>
            <a:spLocks noGrp="1"/>
          </p:cNvSpPr>
          <p:nvPr/>
        </p:nvSpPr>
        <p:spPr>
          <a:xfrm>
            <a:off x="315087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Segmento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9FEC6442-95AB-4BBC-BF64-734F3FECB2ED}"/>
              </a:ext>
            </a:extLst>
          </p:cNvPr>
          <p:cNvSpPr>
            <a:spLocks noGrp="1"/>
          </p:cNvSpPr>
          <p:nvPr/>
        </p:nvSpPr>
        <p:spPr>
          <a:xfrm>
            <a:off x="315087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Aísle zonas autorizadas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="" xmlns:a16="http://schemas.microsoft.com/office/drawing/2014/main" id="{EB0C1BAB-FAD2-4B6A-8907-7D4304244C0C}"/>
              </a:ext>
            </a:extLst>
          </p:cNvPr>
          <p:cNvSpPr>
            <a:spLocks noGrp="1"/>
          </p:cNvSpPr>
          <p:nvPr/>
        </p:nvSpPr>
        <p:spPr>
          <a:xfrm>
            <a:off x="513969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363234A0-97BE-4AF7-A4BA-079A947ED09B}"/>
              </a:ext>
            </a:extLst>
          </p:cNvPr>
          <p:cNvSpPr>
            <a:spLocks noGrp="1"/>
          </p:cNvSpPr>
          <p:nvPr/>
        </p:nvSpPr>
        <p:spPr>
          <a:xfrm>
            <a:off x="531114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DB908475-F971-4119-934C-0C74F67E76D7}"/>
              </a:ext>
            </a:extLst>
          </p:cNvPr>
          <p:cNvSpPr>
            <a:spLocks noGrp="1"/>
          </p:cNvSpPr>
          <p:nvPr/>
        </p:nvSpPr>
        <p:spPr>
          <a:xfrm>
            <a:off x="531114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A080D9AB-2B16-4131-BAD2-07BACDE89DF3}"/>
              </a:ext>
            </a:extLst>
          </p:cNvPr>
          <p:cNvSpPr>
            <a:spLocks noGrp="1"/>
          </p:cNvSpPr>
          <p:nvPr/>
        </p:nvSpPr>
        <p:spPr>
          <a:xfrm>
            <a:off x="531114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Explorar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22C3118C-BBD3-4FCB-BFEC-BC0F03CFDC1D}"/>
              </a:ext>
            </a:extLst>
          </p:cNvPr>
          <p:cNvSpPr>
            <a:spLocks noGrp="1"/>
          </p:cNvSpPr>
          <p:nvPr/>
        </p:nvSpPr>
        <p:spPr>
          <a:xfrm>
            <a:off x="531114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Detector desde área segura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="" xmlns:a16="http://schemas.microsoft.com/office/drawing/2014/main" id="{BD83E4E5-B485-4B94-9713-FF8CEC1C2528}"/>
              </a:ext>
            </a:extLst>
          </p:cNvPr>
          <p:cNvSpPr>
            <a:spLocks noGrp="1"/>
          </p:cNvSpPr>
          <p:nvPr/>
        </p:nvSpPr>
        <p:spPr>
          <a:xfrm>
            <a:off x="729996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07E256F1-EEF9-43FD-95E3-043300E21F4E}"/>
              </a:ext>
            </a:extLst>
          </p:cNvPr>
          <p:cNvSpPr>
            <a:spLocks noGrp="1"/>
          </p:cNvSpPr>
          <p:nvPr/>
        </p:nvSpPr>
        <p:spPr>
          <a:xfrm>
            <a:off x="747141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0A363FBA-0490-4716-A01E-51779D116B88}"/>
              </a:ext>
            </a:extLst>
          </p:cNvPr>
          <p:cNvSpPr>
            <a:spLocks noGrp="1"/>
          </p:cNvSpPr>
          <p:nvPr/>
        </p:nvSpPr>
        <p:spPr>
          <a:xfrm>
            <a:off x="747141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A9AF1EE7-BDFA-43FC-A3A9-90C38EFE25F1}"/>
              </a:ext>
            </a:extLst>
          </p:cNvPr>
          <p:cNvSpPr>
            <a:spLocks noGrp="1"/>
          </p:cNvSpPr>
          <p:nvPr/>
        </p:nvSpPr>
        <p:spPr>
          <a:xfrm>
            <a:off x="747141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Localizar con precisión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DB3EF555-FCB8-476C-A73A-56BD835F5207}"/>
              </a:ext>
            </a:extLst>
          </p:cNvPr>
          <p:cNvSpPr>
            <a:spLocks noGrp="1"/>
          </p:cNvSpPr>
          <p:nvPr/>
        </p:nvSpPr>
        <p:spPr>
          <a:xfrm>
            <a:off x="7471410" y="403860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 dirty="0">
                <a:solidFill>
                  <a:srgbClr val="506273"/>
                </a:solidFill>
                <a:latin typeface="Aptos"/>
                <a:ea typeface="Aptos"/>
                <a:cs typeface="Aptos"/>
              </a:rPr>
              <a:t>Solution/</a:t>
            </a:r>
            <a:r>
              <a:rPr sz="1200" dirty="0" err="1">
                <a:solidFill>
                  <a:srgbClr val="506273"/>
                </a:solidFill>
                <a:latin typeface="Aptos"/>
                <a:ea typeface="Aptos"/>
                <a:cs typeface="Aptos"/>
              </a:rPr>
              <a:t>instrumento</a:t>
            </a:r>
            <a:r>
              <a:rPr sz="1200" dirty="0">
                <a:solidFill>
                  <a:srgbClr val="506273"/>
                </a:solidFill>
                <a:latin typeface="Aptos"/>
                <a:ea typeface="Aptos"/>
                <a:cs typeface="Aptos"/>
              </a:rPr>
              <a:t> </a:t>
            </a:r>
            <a:r>
              <a:rPr sz="1200" dirty="0" err="1">
                <a:solidFill>
                  <a:srgbClr val="506273"/>
                </a:solidFill>
                <a:latin typeface="Aptos"/>
                <a:ea typeface="Aptos"/>
                <a:cs typeface="Aptos"/>
              </a:rPr>
              <a:t>en</a:t>
            </a:r>
            <a:r>
              <a:rPr sz="1200" dirty="0">
                <a:solidFill>
                  <a:srgbClr val="506273"/>
                </a:solidFill>
                <a:latin typeface="Aptos"/>
                <a:ea typeface="Aptos"/>
                <a:cs typeface="Aptos"/>
              </a:rPr>
              <a:t> </a:t>
            </a:r>
            <a:r>
              <a:rPr sz="1200" dirty="0" err="1">
                <a:solidFill>
                  <a:srgbClr val="506273"/>
                </a:solidFill>
                <a:latin typeface="Aptos"/>
                <a:ea typeface="Aptos"/>
                <a:cs typeface="Aptos"/>
              </a:rPr>
              <a:t>unión</a:t>
            </a:r>
            <a:endParaRPr sz="1200" dirty="0">
              <a:solidFill>
                <a:srgbClr val="506273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="" xmlns:a16="http://schemas.microsoft.com/office/drawing/2014/main" id="{AFAF8346-9A8C-4D1D-BA70-6148D266E963}"/>
              </a:ext>
            </a:extLst>
          </p:cNvPr>
          <p:cNvSpPr>
            <a:spLocks noGrp="1"/>
          </p:cNvSpPr>
          <p:nvPr/>
        </p:nvSpPr>
        <p:spPr>
          <a:xfrm>
            <a:off x="946023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9" name="Oval 28">
            <a:extLst>
              <a:ext uri="{FF2B5EF4-FFF2-40B4-BE49-F238E27FC236}">
                <a16:creationId xmlns="" xmlns:a16="http://schemas.microsoft.com/office/drawing/2014/main" id="{9D0F4FC1-8A2B-41F5-9214-0ABE6D6B32AD}"/>
              </a:ext>
            </a:extLst>
          </p:cNvPr>
          <p:cNvSpPr>
            <a:spLocks noGrp="1"/>
          </p:cNvSpPr>
          <p:nvPr/>
        </p:nvSpPr>
        <p:spPr>
          <a:xfrm>
            <a:off x="963168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3AEC88E1-D707-4BDE-BAE8-4172F8D8196B}"/>
              </a:ext>
            </a:extLst>
          </p:cNvPr>
          <p:cNvSpPr>
            <a:spLocks noGrp="1"/>
          </p:cNvSpPr>
          <p:nvPr/>
        </p:nvSpPr>
        <p:spPr>
          <a:xfrm>
            <a:off x="963168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345BDAA6-C5FD-40F6-866C-C5014EB5286F}"/>
              </a:ext>
            </a:extLst>
          </p:cNvPr>
          <p:cNvSpPr>
            <a:spLocks noGrp="1"/>
          </p:cNvSpPr>
          <p:nvPr/>
        </p:nvSpPr>
        <p:spPr>
          <a:xfrm>
            <a:off x="963168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Reparar y volver a probar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09F898D7-2972-43A2-8DB4-7CE5834263D3}"/>
              </a:ext>
            </a:extLst>
          </p:cNvPr>
          <p:cNvSpPr>
            <a:spLocks noGrp="1"/>
          </p:cNvSpPr>
          <p:nvPr/>
        </p:nvSpPr>
        <p:spPr>
          <a:xfrm>
            <a:off x="9631680" y="403860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 dirty="0" err="1">
                <a:solidFill>
                  <a:srgbClr val="506273"/>
                </a:solidFill>
                <a:latin typeface="Aptos"/>
                <a:ea typeface="Aptos"/>
                <a:cs typeface="Aptos"/>
              </a:rPr>
              <a:t>Rehaga</a:t>
            </a:r>
            <a:r>
              <a:rPr sz="1200" dirty="0">
                <a:solidFill>
                  <a:srgbClr val="506273"/>
                </a:solidFill>
                <a:latin typeface="Aptos"/>
                <a:ea typeface="Aptos"/>
                <a:cs typeface="Aptos"/>
              </a:rPr>
              <a:t> y </a:t>
            </a:r>
            <a:r>
              <a:rPr sz="1200" dirty="0" err="1">
                <a:solidFill>
                  <a:srgbClr val="506273"/>
                </a:solidFill>
                <a:latin typeface="Aptos"/>
                <a:ea typeface="Aptos"/>
                <a:cs typeface="Aptos"/>
              </a:rPr>
              <a:t>documente</a:t>
            </a:r>
            <a:endParaRPr sz="1200" dirty="0">
              <a:solidFill>
                <a:srgbClr val="506273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E605FFA9-E729-43EF-A2C8-507D24669088}"/>
              </a:ext>
            </a:extLst>
          </p:cNvPr>
          <p:cNvSpPr>
            <a:spLocks noGrp="1"/>
          </p:cNvSpPr>
          <p:nvPr/>
        </p:nvSpPr>
        <p:spPr>
          <a:xfrm>
            <a:off x="819150" y="5010150"/>
            <a:ext cx="105346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5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Nunca uso llama. No ajuste un accesorio mientras el sistema está peligrosamente presurizado.</a:t>
            </a:r>
          </a:p>
        </p:txBody>
      </p:sp>
    </p:spTree>
    <p:extLst>
      <p:ext uri="{BB962C8B-B14F-4D97-AF65-F5344CB8AC3E}">
        <p14:creationId xmlns:p14="http://schemas.microsoft.com/office/powerpoint/2010/main" val="16124604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FD239CAE-AA8F-4F10-A4E9-B57D8A1EF60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6FDEC8C5-329B-421A-8897-8A5A04932C1C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4 • PUESTA EN SERVICIO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1C60C8FB-C1D5-4FB0-863B-BFED44677296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277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77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Purga y puesta en servicio son operaciones de mayor control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3B847268-3473-494E-8715-FA72EEE5225D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F7A6D9F3-4276-497F-AF48-0FF9207EA210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E9B11601-A53E-4236-AAAC-E119D442FEB9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068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ED94B1B7-8FAE-4B7B-AE3D-C999ABFA76FF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7048500" cy="3905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Preparar un plano de purga conforme al código y a la escala del sistema.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Controle fuentes de ignición, ventilación, ubicación de descarga y acceso del personal.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Uso el medio de prueba y método autorizados; no descargue gas a un espacio inseguro.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Verificar fugas en cada conexión restablecida antes de operar.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Poner en servicio equipos a gas uno por uno siguiendo el manual.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B8658957-C42D-43DC-A479-8D870868CD04}"/>
              </a:ext>
            </a:extLst>
          </p:cNvPr>
          <p:cNvSpPr>
            <a:spLocks noGrp="1"/>
          </p:cNvSpPr>
          <p:nvPr/>
        </p:nvSpPr>
        <p:spPr>
          <a:xfrm>
            <a:off x="8305800" y="2047875"/>
            <a:ext cx="3333750" cy="3143250"/>
          </a:xfrm>
          <a:prstGeom prst="roundRect">
            <a:avLst>
              <a:gd name="adj" fmla="val 6667"/>
            </a:avLst>
          </a:prstGeom>
          <a:solidFill>
            <a:srgbClr val="081B2C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608295D7-34A8-4104-BE23-255D4635C842}"/>
              </a:ext>
            </a:extLst>
          </p:cNvPr>
          <p:cNvSpPr>
            <a:spLocks noGrp="1"/>
          </p:cNvSpPr>
          <p:nvPr/>
        </p:nvSpPr>
        <p:spPr>
          <a:xfrm>
            <a:off x="8572500" y="2295525"/>
            <a:ext cx="2800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LÍMITE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78178720-074B-4745-BB96-B93D4AF87FE9}"/>
              </a:ext>
            </a:extLst>
          </p:cNvPr>
          <p:cNvSpPr>
            <a:spLocks noGrp="1"/>
          </p:cNvSpPr>
          <p:nvPr/>
        </p:nvSpPr>
        <p:spPr>
          <a:xfrm>
            <a:off x="8572500" y="2771775"/>
            <a:ext cx="280035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2000"/>
              </a:lnSpc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Solo personal calificado con plano aprobado.</a:t>
            </a:r>
          </a:p>
        </p:txBody>
      </p:sp>
    </p:spTree>
    <p:extLst>
      <p:ext uri="{BB962C8B-B14F-4D97-AF65-F5344CB8AC3E}">
        <p14:creationId xmlns:p14="http://schemas.microsoft.com/office/powerpoint/2010/main" val="136503805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2036DE43-6843-4CAB-866C-3D0C29BE50A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1EE432E9-DCCC-41AF-97DE-34E9E0DBAFDB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4 • DOCUMENTACIÓN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8D3EDEF3-E11A-47DF-8228-8BEA514E090B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El paquete de entrega demuestra qué se instaló y cómo se verificó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26398F2B-2932-4D12-BD50-CB5596587E1C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F30E55AA-5A61-4EBF-A246-0A424E1A78C0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48B6F25-6C6D-410B-83F2-40ED3FF7640D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069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590550" y="1847850"/>
          <a:ext cx="11029950" cy="4095749"/>
        </p:xfrm>
        <a:graphic>
          <a:graphicData uri="http://schemas.openxmlformats.org/drawingml/2006/table">
            <a:tbl>
              <a:tblPr firstRow="1"/>
              <a:tblGrid>
                <a:gridCol w="2895362"/>
                <a:gridCol w="8134588"/>
              </a:tblGrid>
              <a:tr h="585107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Registro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Contenido mínimo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Conforme a obra / isométrico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Trazado, diámetros, válvulas, reguladores, equipos a gas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Registro de prueba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Sistema ID, medio de prueba, presión, tiempo, instrumento, testigo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Verificación de fugas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Conexiones revisadas y correcciones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Puesta en servicio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Lecturas estáticas, dinámicas y del múltiple + analizador cuando aplica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Documentos del fabricante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Manuales, modelo/serie, ajustes y garantía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Cierre del proyecto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Permiso/inspección, fotografías y orientación al cliente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4899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FDCF5CF-81FE-49D0-B99D-7391DDE355B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603E4658-B7B4-476E-B9C4-8034F56C6B8B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1 • SEGURIDAD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E2C70BB6-4EF8-49F0-90C0-C51678B81552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Ruta de aprendizaje — Semana 1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999B69BC-BC5D-40FF-8B01-A5522D665E39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98B4E9B-C07B-4C89-BBB5-7411679F5364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9AD7446-DF11-4D9E-9AEF-77C36D5E7177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007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685800" y="1790700"/>
          <a:ext cx="10820400" cy="4000500"/>
        </p:xfrm>
        <a:graphic>
          <a:graphicData uri="http://schemas.openxmlformats.org/drawingml/2006/table">
            <a:tbl>
              <a:tblPr/>
              <a:tblGrid>
                <a:gridCol w="1143000"/>
                <a:gridCol w="5806440"/>
                <a:gridCol w="3870960"/>
              </a:tblGrid>
              <a:tr h="666750"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Sesión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Enfoque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Evidencia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425" b="1">
                          <a:solidFill>
                            <a:srgbClr val="081B2C"/>
                          </a:solidFill>
                          <a:latin typeface="Aptos"/>
                          <a:ea typeface="Aptos"/>
                          <a:cs typeface="Aptos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Cadena del sistema y responsabilidades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Mapa del sistema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425" b="1">
                          <a:solidFill>
                            <a:srgbClr val="081B2C"/>
                          </a:solidFill>
                          <a:latin typeface="Aptos"/>
                          <a:ea typeface="Aptos"/>
                          <a:cs typeface="Aptos"/>
                        </a:rPr>
                        <a:t>2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Gas natural frente a LP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Tabla comparativa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425" b="1">
                          <a:solidFill>
                            <a:srgbClr val="081B2C"/>
                          </a:solidFill>
                          <a:latin typeface="Aptos"/>
                          <a:ea typeface="Aptos"/>
                          <a:cs typeface="Aptos"/>
                        </a:rPr>
                        <a:t>3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Combustión y monóxido de carbono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Análisis de riesgo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425" b="1">
                          <a:solidFill>
                            <a:srgbClr val="081B2C"/>
                          </a:solidFill>
                          <a:latin typeface="Aptos"/>
                          <a:ea typeface="Aptos"/>
                          <a:cs typeface="Aptos"/>
                        </a:rPr>
                        <a:t>4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Fugas, emergencias, EPP y detectores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Simulacro de respuesta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425" b="1">
                          <a:solidFill>
                            <a:srgbClr val="081B2C"/>
                          </a:solidFill>
                          <a:latin typeface="Aptos"/>
                          <a:ea typeface="Aptos"/>
                          <a:cs typeface="Aptos"/>
                        </a:rPr>
                        <a:t>5</a:t>
                      </a:r>
                    </a:p>
                  </a:txBody>
                  <a:tcPr>
                    <a:solidFill>
                      <a:srgbClr val="FFF0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Laboratorio y punto de control</a:t>
                      </a:r>
                    </a:p>
                  </a:txBody>
                  <a:tcPr>
                    <a:solidFill>
                      <a:srgbClr val="FFF0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Reporte de seguridad</a:t>
                      </a:r>
                    </a:p>
                  </a:txBody>
                  <a:tcPr>
                    <a:solidFill>
                      <a:srgbClr val="FFF0D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582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45D25A8C-ACAF-4212-86B3-0E9C25F2442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62FA44A1-D8FD-41CA-AE7E-A7D895065468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4 • PRÁCTICA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749B73E7-75D8-4C4B-AE2F-EF5ACC62E768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285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85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Laboratorio 4 — Instale, pruebe y entregue un maqueta práctica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A57FEF10-0C39-4580-888D-E38C2D767807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ABD73C9F-A89E-4385-8C2C-BD60ABD74A63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EF1A915A-2541-4F2C-9B00-C890E8C013D1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070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75B6500-17CB-48FE-BAF1-9A7BB70527F2}"/>
              </a:ext>
            </a:extLst>
          </p:cNvPr>
          <p:cNvSpPr>
            <a:spLocks noGrp="1"/>
          </p:cNvSpPr>
          <p:nvPr/>
        </p:nvSpPr>
        <p:spPr>
          <a:xfrm>
            <a:off x="762000" y="1952625"/>
            <a:ext cx="4857750" cy="2571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3000"/>
              </a:lnSpc>
              <a:buNone/>
              <a:defRPr sz="20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0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Cada equipo recibe un isométrico aprobado, material inspeccionado y un plan de prueba. Debe construir y entregar el ensamble.</a:t>
            </a:r>
          </a:p>
        </p:txBody>
      </p:sp>
      <p:sp>
        <p:nvSpPr>
          <p:cNvPr id="8" name="Straight Connector 7">
            <a:extLst>
              <a:ext uri="{FF2B5EF4-FFF2-40B4-BE49-F238E27FC236}">
                <a16:creationId xmlns="" xmlns:a16="http://schemas.microsoft.com/office/drawing/2014/main" id="{980FFCEC-7B0B-4522-9B28-C5AF15A2FCD7}"/>
              </a:ext>
            </a:extLst>
          </p:cNvPr>
          <p:cNvSpPr>
            <a:spLocks noGrp="1"/>
          </p:cNvSpPr>
          <p:nvPr/>
        </p:nvSpPr>
        <p:spPr>
          <a:xfrm>
            <a:off x="5981700" y="2000250"/>
            <a:ext cx="0" cy="3429000"/>
          </a:xfrm>
          <a:prstGeom prst="line">
            <a:avLst/>
          </a:prstGeom>
          <a:noFill/>
          <a:ln w="47625">
            <a:solidFill>
              <a:srgbClr val="F28C28"/>
            </a:solidFill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992CE9C6-51D0-49A8-BE59-C686F90DDCC0}"/>
              </a:ext>
            </a:extLst>
          </p:cNvPr>
          <p:cNvSpPr>
            <a:spLocks noGrp="1"/>
          </p:cNvSpPr>
          <p:nvPr/>
        </p:nvSpPr>
        <p:spPr>
          <a:xfrm>
            <a:off x="6534150" y="1981200"/>
            <a:ext cx="4572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125" b="1">
                <a:solidFill>
                  <a:srgbClr val="F28C2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28C28"/>
                </a:solidFill>
                <a:latin typeface="Aptos"/>
                <a:ea typeface="Aptos"/>
                <a:cs typeface="Aptos"/>
              </a:rPr>
              <a:t>PREGUNTAS DE DIAGNÓSTICO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85B3FE74-EDBD-4F7E-8EB8-D1BD64C14FE4}"/>
              </a:ext>
            </a:extLst>
          </p:cNvPr>
          <p:cNvSpPr>
            <a:spLocks noGrp="1"/>
          </p:cNvSpPr>
          <p:nvPr/>
        </p:nvSpPr>
        <p:spPr>
          <a:xfrm>
            <a:off x="6534150" y="2476500"/>
            <a:ext cx="4762500" cy="2857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¿El trazado coincide con el plano?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¿Los uniones y soportes pasan autoinspección?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¿El configuración de la prueba protege equipos?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¿Cómo se localiza y corrige una falla?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¿El registro permite auditar la prueba?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9FA1B277-1F23-4673-9BF1-DF7483B1B414}"/>
              </a:ext>
            </a:extLst>
          </p:cNvPr>
          <p:cNvSpPr>
            <a:spLocks noGrp="1"/>
          </p:cNvSpPr>
          <p:nvPr/>
        </p:nvSpPr>
        <p:spPr>
          <a:xfrm>
            <a:off x="762000" y="5619750"/>
            <a:ext cx="105346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200" i="1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 i="1">
                <a:solidFill>
                  <a:srgbClr val="506273"/>
                </a:solidFill>
                <a:latin typeface="Aptos"/>
                <a:ea typeface="Aptos"/>
                <a:cs typeface="Aptos"/>
              </a:rPr>
              <a:t>Entregable: maqueta práctica + autoinspección + registro de prueba + turnover hoja.</a:t>
            </a:r>
          </a:p>
        </p:txBody>
      </p:sp>
    </p:spTree>
    <p:extLst>
      <p:ext uri="{BB962C8B-B14F-4D97-AF65-F5344CB8AC3E}">
        <p14:creationId xmlns:p14="http://schemas.microsoft.com/office/powerpoint/2010/main" val="189536581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13F7B3F2-1B54-466C-9322-B5114BA83D0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6858000" cy="6858000"/>
          </a:xfrm>
          <a:prstGeom prst="rect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5CDA114E-4C9D-4011-AAA4-9454C3F5B70A}"/>
              </a:ext>
            </a:extLst>
          </p:cNvPr>
          <p:cNvSpPr>
            <a:spLocks noGrp="1"/>
          </p:cNvSpPr>
          <p:nvPr/>
        </p:nvSpPr>
        <p:spPr>
          <a:xfrm>
            <a:off x="609600" y="914400"/>
            <a:ext cx="76200" cy="4552950"/>
          </a:xfrm>
          <a:prstGeom prst="rect">
            <a:avLst/>
          </a:prstGeom>
          <a:solidFill>
            <a:srgbClr val="F28C28"/>
          </a:solidFill>
          <a:ln w="0">
            <a:noFill/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576D342-AB0A-45C5-9974-EC4E86E6FCC7}"/>
              </a:ext>
            </a:extLst>
          </p:cNvPr>
          <p:cNvSpPr>
            <a:spLocks noGrp="1"/>
          </p:cNvSpPr>
          <p:nvPr/>
        </p:nvSpPr>
        <p:spPr>
          <a:xfrm>
            <a:off x="1047750" y="1000125"/>
            <a:ext cx="4572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3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SEMANA 5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C3676264-EA21-434D-B5E9-AC7B34C4C751}"/>
              </a:ext>
            </a:extLst>
          </p:cNvPr>
          <p:cNvSpPr>
            <a:spLocks noGrp="1"/>
          </p:cNvSpPr>
          <p:nvPr/>
        </p:nvSpPr>
        <p:spPr>
          <a:xfrm>
            <a:off x="1047750" y="1685925"/>
            <a:ext cx="495300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92000"/>
              </a:lnSpc>
              <a:buNone/>
              <a:defRPr sz="36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Aire de combustión,</a:t>
            </a:r>
          </a:p>
          <a:p>
            <a:pPr>
              <a:lnSpc>
                <a:spcPct val="92000"/>
              </a:lnSpc>
              <a:buNone/>
              <a:defRPr sz="36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ventilación de gases y equipos a gas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98A4C4E-0107-41D8-B652-439A98F617DA}"/>
              </a:ext>
            </a:extLst>
          </p:cNvPr>
          <p:cNvSpPr>
            <a:spLocks noGrp="1"/>
          </p:cNvSpPr>
          <p:nvPr/>
        </p:nvSpPr>
        <p:spPr>
          <a:xfrm>
            <a:off x="1047750" y="4210050"/>
            <a:ext cx="45720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650">
                <a:solidFill>
                  <a:srgbClr val="BFD0DC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BFD0DC"/>
                </a:solidFill>
                <a:latin typeface="Aptos"/>
                <a:ea typeface="Aptos"/>
                <a:cs typeface="Aptos"/>
              </a:rPr>
              <a:t>El combustible entra; los productos deben salir de forma segura.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E89B7BB-7110-4764-90C8-293F28BEF760}"/>
              </a:ext>
            </a:extLst>
          </p:cNvPr>
          <p:cNvSpPr>
            <a:spLocks noGrp="1"/>
          </p:cNvSpPr>
          <p:nvPr/>
        </p:nvSpPr>
        <p:spPr>
          <a:xfrm>
            <a:off x="1047750" y="6229350"/>
            <a:ext cx="2857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900" b="1">
                <a:solidFill>
                  <a:srgbClr val="7898AE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898AE"/>
                </a:solidFill>
                <a:latin typeface="Aptos"/>
                <a:ea typeface="Aptos"/>
                <a:cs typeface="Aptos"/>
              </a:rPr>
              <a:t>071 • PLB-501</a:t>
            </a:r>
          </a:p>
        </p:txBody>
      </p:sp>
    </p:spTree>
    <p:extLst>
      <p:ext uri="{BB962C8B-B14F-4D97-AF65-F5344CB8AC3E}">
        <p14:creationId xmlns:p14="http://schemas.microsoft.com/office/powerpoint/2010/main" val="18060673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2916A9A-6D8D-4A7F-85B9-B8E1C55477A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2E106D0F-7E66-4827-8088-DF7336B4AA03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5 • COMBUSTIÓN Y VENTILACIÓN DE GASES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7D3E576D-C640-4D0D-B62A-174AC37E582A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Ruta de aprendizaje — Semana 5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801D477C-B1E2-4493-93EC-90D5531CEAB5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8615CC23-7AAE-4E2B-B734-0B1BBC458D05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66568C1-7393-47C6-A910-D0F20E77B779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072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685800" y="1790700"/>
          <a:ext cx="10820400" cy="4000500"/>
        </p:xfrm>
        <a:graphic>
          <a:graphicData uri="http://schemas.openxmlformats.org/drawingml/2006/table">
            <a:tbl>
              <a:tblPr/>
              <a:tblGrid>
                <a:gridCol w="1143000"/>
                <a:gridCol w="5806440"/>
                <a:gridCol w="3870960"/>
              </a:tblGrid>
              <a:tr h="666750"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Sesión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Enfoque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Evidencia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425" b="1">
                          <a:solidFill>
                            <a:srgbClr val="081B2C"/>
                          </a:solidFill>
                          <a:latin typeface="Aptos"/>
                          <a:ea typeface="Aptos"/>
                          <a:cs typeface="Aptos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Placa de datos, manual y categorías de equipos a gas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Hoja de datos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425" b="1">
                          <a:solidFill>
                            <a:srgbClr val="081B2C"/>
                          </a:solidFill>
                          <a:latin typeface="Aptos"/>
                          <a:ea typeface="Aptos"/>
                          <a:cs typeface="Aptos"/>
                        </a:rPr>
                        <a:t>2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Aire de combustión y evaluación del recinto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Cálculo/inspección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425" b="1">
                          <a:solidFill>
                            <a:srgbClr val="081B2C"/>
                          </a:solidFill>
                          <a:latin typeface="Aptos"/>
                          <a:ea typeface="Aptos"/>
                          <a:cs typeface="Aptos"/>
                        </a:rPr>
                        <a:t>3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Vocabulario de ventilación y tiro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Mapa de recorrido de ventilación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425" b="1">
                          <a:solidFill>
                            <a:srgbClr val="081B2C"/>
                          </a:solidFill>
                          <a:latin typeface="Aptos"/>
                          <a:ea typeface="Aptos"/>
                          <a:cs typeface="Aptos"/>
                        </a:rPr>
                        <a:t>4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Derrame de gases, condensado, llama y analizador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Hoja de trabajo de diagnóstico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425" b="1">
                          <a:solidFill>
                            <a:srgbClr val="081B2C"/>
                          </a:solidFill>
                          <a:latin typeface="Aptos"/>
                          <a:ea typeface="Aptos"/>
                          <a:cs typeface="Aptos"/>
                        </a:rPr>
                        <a:t>5</a:t>
                      </a:r>
                    </a:p>
                  </a:txBody>
                  <a:tcPr>
                    <a:solidFill>
                      <a:srgbClr val="FFF0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Equipo a gas inspección laboratorio y punto de control</a:t>
                      </a:r>
                    </a:p>
                  </a:txBody>
                  <a:tcPr>
                    <a:solidFill>
                      <a:srgbClr val="FFF0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Reporte de condiciones</a:t>
                      </a:r>
                    </a:p>
                  </a:txBody>
                  <a:tcPr>
                    <a:solidFill>
                      <a:srgbClr val="FFF0D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720177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13E0223-8402-4780-889F-255F9A72125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EB8A4251-ACDD-40A3-8D55-A5CDD593B49B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5 • EQUIPO A GAS DATOS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40ABAE2F-84C0-4569-9807-237BA3AC6810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Placa de datos + manual = punto de partida del equipo a gas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812DC3FE-E314-4EEE-9055-55AD3183A920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F9807D3-9F9D-456E-B2FF-1B8B227310E6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56C4354-7E6C-4A3A-8881-E81C4B37A07A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073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590550" y="1847850"/>
          <a:ext cx="11029950" cy="4095749"/>
        </p:xfrm>
        <a:graphic>
          <a:graphicData uri="http://schemas.openxmlformats.org/drawingml/2006/table">
            <a:tbl>
              <a:tblPr firstRow="1"/>
              <a:tblGrid>
                <a:gridCol w="3446859"/>
                <a:gridCol w="7583091"/>
              </a:tblGrid>
              <a:tr h="585107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Dato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Decisión que controla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Tipo de combustible / conversión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Orificio, regulador y configuración permitida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Entrada en Btu/h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Cuadro de cargas y demanda de aire de combustión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Entrada / presión del múltiple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Verificación de presión y límites de ajuste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Categoría de ventilación / conector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Material, pendiente, terminal y condensado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Separaciones mínimas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Ubicación, acceso y protección contra materiales combustibles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Clasificación eléctrica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Controles, puesta a tierra y secuencia de diagnóstico de fallas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309063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CB8BAF30-325E-4284-9456-C8817F4B21C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9A9CC2CC-DCFE-4835-A06D-AE20C252E8A7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5 • AIRE DE COMBUSTIÓN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A57D923A-AA96-4410-AB5D-05A9C3B55F50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Aire de combustión cumple tres trabajos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E5ED7F71-45A5-478B-8841-07F07F23F85A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88E4CF3-C6FC-41C9-938E-511B423FFDD2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7C49825E-117D-48B5-8D33-709EAE4E68A8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074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ECDC3FA3-B2B5-47EB-A636-59240748E693}"/>
              </a:ext>
            </a:extLst>
          </p:cNvPr>
          <p:cNvSpPr>
            <a:spLocks noGrp="1"/>
          </p:cNvSpPr>
          <p:nvPr/>
        </p:nvSpPr>
        <p:spPr>
          <a:xfrm>
            <a:off x="800100" y="2095500"/>
            <a:ext cx="723900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95000"/>
              </a:lnSpc>
              <a:buNone/>
              <a:defRPr sz="29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9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Oxígeno para quemar.</a:t>
            </a:r>
          </a:p>
          <a:p>
            <a:pPr>
              <a:lnSpc>
                <a:spcPct val="95000"/>
              </a:lnSpc>
              <a:buNone/>
              <a:defRPr sz="29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9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Dilución para ventear.</a:t>
            </a:r>
          </a:p>
          <a:p>
            <a:pPr>
              <a:lnSpc>
                <a:spcPct val="95000"/>
              </a:lnSpc>
              <a:buNone/>
              <a:defRPr sz="29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9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Ventilación para controlar calor.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3360B1C-748A-4B1E-88EA-632DF5723F7D}"/>
              </a:ext>
            </a:extLst>
          </p:cNvPr>
          <p:cNvSpPr>
            <a:spLocks noGrp="1"/>
          </p:cNvSpPr>
          <p:nvPr/>
        </p:nvSpPr>
        <p:spPr>
          <a:xfrm>
            <a:off x="8324850" y="1962150"/>
            <a:ext cx="114300" cy="2762250"/>
          </a:xfrm>
          <a:prstGeom prst="rect">
            <a:avLst/>
          </a:prstGeom>
          <a:solidFill>
            <a:srgbClr val="F28C28"/>
          </a:solidFill>
          <a:ln w="0">
            <a:noFill/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BD0310BA-0240-4879-A204-18AD376E561D}"/>
              </a:ext>
            </a:extLst>
          </p:cNvPr>
          <p:cNvSpPr>
            <a:spLocks noGrp="1"/>
          </p:cNvSpPr>
          <p:nvPr/>
        </p:nvSpPr>
        <p:spPr>
          <a:xfrm>
            <a:off x="8782050" y="2266950"/>
            <a:ext cx="2667000" cy="2000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8000"/>
              </a:lnSpc>
              <a:buNone/>
              <a:defRPr sz="165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506273"/>
                </a:solidFill>
                <a:latin typeface="Aptos"/>
                <a:ea typeface="Aptos"/>
                <a:cs typeface="Aptos"/>
              </a:rPr>
              <a:t>Si falta aire, el quemador y el ventilación de gases dejan de comportarse como fueron diseñados.</a:t>
            </a:r>
          </a:p>
        </p:txBody>
      </p:sp>
    </p:spTree>
    <p:extLst>
      <p:ext uri="{BB962C8B-B14F-4D97-AF65-F5344CB8AC3E}">
        <p14:creationId xmlns:p14="http://schemas.microsoft.com/office/powerpoint/2010/main" val="161139266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F6E90DE2-5CAA-4E11-8E9F-B40C59D65DE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523DE6DF-4A9F-4642-AE2E-82CFDF46F1C8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5 • AIRE DE COMBUSTIÓN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BFAB9313-7CBA-4CE8-A841-0D0BABEEA3C1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27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Primero clasifique el espacio; después seleccione el método de aire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B3BC725D-3B42-472C-8029-9C4DEC08339D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C32DFDB2-F322-486C-AD4F-1776222D9812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26DE1607-CE37-4332-8A66-B106EAFF8551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075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9DC24CF-2D14-4B64-B71C-3DE2092E7EDF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7048500" cy="3905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Inventarie todos los equipos que queman combustible que comparten el espacio.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Determine volumen del recinto, hermeticidad del edificio y comunicación con espacios adyacentes.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Identifique ventiladores de extracción, secadoras y HVAC que pueden despresurizar el área.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Seleccione el método permitido: aire interior, aire exterior o solución de ingeniería.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Dimensione aberturas/conductos con la sección aplicable; no mezcle métodos.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0A6F126C-0985-417C-942B-69FC903E40F5}"/>
              </a:ext>
            </a:extLst>
          </p:cNvPr>
          <p:cNvSpPr>
            <a:spLocks noGrp="1"/>
          </p:cNvSpPr>
          <p:nvPr/>
        </p:nvSpPr>
        <p:spPr>
          <a:xfrm>
            <a:off x="8305800" y="2047875"/>
            <a:ext cx="3333750" cy="3143250"/>
          </a:xfrm>
          <a:prstGeom prst="roundRect">
            <a:avLst>
              <a:gd name="adj" fmla="val 6667"/>
            </a:avLst>
          </a:prstGeom>
          <a:solidFill>
            <a:srgbClr val="081B2C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50539543-D44C-4E24-BC78-67BBA72F262B}"/>
              </a:ext>
            </a:extLst>
          </p:cNvPr>
          <p:cNvSpPr>
            <a:spLocks noGrp="1"/>
          </p:cNvSpPr>
          <p:nvPr/>
        </p:nvSpPr>
        <p:spPr>
          <a:xfrm>
            <a:off x="8572500" y="2295525"/>
            <a:ext cx="2800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PREGUNTA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F0564FE-8FA1-4BB8-8CA6-AF2FED3AA99D}"/>
              </a:ext>
            </a:extLst>
          </p:cNvPr>
          <p:cNvSpPr>
            <a:spLocks noGrp="1"/>
          </p:cNvSpPr>
          <p:nvPr/>
        </p:nvSpPr>
        <p:spPr>
          <a:xfrm>
            <a:off x="8572500" y="2771775"/>
            <a:ext cx="280035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2000"/>
              </a:lnSpc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¿De dónde entra cada pie cúbico de aire?</a:t>
            </a:r>
          </a:p>
        </p:txBody>
      </p:sp>
    </p:spTree>
    <p:extLst>
      <p:ext uri="{BB962C8B-B14F-4D97-AF65-F5344CB8AC3E}">
        <p14:creationId xmlns:p14="http://schemas.microsoft.com/office/powerpoint/2010/main" val="53959894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EC766C19-7B95-4060-A988-6ACA1A35882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9050A551-2099-4ADD-BADF-F443F9E3FA71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5 • AIRE DE COMBUSTIÓN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084B59C0-0992-4A32-891C-9BE5F3DBE3CD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26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6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Aire interior solo funciona cuando volumen y comunicación son suficientes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2B3209F7-0107-4898-BDDD-AB3B0CE7ACEC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A9C68434-84A6-4B81-82BB-A17B36A813CB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703DCA4E-78CE-478C-ACC1-EAA0AB2B76A0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076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590550" y="1847850"/>
          <a:ext cx="11029950" cy="4095749"/>
        </p:xfrm>
        <a:graphic>
          <a:graphicData uri="http://schemas.openxmlformats.org/drawingml/2006/table">
            <a:tbl>
              <a:tblPr firstRow="1"/>
              <a:tblGrid>
                <a:gridCol w="3308985"/>
                <a:gridCol w="7720965"/>
              </a:tblGrid>
              <a:tr h="585107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Revisión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Evidencia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Volumen disponible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Dimensiones reales del espacio y áreas comunicadas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Entrada total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Suma de todos los equipos a gas en el recinto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Construcción hermética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Sellado de aire, puertas, burletes y renovaciones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Aberturas permanentes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Área libre, rejillas y ubicación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Extracción simultánea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Campana, extractores de baño, secadora y efectos del aire de retorno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Verificación en campo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Tiro/derrame de gases bajo operación en las condiciones más desfavorables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43638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A5F81AA-BE22-4319-92F1-3601CE1B22A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C7C2E31-358E-4D1C-A10A-1BDE155F9520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5 • AIRE DE COMBUSTIÓN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23EAECEF-D92A-4AD1-AB88-103D3BB27C31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Métodos de aire exterior dependen de la ruta y la área libre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99479315-49B7-438A-9355-3C8984F833A8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66BB97E-7B7D-4FD8-B93F-B131E626DF06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25D33F98-E0D8-4DBA-BDAA-0988B5D239F7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077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590550" y="1847850"/>
          <a:ext cx="11029950" cy="4095750"/>
        </p:xfrm>
        <a:graphic>
          <a:graphicData uri="http://schemas.openxmlformats.org/drawingml/2006/table">
            <a:tbl>
              <a:tblPr firstRow="1"/>
              <a:tblGrid>
                <a:gridCol w="3998357"/>
                <a:gridCol w="7031593"/>
              </a:tblGrid>
              <a:tr h="682625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Ruta conceptual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Puntos de control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Dos aberturas verticales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Ubicación alta/baja, directamente al exterior o conductos verticales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Dos aberturas horizontales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Conductos horizontales, longitud y resistencia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Una abertura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Condiciones específicas del método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Suministro mecánico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Interbloqueo, capacidad del ventilador y respuesta ante fallas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Equipo a gas de ventilación directa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Usa sistema/certificación del producto propio; no generalizar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038761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D5A2292-42CB-43E1-8ACB-96C74736766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9AE1A85F-0C20-4E16-BD9A-4D56812446E1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5 • VENTILACIÓN DE GASES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F6320381-EE54-423C-A969-57E35E1DA9D5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26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6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Vocabulario de ventilación — siga los productos desde el quemador hasta el exterior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9B4F4226-7EBD-4B00-AA2C-F683B7D878CD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8BFCAE0-4597-4CDF-B5CF-3BCB9910B8B5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5C18D08C-DA6E-4D36-937F-85A1FECA3103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078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590550" y="1847850"/>
          <a:ext cx="11029950" cy="4095749"/>
        </p:xfrm>
        <a:graphic>
          <a:graphicData uri="http://schemas.openxmlformats.org/drawingml/2006/table">
            <a:tbl>
              <a:tblPr firstRow="1"/>
              <a:tblGrid>
                <a:gridCol w="3722608"/>
                <a:gridCol w="7307342"/>
              </a:tblGrid>
              <a:tr h="585107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Elemento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Función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Campana de tiro / salida del inductor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Punto de salida del equipo a gas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Conector de ventilación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Conecta equipo a gas al respiradero/chimenea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Conducto de ventilación para gas / chimenea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Conduce productos a través del edificio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Terminal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Descarga segura al exterior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De aire de combustión abertura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Suministra aire requerido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Eliminación de condensado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Maneja humedad donde el sistema lo produce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987484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B3BD5B8A-40BB-4ECF-93C6-1B64964D477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55B6FDC-0205-43F3-A419-5433B7235976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5 • TIRO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FE578E71-CAEE-4E9B-AB69-A995BF4A42EE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27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Tiro natural depende de flotabilidad y de una ruta sin interferencias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7799C4E6-9244-4C2C-B109-27C6F3D99D5D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2D11311-0690-4094-83DE-D38B68252956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32C4542-86EF-4862-A096-91458541C0DC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079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518ABD2-F281-4942-982A-DB6AF38A9135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7048500" cy="3905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Gases calientes de combustión generan tiro cuando el respiradero mantiene condiciones correctas.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Elevación, pendiente, altura, diámetro y temperatura influyen en el desempeño.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Sobredimensionado, frío o exterior vents pueden condensar y tiro débilmente.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Obstrucción, presión negativa o defectos del conector pueden causar derrame de gases.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Verifique tiro bajo condiciones de operación y siguiendo el procedimiento aplicable.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B9723753-5F75-44B9-A99A-510E40637A5E}"/>
              </a:ext>
            </a:extLst>
          </p:cNvPr>
          <p:cNvSpPr>
            <a:spLocks noGrp="1"/>
          </p:cNvSpPr>
          <p:nvPr/>
        </p:nvSpPr>
        <p:spPr>
          <a:xfrm>
            <a:off x="8305800" y="2047875"/>
            <a:ext cx="3333750" cy="3143250"/>
          </a:xfrm>
          <a:prstGeom prst="roundRect">
            <a:avLst>
              <a:gd name="adj" fmla="val 6667"/>
            </a:avLst>
          </a:prstGeom>
          <a:solidFill>
            <a:srgbClr val="081B2C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7AB4C82A-EC69-47B8-9B5B-73D0DECDC030}"/>
              </a:ext>
            </a:extLst>
          </p:cNvPr>
          <p:cNvSpPr>
            <a:spLocks noGrp="1"/>
          </p:cNvSpPr>
          <p:nvPr/>
        </p:nvSpPr>
        <p:spPr>
          <a:xfrm>
            <a:off x="8572500" y="2295525"/>
            <a:ext cx="2800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NO CONFUNDA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CB11E04D-6FD9-4401-981B-5240712F2FB8}"/>
              </a:ext>
            </a:extLst>
          </p:cNvPr>
          <p:cNvSpPr>
            <a:spLocks noGrp="1"/>
          </p:cNvSpPr>
          <p:nvPr/>
        </p:nvSpPr>
        <p:spPr>
          <a:xfrm>
            <a:off x="8572500" y="2771775"/>
            <a:ext cx="280035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2000"/>
              </a:lnSpc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“El humo sube” no es una prueba.</a:t>
            </a:r>
          </a:p>
        </p:txBody>
      </p:sp>
    </p:spTree>
    <p:extLst>
      <p:ext uri="{BB962C8B-B14F-4D97-AF65-F5344CB8AC3E}">
        <p14:creationId xmlns:p14="http://schemas.microsoft.com/office/powerpoint/2010/main" val="235531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3B6277EA-DFB5-449E-8C4C-13E0002B28A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186BB401-793E-4773-A4EA-963A2A22170D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1 • FUNDAMENTOS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9E5A86A4-96A7-4435-86C8-A53BBE3F0676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El sistema completo es una cadena de control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38929970-63CD-40FF-8EB7-637966801D06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A0F8550-215B-4AB9-8FCB-6AC752DDF065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914748A-CF11-4681-BB5B-EF74403330F0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008</a:t>
            </a:r>
          </a:p>
        </p:txBody>
      </p:sp>
      <p:sp>
        <p:nvSpPr>
          <p:cNvPr id="7" name="Straight Connector 6">
            <a:extLst>
              <a:ext uri="{FF2B5EF4-FFF2-40B4-BE49-F238E27FC236}">
                <a16:creationId xmlns="" xmlns:a16="http://schemas.microsoft.com/office/drawing/2014/main" id="{4AFFC9D4-C000-4A62-9310-84188C0C6356}"/>
              </a:ext>
            </a:extLst>
          </p:cNvPr>
          <p:cNvSpPr>
            <a:spLocks noGrp="1"/>
          </p:cNvSpPr>
          <p:nvPr/>
        </p:nvSpPr>
        <p:spPr>
          <a:xfrm>
            <a:off x="1085850" y="3162300"/>
            <a:ext cx="10001250" cy="0"/>
          </a:xfrm>
          <a:prstGeom prst="line">
            <a:avLst/>
          </a:prstGeom>
          <a:noFill/>
          <a:ln w="47625">
            <a:solidFill>
              <a:srgbClr val="19B6D2"/>
            </a:solidFill>
            <a:prstDash val="solid"/>
          </a:ln>
        </p:spPr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AE6FFC65-A814-47C4-A456-E75F0C516CEC}"/>
              </a:ext>
            </a:extLst>
          </p:cNvPr>
          <p:cNvSpPr>
            <a:spLocks noGrp="1"/>
          </p:cNvSpPr>
          <p:nvPr/>
        </p:nvSpPr>
        <p:spPr>
          <a:xfrm>
            <a:off x="81915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45FCB9C3-C068-4E1E-90F9-36652329E11C}"/>
              </a:ext>
            </a:extLst>
          </p:cNvPr>
          <p:cNvSpPr>
            <a:spLocks noGrp="1"/>
          </p:cNvSpPr>
          <p:nvPr/>
        </p:nvSpPr>
        <p:spPr>
          <a:xfrm>
            <a:off x="99060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81CEE6E-6243-4779-8644-FB058F710CE4}"/>
              </a:ext>
            </a:extLst>
          </p:cNvPr>
          <p:cNvSpPr>
            <a:spLocks noGrp="1"/>
          </p:cNvSpPr>
          <p:nvPr/>
        </p:nvSpPr>
        <p:spPr>
          <a:xfrm>
            <a:off x="99060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FF96FBB6-8795-4FA2-8833-63261AB25BC0}"/>
              </a:ext>
            </a:extLst>
          </p:cNvPr>
          <p:cNvSpPr>
            <a:spLocks noGrp="1"/>
          </p:cNvSpPr>
          <p:nvPr/>
        </p:nvSpPr>
        <p:spPr>
          <a:xfrm>
            <a:off x="99060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Fuente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BFB92BEB-5173-4858-995D-E81368D23B18}"/>
              </a:ext>
            </a:extLst>
          </p:cNvPr>
          <p:cNvSpPr>
            <a:spLocks noGrp="1"/>
          </p:cNvSpPr>
          <p:nvPr/>
        </p:nvSpPr>
        <p:spPr>
          <a:xfrm>
            <a:off x="99060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Red de gas o tanque LP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="" xmlns:a16="http://schemas.microsoft.com/office/drawing/2014/main" id="{1AA754AB-9F68-40A2-A816-3190CEDB4ADC}"/>
              </a:ext>
            </a:extLst>
          </p:cNvPr>
          <p:cNvSpPr>
            <a:spLocks noGrp="1"/>
          </p:cNvSpPr>
          <p:nvPr/>
        </p:nvSpPr>
        <p:spPr>
          <a:xfrm>
            <a:off x="297942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A59B93FE-A503-40EF-B353-58A9039D8001}"/>
              </a:ext>
            </a:extLst>
          </p:cNvPr>
          <p:cNvSpPr>
            <a:spLocks noGrp="1"/>
          </p:cNvSpPr>
          <p:nvPr/>
        </p:nvSpPr>
        <p:spPr>
          <a:xfrm>
            <a:off x="315087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BC0D16C6-65DE-4A9C-9E0D-FE03A655BF92}"/>
              </a:ext>
            </a:extLst>
          </p:cNvPr>
          <p:cNvSpPr>
            <a:spLocks noGrp="1"/>
          </p:cNvSpPr>
          <p:nvPr/>
        </p:nvSpPr>
        <p:spPr>
          <a:xfrm>
            <a:off x="315087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488C3670-6190-4317-8805-414296633E3D}"/>
              </a:ext>
            </a:extLst>
          </p:cNvPr>
          <p:cNvSpPr>
            <a:spLocks noGrp="1"/>
          </p:cNvSpPr>
          <p:nvPr/>
        </p:nvSpPr>
        <p:spPr>
          <a:xfrm>
            <a:off x="315087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Entrega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CF1FBFC9-B96F-424A-A5A5-75DB03AD7528}"/>
              </a:ext>
            </a:extLst>
          </p:cNvPr>
          <p:cNvSpPr>
            <a:spLocks noGrp="1"/>
          </p:cNvSpPr>
          <p:nvPr/>
        </p:nvSpPr>
        <p:spPr>
          <a:xfrm>
            <a:off x="315087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Medidor y punto de entrega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="" xmlns:a16="http://schemas.microsoft.com/office/drawing/2014/main" id="{E6E9A86B-1C46-4889-A4A5-0986126A624A}"/>
              </a:ext>
            </a:extLst>
          </p:cNvPr>
          <p:cNvSpPr>
            <a:spLocks noGrp="1"/>
          </p:cNvSpPr>
          <p:nvPr/>
        </p:nvSpPr>
        <p:spPr>
          <a:xfrm>
            <a:off x="513969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F6D79C91-A46F-4708-BA80-BF5BB64AC872}"/>
              </a:ext>
            </a:extLst>
          </p:cNvPr>
          <p:cNvSpPr>
            <a:spLocks noGrp="1"/>
          </p:cNvSpPr>
          <p:nvPr/>
        </p:nvSpPr>
        <p:spPr>
          <a:xfrm>
            <a:off x="531114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B3B6D462-D96B-46ED-BACB-90B3EACBB682}"/>
              </a:ext>
            </a:extLst>
          </p:cNvPr>
          <p:cNvSpPr>
            <a:spLocks noGrp="1"/>
          </p:cNvSpPr>
          <p:nvPr/>
        </p:nvSpPr>
        <p:spPr>
          <a:xfrm>
            <a:off x="531114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53E20B41-EA8A-47CB-900D-5893516B78AB}"/>
              </a:ext>
            </a:extLst>
          </p:cNvPr>
          <p:cNvSpPr>
            <a:spLocks noGrp="1"/>
          </p:cNvSpPr>
          <p:nvPr/>
        </p:nvSpPr>
        <p:spPr>
          <a:xfrm>
            <a:off x="531114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Control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842AC07E-965F-4499-B5D4-82378AF2B8ED}"/>
              </a:ext>
            </a:extLst>
          </p:cNvPr>
          <p:cNvSpPr>
            <a:spLocks noGrp="1"/>
          </p:cNvSpPr>
          <p:nvPr/>
        </p:nvSpPr>
        <p:spPr>
          <a:xfrm>
            <a:off x="531114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Regulación y cierre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="" xmlns:a16="http://schemas.microsoft.com/office/drawing/2014/main" id="{8480723E-97AD-494C-9336-E57749AE92B8}"/>
              </a:ext>
            </a:extLst>
          </p:cNvPr>
          <p:cNvSpPr>
            <a:spLocks noGrp="1"/>
          </p:cNvSpPr>
          <p:nvPr/>
        </p:nvSpPr>
        <p:spPr>
          <a:xfrm>
            <a:off x="729996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33C34BA8-E22A-434F-8F36-E8D087ABC270}"/>
              </a:ext>
            </a:extLst>
          </p:cNvPr>
          <p:cNvSpPr>
            <a:spLocks noGrp="1"/>
          </p:cNvSpPr>
          <p:nvPr/>
        </p:nvSpPr>
        <p:spPr>
          <a:xfrm>
            <a:off x="747141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CC46E112-DAE9-4CA0-8FD6-C9BFF4724E2F}"/>
              </a:ext>
            </a:extLst>
          </p:cNvPr>
          <p:cNvSpPr>
            <a:spLocks noGrp="1"/>
          </p:cNvSpPr>
          <p:nvPr/>
        </p:nvSpPr>
        <p:spPr>
          <a:xfrm>
            <a:off x="747141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B23B068D-5912-4583-9974-A60EE8063F86}"/>
              </a:ext>
            </a:extLst>
          </p:cNvPr>
          <p:cNvSpPr>
            <a:spLocks noGrp="1"/>
          </p:cNvSpPr>
          <p:nvPr/>
        </p:nvSpPr>
        <p:spPr>
          <a:xfrm>
            <a:off x="747141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Distribución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5C74D0BD-1F58-4882-9FEA-A8C9FF01AAE7}"/>
              </a:ext>
            </a:extLst>
          </p:cNvPr>
          <p:cNvSpPr>
            <a:spLocks noGrp="1"/>
          </p:cNvSpPr>
          <p:nvPr/>
        </p:nvSpPr>
        <p:spPr>
          <a:xfrm>
            <a:off x="747141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Tuberías dimensionado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="" xmlns:a16="http://schemas.microsoft.com/office/drawing/2014/main" id="{C1352F04-794C-4495-B28B-B0339950CC46}"/>
              </a:ext>
            </a:extLst>
          </p:cNvPr>
          <p:cNvSpPr>
            <a:spLocks noGrp="1"/>
          </p:cNvSpPr>
          <p:nvPr/>
        </p:nvSpPr>
        <p:spPr>
          <a:xfrm>
            <a:off x="946023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9" name="Oval 28">
            <a:extLst>
              <a:ext uri="{FF2B5EF4-FFF2-40B4-BE49-F238E27FC236}">
                <a16:creationId xmlns="" xmlns:a16="http://schemas.microsoft.com/office/drawing/2014/main" id="{702D3CB9-329D-4455-B119-665F907E7E5E}"/>
              </a:ext>
            </a:extLst>
          </p:cNvPr>
          <p:cNvSpPr>
            <a:spLocks noGrp="1"/>
          </p:cNvSpPr>
          <p:nvPr/>
        </p:nvSpPr>
        <p:spPr>
          <a:xfrm>
            <a:off x="963168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FEF7BB92-D1F2-4F98-9C78-AEB9E203F9E5}"/>
              </a:ext>
            </a:extLst>
          </p:cNvPr>
          <p:cNvSpPr>
            <a:spLocks noGrp="1"/>
          </p:cNvSpPr>
          <p:nvPr/>
        </p:nvSpPr>
        <p:spPr>
          <a:xfrm>
            <a:off x="963168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1424F6F3-9EFF-4063-A6C4-4C477C586A23}"/>
              </a:ext>
            </a:extLst>
          </p:cNvPr>
          <p:cNvSpPr>
            <a:spLocks noGrp="1"/>
          </p:cNvSpPr>
          <p:nvPr/>
        </p:nvSpPr>
        <p:spPr>
          <a:xfrm>
            <a:off x="963168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Uso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AEFFF732-4673-4336-8448-8C242672AE06}"/>
              </a:ext>
            </a:extLst>
          </p:cNvPr>
          <p:cNvSpPr>
            <a:spLocks noGrp="1"/>
          </p:cNvSpPr>
          <p:nvPr/>
        </p:nvSpPr>
        <p:spPr>
          <a:xfrm>
            <a:off x="963168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Equipo a gas + ventilación de gases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B5CC892F-3C94-47D2-8E0D-F5EA9CE0C476}"/>
              </a:ext>
            </a:extLst>
          </p:cNvPr>
          <p:cNvSpPr>
            <a:spLocks noGrp="1"/>
          </p:cNvSpPr>
          <p:nvPr/>
        </p:nvSpPr>
        <p:spPr>
          <a:xfrm>
            <a:off x="819150" y="5010150"/>
            <a:ext cx="105346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5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Una falla en cualquier eslabón cambia la presión, el caudal o la seguridad.</a:t>
            </a:r>
          </a:p>
        </p:txBody>
      </p:sp>
    </p:spTree>
    <p:extLst>
      <p:ext uri="{BB962C8B-B14F-4D97-AF65-F5344CB8AC3E}">
        <p14:creationId xmlns:p14="http://schemas.microsoft.com/office/powerpoint/2010/main" val="44376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A767FCB-4009-4917-ACE7-E0C29DF7ED5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D0FCEA27-23E0-4E91-A542-43701E2ED001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5 • SISTEMAS DE VENTILACIÓN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BDEEDD59-788A-4097-BE13-30B2831BFA13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Asistido por ventilador y de ventilación directa cambian el diagnóstico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934F255E-E2B1-4AD2-B456-D8B53D3E0AE3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4A23EE3-F484-4695-9FA3-AC5055365C6B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20CDC60-A035-490F-B8BE-80CF642591B3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080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590550" y="1847850"/>
          <a:ext cx="11029949" cy="4095750"/>
        </p:xfrm>
        <a:graphic>
          <a:graphicData uri="http://schemas.openxmlformats.org/drawingml/2006/table">
            <a:tbl>
              <a:tblPr firstRow="1"/>
              <a:tblGrid>
                <a:gridCol w="2888796"/>
                <a:gridCol w="3282723"/>
                <a:gridCol w="4858430"/>
              </a:tblGrid>
              <a:tr h="682625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Sistema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Movimiento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Falla típica a verificar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Tiro natural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Flotabilidad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Derrame de gases, obstrucción, condición de la chimenea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Asistido por ventilador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Inductor ayuda al flujo de ventilación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Interruptor de presión, tubería, inductor, restricción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Ventilación directa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Aire y extracción por sistema sellado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Terminal, sellos, tubería concéntrica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Ventilación mecánica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Ventilador mueve productos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Interbloqueo, alimentación eléctrica, condensado, material del conducto de ventilación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De condensación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Extracción a baja temperatura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Desagüe, trampa, pendiente y material aprobado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116899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EAD02B0-3D93-416D-9D3E-F5416839639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5D9AF7DE-9787-4679-838C-CC5BDF477B71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5 • CATEGORÍAS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E2A0A405-FE9A-4089-981D-01B7CB2A89B2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Las categorías de equipos a gas orientan material del conducto de ventilación y presión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F97B98E3-0992-4CD7-8541-B144AEAF8F65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4F1FAC9-4BA3-4C75-BB8A-3E7F3E00CF68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DE46E22-99E4-4CA7-B6A4-3D6F11272096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081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590550" y="1847850"/>
          <a:ext cx="11029950" cy="4095750"/>
        </p:xfrm>
        <a:graphic>
          <a:graphicData uri="http://schemas.openxmlformats.org/drawingml/2006/table">
            <a:tbl>
              <a:tblPr firstRow="1"/>
              <a:tblGrid>
                <a:gridCol w="1095375"/>
                <a:gridCol w="2732008"/>
                <a:gridCol w="3104555"/>
                <a:gridCol w="4098012"/>
              </a:tblGrid>
              <a:tr h="81915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Categoría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Presión del conducto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Tendencia a la condensación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Lectura conceptual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8191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I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No positiva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Sin condensación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Ventilación tradicional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8191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II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No positiva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De condensación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Necesidades especiales de material y drenaje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8191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III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Positiva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Sin condensación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Juntas selladas y conducto certificado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8191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IV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Positiva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De condensación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Conducto resistente a la corrosión + condensado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230545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0BD5D56F-A25A-4095-84E5-FC0ED5CFBD0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63FD0A7-13F4-4C4D-A720-3DDAED9F440A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5 • DIAGNOSTICS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FED4FFAC-F3DE-45C4-9EAC-5526CFE941C6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Derrame de gases prueba — reproduzca la condición más exigente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C39A4220-E5CC-44C6-97A5-1B65025C4FC8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7CD45D0-AC65-4064-A8B2-4F9F49073E83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2A42F31-AF53-4D54-805A-F79CE5FFDFCD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082</a:t>
            </a:r>
          </a:p>
        </p:txBody>
      </p:sp>
      <p:sp>
        <p:nvSpPr>
          <p:cNvPr id="7" name="Straight Connector 6">
            <a:extLst>
              <a:ext uri="{FF2B5EF4-FFF2-40B4-BE49-F238E27FC236}">
                <a16:creationId xmlns="" xmlns:a16="http://schemas.microsoft.com/office/drawing/2014/main" id="{FBD695D0-03B2-42A4-A2E6-2BB9F6E078FB}"/>
              </a:ext>
            </a:extLst>
          </p:cNvPr>
          <p:cNvSpPr>
            <a:spLocks noGrp="1"/>
          </p:cNvSpPr>
          <p:nvPr/>
        </p:nvSpPr>
        <p:spPr>
          <a:xfrm>
            <a:off x="1085850" y="3162300"/>
            <a:ext cx="10001250" cy="0"/>
          </a:xfrm>
          <a:prstGeom prst="line">
            <a:avLst/>
          </a:prstGeom>
          <a:noFill/>
          <a:ln w="47625">
            <a:solidFill>
              <a:srgbClr val="19B6D2"/>
            </a:solidFill>
            <a:prstDash val="solid"/>
          </a:ln>
        </p:spPr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D012467D-3B77-4A21-8CBF-694BB2B1B31F}"/>
              </a:ext>
            </a:extLst>
          </p:cNvPr>
          <p:cNvSpPr>
            <a:spLocks noGrp="1"/>
          </p:cNvSpPr>
          <p:nvPr/>
        </p:nvSpPr>
        <p:spPr>
          <a:xfrm>
            <a:off x="81915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9CE223B1-6EEB-4AAE-AFD6-718246A9C1B7}"/>
              </a:ext>
            </a:extLst>
          </p:cNvPr>
          <p:cNvSpPr>
            <a:spLocks noGrp="1"/>
          </p:cNvSpPr>
          <p:nvPr/>
        </p:nvSpPr>
        <p:spPr>
          <a:xfrm>
            <a:off x="99060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AEEF0D1-DF7F-4CF1-87F0-5F70184C5CE7}"/>
              </a:ext>
            </a:extLst>
          </p:cNvPr>
          <p:cNvSpPr>
            <a:spLocks noGrp="1"/>
          </p:cNvSpPr>
          <p:nvPr/>
        </p:nvSpPr>
        <p:spPr>
          <a:xfrm>
            <a:off x="99060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19836F5-7488-453C-BD7B-7126D5367DE7}"/>
              </a:ext>
            </a:extLst>
          </p:cNvPr>
          <p:cNvSpPr>
            <a:spLocks noGrp="1"/>
          </p:cNvSpPr>
          <p:nvPr/>
        </p:nvSpPr>
        <p:spPr>
          <a:xfrm>
            <a:off x="99060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Preparar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432F45AD-0FE1-4BC1-8DA3-81C15F45C2C5}"/>
              </a:ext>
            </a:extLst>
          </p:cNvPr>
          <p:cNvSpPr>
            <a:spLocks noGrp="1"/>
          </p:cNvSpPr>
          <p:nvPr/>
        </p:nvSpPr>
        <p:spPr>
          <a:xfrm>
            <a:off x="99060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Puertas/ventanas según procedimiento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="" xmlns:a16="http://schemas.microsoft.com/office/drawing/2014/main" id="{C3277950-6970-436E-A6AA-18A701C22C5B}"/>
              </a:ext>
            </a:extLst>
          </p:cNvPr>
          <p:cNvSpPr>
            <a:spLocks noGrp="1"/>
          </p:cNvSpPr>
          <p:nvPr/>
        </p:nvSpPr>
        <p:spPr>
          <a:xfrm>
            <a:off x="2979420" y="2476500"/>
            <a:ext cx="1893570" cy="232410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C7FCEC26-AB5A-4E94-AAFA-CBAD62329490}"/>
              </a:ext>
            </a:extLst>
          </p:cNvPr>
          <p:cNvSpPr>
            <a:spLocks noGrp="1"/>
          </p:cNvSpPr>
          <p:nvPr/>
        </p:nvSpPr>
        <p:spPr>
          <a:xfrm>
            <a:off x="315087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3A55CD7D-BA3B-4426-A462-CE538AA3BD33}"/>
              </a:ext>
            </a:extLst>
          </p:cNvPr>
          <p:cNvSpPr>
            <a:spLocks noGrp="1"/>
          </p:cNvSpPr>
          <p:nvPr/>
        </p:nvSpPr>
        <p:spPr>
          <a:xfrm>
            <a:off x="315087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8FBD0942-C58E-4C6F-9F15-C499B6D9D558}"/>
              </a:ext>
            </a:extLst>
          </p:cNvPr>
          <p:cNvSpPr>
            <a:spLocks noGrp="1"/>
          </p:cNvSpPr>
          <p:nvPr/>
        </p:nvSpPr>
        <p:spPr>
          <a:xfrm>
            <a:off x="315087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Extracción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C9F73502-5227-4970-8758-32D377FC80A0}"/>
              </a:ext>
            </a:extLst>
          </p:cNvPr>
          <p:cNvSpPr>
            <a:spLocks noGrp="1"/>
          </p:cNvSpPr>
          <p:nvPr/>
        </p:nvSpPr>
        <p:spPr>
          <a:xfrm>
            <a:off x="315087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 dirty="0" err="1">
                <a:solidFill>
                  <a:srgbClr val="506273"/>
                </a:solidFill>
                <a:latin typeface="Aptos"/>
                <a:ea typeface="Aptos"/>
                <a:cs typeface="Aptos"/>
              </a:rPr>
              <a:t>Activar</a:t>
            </a:r>
            <a:r>
              <a:rPr sz="1200" dirty="0">
                <a:solidFill>
                  <a:srgbClr val="506273"/>
                </a:solidFill>
                <a:latin typeface="Aptos"/>
                <a:ea typeface="Aptos"/>
                <a:cs typeface="Aptos"/>
              </a:rPr>
              <a:t> </a:t>
            </a:r>
            <a:r>
              <a:rPr sz="1200" dirty="0" err="1">
                <a:solidFill>
                  <a:srgbClr val="506273"/>
                </a:solidFill>
                <a:latin typeface="Aptos"/>
                <a:ea typeface="Aptos"/>
                <a:cs typeface="Aptos"/>
              </a:rPr>
              <a:t>ventiladores</a:t>
            </a:r>
            <a:r>
              <a:rPr sz="1200" dirty="0">
                <a:solidFill>
                  <a:srgbClr val="506273"/>
                </a:solidFill>
                <a:latin typeface="Aptos"/>
                <a:ea typeface="Aptos"/>
                <a:cs typeface="Aptos"/>
              </a:rPr>
              <a:t>/</a:t>
            </a:r>
            <a:r>
              <a:rPr sz="1200" dirty="0" err="1">
                <a:solidFill>
                  <a:srgbClr val="506273"/>
                </a:solidFill>
                <a:latin typeface="Aptos"/>
                <a:ea typeface="Aptos"/>
                <a:cs typeface="Aptos"/>
              </a:rPr>
              <a:t>secadora</a:t>
            </a:r>
            <a:r>
              <a:rPr sz="1200" dirty="0">
                <a:solidFill>
                  <a:srgbClr val="506273"/>
                </a:solidFill>
                <a:latin typeface="Aptos"/>
                <a:ea typeface="Aptos"/>
                <a:cs typeface="Aptos"/>
              </a:rPr>
              <a:t> </a:t>
            </a:r>
            <a:r>
              <a:rPr sz="1200" dirty="0" err="1">
                <a:solidFill>
                  <a:srgbClr val="506273"/>
                </a:solidFill>
                <a:latin typeface="Aptos"/>
                <a:ea typeface="Aptos"/>
                <a:cs typeface="Aptos"/>
              </a:rPr>
              <a:t>según</a:t>
            </a:r>
            <a:r>
              <a:rPr sz="1200" dirty="0">
                <a:solidFill>
                  <a:srgbClr val="506273"/>
                </a:solidFill>
                <a:latin typeface="Aptos"/>
                <a:ea typeface="Aptos"/>
                <a:cs typeface="Aptos"/>
              </a:rPr>
              <a:t> el </a:t>
            </a:r>
            <a:r>
              <a:rPr sz="1200" dirty="0" err="1">
                <a:solidFill>
                  <a:srgbClr val="506273"/>
                </a:solidFill>
                <a:latin typeface="Aptos"/>
                <a:ea typeface="Aptos"/>
                <a:cs typeface="Aptos"/>
              </a:rPr>
              <a:t>procedimiento</a:t>
            </a:r>
            <a:endParaRPr sz="1200" dirty="0">
              <a:solidFill>
                <a:srgbClr val="506273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="" xmlns:a16="http://schemas.microsoft.com/office/drawing/2014/main" id="{F82A0E86-2A0F-49A0-BA46-FFDF64C5B523}"/>
              </a:ext>
            </a:extLst>
          </p:cNvPr>
          <p:cNvSpPr>
            <a:spLocks noGrp="1"/>
          </p:cNvSpPr>
          <p:nvPr/>
        </p:nvSpPr>
        <p:spPr>
          <a:xfrm>
            <a:off x="513969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1611A14E-E99C-40D5-81EC-2FD038EA7B99}"/>
              </a:ext>
            </a:extLst>
          </p:cNvPr>
          <p:cNvSpPr>
            <a:spLocks noGrp="1"/>
          </p:cNvSpPr>
          <p:nvPr/>
        </p:nvSpPr>
        <p:spPr>
          <a:xfrm>
            <a:off x="531114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802C489C-56E9-4E17-8B3B-0A3CC8D4A686}"/>
              </a:ext>
            </a:extLst>
          </p:cNvPr>
          <p:cNvSpPr>
            <a:spLocks noGrp="1"/>
          </p:cNvSpPr>
          <p:nvPr/>
        </p:nvSpPr>
        <p:spPr>
          <a:xfrm>
            <a:off x="531114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F0634F0A-28E4-477B-9813-788ED5A70296}"/>
              </a:ext>
            </a:extLst>
          </p:cNvPr>
          <p:cNvSpPr>
            <a:spLocks noGrp="1"/>
          </p:cNvSpPr>
          <p:nvPr/>
        </p:nvSpPr>
        <p:spPr>
          <a:xfrm>
            <a:off x="531114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Operar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A7543DC5-7082-46AD-84A5-C6CF07634F9D}"/>
              </a:ext>
            </a:extLst>
          </p:cNvPr>
          <p:cNvSpPr>
            <a:spLocks noGrp="1"/>
          </p:cNvSpPr>
          <p:nvPr/>
        </p:nvSpPr>
        <p:spPr>
          <a:xfrm>
            <a:off x="531114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Equipos a gas en secuencia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="" xmlns:a16="http://schemas.microsoft.com/office/drawing/2014/main" id="{91BD6AEE-4A18-4F7B-B700-D28770EB2BB1}"/>
              </a:ext>
            </a:extLst>
          </p:cNvPr>
          <p:cNvSpPr>
            <a:spLocks noGrp="1"/>
          </p:cNvSpPr>
          <p:nvPr/>
        </p:nvSpPr>
        <p:spPr>
          <a:xfrm>
            <a:off x="729996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AA179D06-7F7A-469F-B968-6C8D509204F0}"/>
              </a:ext>
            </a:extLst>
          </p:cNvPr>
          <p:cNvSpPr>
            <a:spLocks noGrp="1"/>
          </p:cNvSpPr>
          <p:nvPr/>
        </p:nvSpPr>
        <p:spPr>
          <a:xfrm>
            <a:off x="747141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243984A0-B833-4515-87BB-AC068425F432}"/>
              </a:ext>
            </a:extLst>
          </p:cNvPr>
          <p:cNvSpPr>
            <a:spLocks noGrp="1"/>
          </p:cNvSpPr>
          <p:nvPr/>
        </p:nvSpPr>
        <p:spPr>
          <a:xfrm>
            <a:off x="747141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6054FA7A-51FE-49A0-ADF8-033620809F36}"/>
              </a:ext>
            </a:extLst>
          </p:cNvPr>
          <p:cNvSpPr>
            <a:spLocks noGrp="1"/>
          </p:cNvSpPr>
          <p:nvPr/>
        </p:nvSpPr>
        <p:spPr>
          <a:xfrm>
            <a:off x="747141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Observar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E35D8B07-2C99-4C0B-B4A7-50E14E6BAEC4}"/>
              </a:ext>
            </a:extLst>
          </p:cNvPr>
          <p:cNvSpPr>
            <a:spLocks noGrp="1"/>
          </p:cNvSpPr>
          <p:nvPr/>
        </p:nvSpPr>
        <p:spPr>
          <a:xfrm>
            <a:off x="747141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Tiro/derrame de gases + CO lecturas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="" xmlns:a16="http://schemas.microsoft.com/office/drawing/2014/main" id="{B7F765B1-D1A6-4715-B728-B0AC5D874687}"/>
              </a:ext>
            </a:extLst>
          </p:cNvPr>
          <p:cNvSpPr>
            <a:spLocks noGrp="1"/>
          </p:cNvSpPr>
          <p:nvPr/>
        </p:nvSpPr>
        <p:spPr>
          <a:xfrm>
            <a:off x="946023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9" name="Oval 28">
            <a:extLst>
              <a:ext uri="{FF2B5EF4-FFF2-40B4-BE49-F238E27FC236}">
                <a16:creationId xmlns="" xmlns:a16="http://schemas.microsoft.com/office/drawing/2014/main" id="{5C23699D-3728-4A1B-90F0-71248C666459}"/>
              </a:ext>
            </a:extLst>
          </p:cNvPr>
          <p:cNvSpPr>
            <a:spLocks noGrp="1"/>
          </p:cNvSpPr>
          <p:nvPr/>
        </p:nvSpPr>
        <p:spPr>
          <a:xfrm>
            <a:off x="963168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74448DE7-9285-4A83-AB87-A1BD6CE4EFD5}"/>
              </a:ext>
            </a:extLst>
          </p:cNvPr>
          <p:cNvSpPr>
            <a:spLocks noGrp="1"/>
          </p:cNvSpPr>
          <p:nvPr/>
        </p:nvSpPr>
        <p:spPr>
          <a:xfrm>
            <a:off x="963168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CE65EC62-896E-493B-BBFC-4598F12280BA}"/>
              </a:ext>
            </a:extLst>
          </p:cNvPr>
          <p:cNvSpPr>
            <a:spLocks noGrp="1"/>
          </p:cNvSpPr>
          <p:nvPr/>
        </p:nvSpPr>
        <p:spPr>
          <a:xfrm>
            <a:off x="963168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Corregir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919DA40E-D224-4F71-B0C2-47EA9FC69B75}"/>
              </a:ext>
            </a:extLst>
          </p:cNvPr>
          <p:cNvSpPr>
            <a:spLocks noGrp="1"/>
          </p:cNvSpPr>
          <p:nvPr/>
        </p:nvSpPr>
        <p:spPr>
          <a:xfrm>
            <a:off x="963168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Aire, respiradero, obstrucción o presión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B0D582D3-7676-485A-A0EC-6291B7A5A395}"/>
              </a:ext>
            </a:extLst>
          </p:cNvPr>
          <p:cNvSpPr>
            <a:spLocks noGrp="1"/>
          </p:cNvSpPr>
          <p:nvPr/>
        </p:nvSpPr>
        <p:spPr>
          <a:xfrm>
            <a:off x="819150" y="5010150"/>
            <a:ext cx="105346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5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Si existe una condición peligrosa, apagar y dejar fuera de servicio y escale según el procedimiento.</a:t>
            </a:r>
          </a:p>
        </p:txBody>
      </p:sp>
    </p:spTree>
    <p:extLst>
      <p:ext uri="{BB962C8B-B14F-4D97-AF65-F5344CB8AC3E}">
        <p14:creationId xmlns:p14="http://schemas.microsoft.com/office/powerpoint/2010/main" val="179650437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9FC57655-70AD-4063-A91E-EF11422F599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07379283-BD01-4C30-825D-43040DDEDE6C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5 • CONDENSADO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B748FBDC-7D83-497C-8774-7116CB2186D8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27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Condensado puede revelar un respiradero demasiado frío o una falla de drenaje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327673A0-9BE8-40A7-9744-9AE6C253CEC5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41C59FA-846D-4F87-A647-565BBAEBD4A4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9F1A71A-8BDB-4358-907E-F8EA5F121E4A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083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E3B0870-51E8-48E8-BFE0-EDC3AA8A1550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7048500" cy="3905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Marcas de agua, óxido, depósitos blancos y deterioro de las juntas son señales.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Revise material del conducto de ventilación, pendiente, dimensionamiento, aislamiento y terminal.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En los equipos a gas de condensación, verifique desagüe, trampa, neutralizador y protección contra congelación.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No tape un desagüe ni selle una fuga sin corregir la causa.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La corrosión puede comprometer la integridad del conducto de ventilación y crear riesgo de CO o derrame de gases.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832F92CF-D042-4EA2-AC9B-81DBBB532ECA}"/>
              </a:ext>
            </a:extLst>
          </p:cNvPr>
          <p:cNvSpPr>
            <a:spLocks noGrp="1"/>
          </p:cNvSpPr>
          <p:nvPr/>
        </p:nvSpPr>
        <p:spPr>
          <a:xfrm>
            <a:off x="8305800" y="2047875"/>
            <a:ext cx="3333750" cy="3143250"/>
          </a:xfrm>
          <a:prstGeom prst="roundRect">
            <a:avLst>
              <a:gd name="adj" fmla="val 6667"/>
            </a:avLst>
          </a:prstGeom>
          <a:solidFill>
            <a:srgbClr val="081B2C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9E2FB688-003D-49DC-B089-A364D13A8B08}"/>
              </a:ext>
            </a:extLst>
          </p:cNvPr>
          <p:cNvSpPr>
            <a:spLocks noGrp="1"/>
          </p:cNvSpPr>
          <p:nvPr/>
        </p:nvSpPr>
        <p:spPr>
          <a:xfrm>
            <a:off x="8572500" y="2295525"/>
            <a:ext cx="2800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DIAGNÓSTICO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5F722894-FF68-49EB-858C-733E5C369A06}"/>
              </a:ext>
            </a:extLst>
          </p:cNvPr>
          <p:cNvSpPr>
            <a:spLocks noGrp="1"/>
          </p:cNvSpPr>
          <p:nvPr/>
        </p:nvSpPr>
        <p:spPr>
          <a:xfrm>
            <a:off x="8572500" y="2771775"/>
            <a:ext cx="280035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2000"/>
              </a:lnSpc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Ubicación de la humedad → causa probable.</a:t>
            </a:r>
          </a:p>
        </p:txBody>
      </p:sp>
    </p:spTree>
    <p:extLst>
      <p:ext uri="{BB962C8B-B14F-4D97-AF65-F5344CB8AC3E}">
        <p14:creationId xmlns:p14="http://schemas.microsoft.com/office/powerpoint/2010/main" val="108192895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11945346-6955-4CEF-8068-989F34ED594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982A2EF2-9817-40FA-A2AB-C393A9FC0701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5 • INSTALACIÓN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BE9B9490-0858-4EE7-8495-303E4A385282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Separación mínima y acceso protegen personas y mantenimiento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35C77595-515D-47AB-A930-46485470D0E5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1BB96B9-6FF3-41E2-8240-91E4B242D056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E42E40EB-5BD0-478F-82BD-5D75A1D1C047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084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99DD1526-3775-4C40-8F54-3AE40C6F18E0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7048500" cy="3905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Mantenga separaciones mínimas a combustibles de la placa, certificación del producto y código.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Proporcione espacio de trabajo para válvulas, paneles, filtros y puntos de servicio.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Proteja equipos a gas en garajes o zonas de impacto según requisitos aplicables.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No bloquee de aire de combustión aberturas ni terminales de ventilación.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El equipo debe poder inspeccionarse sin desmontar la construcción.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F0076157-1B38-4020-8EDE-B8402557F042}"/>
              </a:ext>
            </a:extLst>
          </p:cNvPr>
          <p:cNvSpPr>
            <a:spLocks noGrp="1"/>
          </p:cNvSpPr>
          <p:nvPr/>
        </p:nvSpPr>
        <p:spPr>
          <a:xfrm>
            <a:off x="8305800" y="2047875"/>
            <a:ext cx="3333750" cy="3143250"/>
          </a:xfrm>
          <a:prstGeom prst="roundRect">
            <a:avLst>
              <a:gd name="adj" fmla="val 6667"/>
            </a:avLst>
          </a:prstGeom>
          <a:solidFill>
            <a:srgbClr val="081B2C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F7B14207-80F0-40D9-981E-0AA00CB685BC}"/>
              </a:ext>
            </a:extLst>
          </p:cNvPr>
          <p:cNvSpPr>
            <a:spLocks noGrp="1"/>
          </p:cNvSpPr>
          <p:nvPr/>
        </p:nvSpPr>
        <p:spPr>
          <a:xfrm>
            <a:off x="8572500" y="2295525"/>
            <a:ext cx="2800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REGLA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5D60219F-B83E-4B2E-B39C-3149C40347B2}"/>
              </a:ext>
            </a:extLst>
          </p:cNvPr>
          <p:cNvSpPr>
            <a:spLocks noGrp="1"/>
          </p:cNvSpPr>
          <p:nvPr/>
        </p:nvSpPr>
        <p:spPr>
          <a:xfrm>
            <a:off x="8572500" y="2771775"/>
            <a:ext cx="280035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2000"/>
              </a:lnSpc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Si no puede inspeccionarse, no puede recibir mantenimiento.</a:t>
            </a:r>
          </a:p>
        </p:txBody>
      </p:sp>
    </p:spTree>
    <p:extLst>
      <p:ext uri="{BB962C8B-B14F-4D97-AF65-F5344CB8AC3E}">
        <p14:creationId xmlns:p14="http://schemas.microsoft.com/office/powerpoint/2010/main" val="122602643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78B5C2-99F3-47F5-A96A-9ABA5913500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CBBD6E96-6D8E-4F0F-B691-3845AE5C96F3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5 • ANÁLISIS DE COMBUSTIÓN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9C0DB7B9-A58E-4E46-9AF1-AD1A5D046F41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26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6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Indicios de la llama + datos del analizador producen un diagnóstico defendible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61B69F3B-A9F8-4AA5-9D44-1EABF34F63E0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B1FC6D7-C8C3-4EAF-BAF9-6314E3AE9FAA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D685F8B2-A149-4571-8D55-2CC20B0F0AF9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085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590550" y="1847850"/>
          <a:ext cx="11029950" cy="4095749"/>
        </p:xfrm>
        <a:graphic>
          <a:graphicData uri="http://schemas.openxmlformats.org/drawingml/2006/table">
            <a:tbl>
              <a:tblPr firstRow="1"/>
              <a:tblGrid>
                <a:gridCol w="4549854"/>
                <a:gridCol w="6480096"/>
              </a:tblGrid>
              <a:tr h="585107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Observación / dato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Posible dirección de diagnóstico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Presión de entrada baja bajo carga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Dimensionamiento, medidor, regulador, restricción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 alto / O₂ bajo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Restricción de aire, exceso de combustión, quemador/problema de ventilación de gases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O₂ alto / llama inestable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Exceso de aire, tiro, problema del quemador o del sello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Hollín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Combustión incompleta; apague y deje fuera de servicio si no es seguro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Derrame de gases / problema de presión positiva en el recinto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Aire de combustión, extracción simultánea, obstrucción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Combustión normal, pero la queja continúa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Secuencia, controles, condición intermitente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17433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E9D56BF9-9777-4A17-9491-BC0F782D601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E8E6C601-62F6-4705-841D-4BF807BABED4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5 • PRÁCTICA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0058B757-DA2F-4FCC-8AF2-8566A5FA2D3C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285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85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Laboratorio 5 — Inspección completa de un equipo a gas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A48CD38D-7AE5-46AC-A610-8BB699C9F899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0FCBF80-49FA-4A2C-A22C-32456CBC1450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8331CB1A-78FF-4E16-8FE1-3CDBFCBA286E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086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27C1419-0D88-4E29-9C09-4EC318DB9F31}"/>
              </a:ext>
            </a:extLst>
          </p:cNvPr>
          <p:cNvSpPr>
            <a:spLocks noGrp="1"/>
          </p:cNvSpPr>
          <p:nvPr/>
        </p:nvSpPr>
        <p:spPr>
          <a:xfrm>
            <a:off x="762000" y="1952625"/>
            <a:ext cx="4857750" cy="2571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3000"/>
              </a:lnSpc>
              <a:buNone/>
              <a:defRPr sz="20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0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El equipo recibe un calentador de agua de entrenamiento con varias condiciones sembradas en suministro, aire de combustión y ventilación de gases.</a:t>
            </a:r>
          </a:p>
        </p:txBody>
      </p:sp>
      <p:sp>
        <p:nvSpPr>
          <p:cNvPr id="8" name="Straight Connector 7">
            <a:extLst>
              <a:ext uri="{FF2B5EF4-FFF2-40B4-BE49-F238E27FC236}">
                <a16:creationId xmlns="" xmlns:a16="http://schemas.microsoft.com/office/drawing/2014/main" id="{774FAA72-603F-4782-95E8-6E2485924552}"/>
              </a:ext>
            </a:extLst>
          </p:cNvPr>
          <p:cNvSpPr>
            <a:spLocks noGrp="1"/>
          </p:cNvSpPr>
          <p:nvPr/>
        </p:nvSpPr>
        <p:spPr>
          <a:xfrm>
            <a:off x="5981700" y="2000250"/>
            <a:ext cx="0" cy="3429000"/>
          </a:xfrm>
          <a:prstGeom prst="line">
            <a:avLst/>
          </a:prstGeom>
          <a:noFill/>
          <a:ln w="47625">
            <a:solidFill>
              <a:srgbClr val="F28C28"/>
            </a:solidFill>
            <a:prstDash val="solid"/>
          </a:ln>
        </p:spPr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58B9912-7686-4EDC-9345-15AFFD75EBED}"/>
              </a:ext>
            </a:extLst>
          </p:cNvPr>
          <p:cNvSpPr>
            <a:spLocks noGrp="1"/>
          </p:cNvSpPr>
          <p:nvPr/>
        </p:nvSpPr>
        <p:spPr>
          <a:xfrm>
            <a:off x="6534150" y="1981200"/>
            <a:ext cx="4572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125" b="1">
                <a:solidFill>
                  <a:srgbClr val="F28C28"/>
                </a:solidFill>
                <a:latin typeface="Aptos"/>
                <a:ea typeface="Aptos"/>
                <a:cs typeface="Aptos"/>
              </a:defRPr>
            </a:pPr>
            <a:r>
              <a:rPr sz="1125" b="1">
                <a:solidFill>
                  <a:srgbClr val="F28C28"/>
                </a:solidFill>
                <a:latin typeface="Aptos"/>
                <a:ea typeface="Aptos"/>
                <a:cs typeface="Aptos"/>
              </a:rPr>
              <a:t>PREGUNTAS DE DIAGNÓSTICO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FE3EDE9D-4FA2-4F62-BC57-4ACA8678A7A5}"/>
              </a:ext>
            </a:extLst>
          </p:cNvPr>
          <p:cNvSpPr>
            <a:spLocks noGrp="1"/>
          </p:cNvSpPr>
          <p:nvPr/>
        </p:nvSpPr>
        <p:spPr>
          <a:xfrm>
            <a:off x="6534150" y="2476500"/>
            <a:ext cx="4762500" cy="2857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¿Qué datos confirma en placa/manual?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¿Qué defectos son de suministro, aire o ventilación de gases?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¿Qué instrumentos necesita?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¿Cuál condición obliga a apagar y dejar fuera de servicio?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50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500">
                <a:solidFill>
                  <a:srgbClr val="17212B"/>
                </a:solidFill>
                <a:latin typeface="Aptos"/>
                <a:ea typeface="Aptos"/>
                <a:cs typeface="Aptos"/>
              </a:rPr>
              <a:t>¿Cómo documenta hallazgos y correcciones?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B5EA9E01-FE96-46E5-B9CE-0ABF4B3F7EA3}"/>
              </a:ext>
            </a:extLst>
          </p:cNvPr>
          <p:cNvSpPr>
            <a:spLocks noGrp="1"/>
          </p:cNvSpPr>
          <p:nvPr/>
        </p:nvSpPr>
        <p:spPr>
          <a:xfrm>
            <a:off x="762000" y="5619750"/>
            <a:ext cx="105346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200" i="1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 i="1">
                <a:solidFill>
                  <a:srgbClr val="506273"/>
                </a:solidFill>
                <a:latin typeface="Aptos"/>
                <a:ea typeface="Aptos"/>
                <a:cs typeface="Aptos"/>
              </a:rPr>
              <a:t>Entregable: equipo a gas informe de inspección + lecturas + prioridad de correcciones.</a:t>
            </a:r>
          </a:p>
        </p:txBody>
      </p:sp>
    </p:spTree>
    <p:extLst>
      <p:ext uri="{BB962C8B-B14F-4D97-AF65-F5344CB8AC3E}">
        <p14:creationId xmlns:p14="http://schemas.microsoft.com/office/powerpoint/2010/main" val="73896264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59B6F58A-0036-460D-95A3-2455773E6E7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6858000" cy="6858000"/>
          </a:xfrm>
          <a:prstGeom prst="rect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E542D90-6938-4205-B95A-95F37147918D}"/>
              </a:ext>
            </a:extLst>
          </p:cNvPr>
          <p:cNvSpPr>
            <a:spLocks noGrp="1"/>
          </p:cNvSpPr>
          <p:nvPr/>
        </p:nvSpPr>
        <p:spPr>
          <a:xfrm>
            <a:off x="609600" y="914400"/>
            <a:ext cx="76200" cy="4552950"/>
          </a:xfrm>
          <a:prstGeom prst="rect">
            <a:avLst/>
          </a:prstGeom>
          <a:solidFill>
            <a:srgbClr val="F28C28"/>
          </a:solidFill>
          <a:ln w="0">
            <a:noFill/>
            <a:prstDash val="solid"/>
          </a:ln>
        </p:spPr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D78CF48-8222-4490-8F8D-5C0F1069DF6D}"/>
              </a:ext>
            </a:extLst>
          </p:cNvPr>
          <p:cNvSpPr>
            <a:spLocks noGrp="1"/>
          </p:cNvSpPr>
          <p:nvPr/>
        </p:nvSpPr>
        <p:spPr>
          <a:xfrm>
            <a:off x="1047750" y="1000125"/>
            <a:ext cx="4572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3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SEMANA 6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BFD6707-39F4-4548-864D-B7D3C4940F0E}"/>
              </a:ext>
            </a:extLst>
          </p:cNvPr>
          <p:cNvSpPr>
            <a:spLocks noGrp="1"/>
          </p:cNvSpPr>
          <p:nvPr/>
        </p:nvSpPr>
        <p:spPr>
          <a:xfrm>
            <a:off x="1047750" y="1685925"/>
            <a:ext cx="495300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92000"/>
              </a:lnSpc>
              <a:buNone/>
              <a:defRPr sz="36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Diagnóstico de fallas</a:t>
            </a:r>
          </a:p>
          <a:p>
            <a:pPr>
              <a:lnSpc>
                <a:spcPct val="92000"/>
              </a:lnSpc>
              <a:buNone/>
              <a:defRPr sz="36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con evidencia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8D094916-F786-4365-8119-A570E1EB4AF6}"/>
              </a:ext>
            </a:extLst>
          </p:cNvPr>
          <p:cNvSpPr>
            <a:spLocks noGrp="1"/>
          </p:cNvSpPr>
          <p:nvPr/>
        </p:nvSpPr>
        <p:spPr>
          <a:xfrm>
            <a:off x="1047750" y="4210050"/>
            <a:ext cx="45720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650">
                <a:solidFill>
                  <a:srgbClr val="BFD0DC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BFD0DC"/>
                </a:solidFill>
                <a:latin typeface="Aptos"/>
                <a:ea typeface="Aptos"/>
                <a:cs typeface="Aptos"/>
              </a:rPr>
              <a:t>Aislar la causa antes de reemplazar componentes.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2B1C603-3A71-4C11-93F2-5C28CDA0AD2B}"/>
              </a:ext>
            </a:extLst>
          </p:cNvPr>
          <p:cNvSpPr>
            <a:spLocks noGrp="1"/>
          </p:cNvSpPr>
          <p:nvPr/>
        </p:nvSpPr>
        <p:spPr>
          <a:xfrm>
            <a:off x="1047750" y="6229350"/>
            <a:ext cx="28575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900" b="1">
                <a:solidFill>
                  <a:srgbClr val="7898AE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898AE"/>
                </a:solidFill>
                <a:latin typeface="Aptos"/>
                <a:ea typeface="Aptos"/>
                <a:cs typeface="Aptos"/>
              </a:rPr>
              <a:t>087 • PLB-501</a:t>
            </a:r>
          </a:p>
        </p:txBody>
      </p:sp>
    </p:spTree>
    <p:extLst>
      <p:ext uri="{BB962C8B-B14F-4D97-AF65-F5344CB8AC3E}">
        <p14:creationId xmlns:p14="http://schemas.microsoft.com/office/powerpoint/2010/main" val="412254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5DD9110-ADD9-4C2B-B1F9-52FCC135EF39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8135F32B-2330-47F7-8D0B-9C14D8EE7BBF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6 • DIAGNÓSTICO DE FALLAS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40A94EF9-55DA-44B3-8A47-D64772BA3327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Ruta de aprendizaje — Semana 6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985C791B-0BC9-4D55-A326-CF40AF75697F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CC57B758-290F-43B1-81BF-2D39D22B4C02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143CF3F-D7CE-4D59-A1F4-3EE5B14B352B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088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685800" y="1790700"/>
          <a:ext cx="10820400" cy="4000500"/>
        </p:xfrm>
        <a:graphic>
          <a:graphicData uri="http://schemas.openxmlformats.org/drawingml/2006/table">
            <a:tbl>
              <a:tblPr/>
              <a:tblGrid>
                <a:gridCol w="1143000"/>
                <a:gridCol w="5806440"/>
                <a:gridCol w="3870960"/>
              </a:tblGrid>
              <a:tr h="666750"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Sesión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Enfoque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Evidencia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425" b="1">
                          <a:solidFill>
                            <a:srgbClr val="081B2C"/>
                          </a:solidFill>
                          <a:latin typeface="Aptos"/>
                          <a:ea typeface="Aptos"/>
                          <a:cs typeface="Aptos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Modelo diagnóstico y evaluación inicial de seguridad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Plan de diagnóstico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425" b="1">
                          <a:solidFill>
                            <a:srgbClr val="081B2C"/>
                          </a:solidFill>
                          <a:latin typeface="Aptos"/>
                          <a:ea typeface="Aptos"/>
                          <a:cs typeface="Aptos"/>
                        </a:rPr>
                        <a:t>2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Suministro, presión, regulador y caudal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Registro de mediciones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425" b="1">
                          <a:solidFill>
                            <a:srgbClr val="081B2C"/>
                          </a:solidFill>
                          <a:latin typeface="Aptos"/>
                          <a:ea typeface="Aptos"/>
                          <a:cs typeface="Aptos"/>
                        </a:rPr>
                        <a:t>3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Encendido, detección de llama y combustión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Matriz de causas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425" b="1">
                          <a:solidFill>
                            <a:srgbClr val="081B2C"/>
                          </a:solidFill>
                          <a:latin typeface="Aptos"/>
                          <a:ea typeface="Aptos"/>
                          <a:cs typeface="Aptos"/>
                        </a:rPr>
                        <a:t>4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Fuga/olor y estudios de casos de ventilación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Informes de servicio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6667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sz="1425" b="1">
                          <a:solidFill>
                            <a:srgbClr val="081B2C"/>
                          </a:solidFill>
                          <a:latin typeface="Aptos"/>
                          <a:ea typeface="Aptos"/>
                          <a:cs typeface="Aptos"/>
                        </a:rPr>
                        <a:t>5</a:t>
                      </a:r>
                    </a:p>
                  </a:txBody>
                  <a:tcPr>
                    <a:solidFill>
                      <a:srgbClr val="FFF0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Proyecto final integrador, evaluación práctica y examen final</a:t>
                      </a:r>
                    </a:p>
                  </a:txBody>
                  <a:tcPr>
                    <a:solidFill>
                      <a:srgbClr val="FFF0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Portafolio final</a:t>
                      </a:r>
                    </a:p>
                  </a:txBody>
                  <a:tcPr>
                    <a:solidFill>
                      <a:srgbClr val="FFF0D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899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AB359F1C-63CC-4D9C-834F-15A8D63A157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148DD3D1-EE8D-4457-90A2-7EA1A8444ACF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6 • MÉTODO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02A6CA81-3A14-4EEF-9D08-CAEA9FE05885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Modelo P-A-R-V — diagnostique sin saltar pasos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F4EF0CAC-38B1-4C9C-BA56-26F2A18D2111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CF705F5-CF6A-4288-8ADD-2880D82C5F6D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C1960ED-2318-4112-91B2-C5D1C2457973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089</a:t>
            </a:r>
          </a:p>
        </p:txBody>
      </p:sp>
      <p:sp>
        <p:nvSpPr>
          <p:cNvPr id="7" name="Straight Connector 6">
            <a:extLst>
              <a:ext uri="{FF2B5EF4-FFF2-40B4-BE49-F238E27FC236}">
                <a16:creationId xmlns="" xmlns:a16="http://schemas.microsoft.com/office/drawing/2014/main" id="{5D28F288-2EBE-421D-9826-D1931E4833D1}"/>
              </a:ext>
            </a:extLst>
          </p:cNvPr>
          <p:cNvSpPr>
            <a:spLocks noGrp="1"/>
          </p:cNvSpPr>
          <p:nvPr/>
        </p:nvSpPr>
        <p:spPr>
          <a:xfrm>
            <a:off x="1085850" y="3162300"/>
            <a:ext cx="10001250" cy="0"/>
          </a:xfrm>
          <a:prstGeom prst="line">
            <a:avLst/>
          </a:prstGeom>
          <a:noFill/>
          <a:ln w="47625">
            <a:solidFill>
              <a:srgbClr val="19B6D2"/>
            </a:solidFill>
            <a:prstDash val="solid"/>
          </a:ln>
        </p:spPr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B2BAD546-5B05-4795-8660-CBCC65018FFD}"/>
              </a:ext>
            </a:extLst>
          </p:cNvPr>
          <p:cNvSpPr>
            <a:spLocks noGrp="1"/>
          </p:cNvSpPr>
          <p:nvPr/>
        </p:nvSpPr>
        <p:spPr>
          <a:xfrm>
            <a:off x="819150" y="2476500"/>
            <a:ext cx="2433638" cy="2000250"/>
          </a:xfrm>
          <a:prstGeom prst="roundRect">
            <a:avLst>
              <a:gd name="adj" fmla="val 8571"/>
            </a:avLst>
          </a:prstGeom>
          <a:solidFill>
            <a:srgbClr val="FFF0DF"/>
          </a:solidFill>
          <a:ln w="14288">
            <a:solidFill>
              <a:srgbClr val="F28C28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99CFECBA-E564-4FAA-A09B-038F2B233495}"/>
              </a:ext>
            </a:extLst>
          </p:cNvPr>
          <p:cNvSpPr>
            <a:spLocks noGrp="1"/>
          </p:cNvSpPr>
          <p:nvPr/>
        </p:nvSpPr>
        <p:spPr>
          <a:xfrm>
            <a:off x="990600" y="2952750"/>
            <a:ext cx="419100" cy="419100"/>
          </a:xfrm>
          <a:prstGeom prst="ellipse">
            <a:avLst/>
          </a:prstGeom>
          <a:solidFill>
            <a:srgbClr val="F28C28"/>
          </a:solidFill>
          <a:ln w="0">
            <a:noFill/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B76520DC-8BDD-4D05-9E3B-7CE4BAF0C377}"/>
              </a:ext>
            </a:extLst>
          </p:cNvPr>
          <p:cNvSpPr>
            <a:spLocks noGrp="1"/>
          </p:cNvSpPr>
          <p:nvPr/>
        </p:nvSpPr>
        <p:spPr>
          <a:xfrm>
            <a:off x="99060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9DE47B62-28D6-4A68-87FE-B10518A58FEF}"/>
              </a:ext>
            </a:extLst>
          </p:cNvPr>
          <p:cNvSpPr>
            <a:spLocks noGrp="1"/>
          </p:cNvSpPr>
          <p:nvPr/>
        </p:nvSpPr>
        <p:spPr>
          <a:xfrm>
            <a:off x="990600" y="3543300"/>
            <a:ext cx="2090738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Peligro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CAC61F0E-E7C1-4095-9424-DF74A9D95076}"/>
              </a:ext>
            </a:extLst>
          </p:cNvPr>
          <p:cNvSpPr>
            <a:spLocks noGrp="1"/>
          </p:cNvSpPr>
          <p:nvPr/>
        </p:nvSpPr>
        <p:spPr>
          <a:xfrm>
            <a:off x="990600" y="3905250"/>
            <a:ext cx="2090738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Evaluación inicial, CO, fuga, apagar y dejar fuera de servicio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="" xmlns:a16="http://schemas.microsoft.com/office/drawing/2014/main" id="{15AD8EF9-C541-4187-9261-FCD00DC77878}"/>
              </a:ext>
            </a:extLst>
          </p:cNvPr>
          <p:cNvSpPr>
            <a:spLocks noGrp="1"/>
          </p:cNvSpPr>
          <p:nvPr/>
        </p:nvSpPr>
        <p:spPr>
          <a:xfrm>
            <a:off x="3519488" y="2476500"/>
            <a:ext cx="2433638" cy="200025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AA4DA242-A8DA-4B95-B562-256077E2F9C7}"/>
              </a:ext>
            </a:extLst>
          </p:cNvPr>
          <p:cNvSpPr>
            <a:spLocks noGrp="1"/>
          </p:cNvSpPr>
          <p:nvPr/>
        </p:nvSpPr>
        <p:spPr>
          <a:xfrm>
            <a:off x="3690938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4226765-93F5-4B1A-B70E-BF3F68F31BE2}"/>
              </a:ext>
            </a:extLst>
          </p:cNvPr>
          <p:cNvSpPr>
            <a:spLocks noGrp="1"/>
          </p:cNvSpPr>
          <p:nvPr/>
        </p:nvSpPr>
        <p:spPr>
          <a:xfrm>
            <a:off x="3690938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F36A7C2F-D8D6-4799-8369-D19DF07553FA}"/>
              </a:ext>
            </a:extLst>
          </p:cNvPr>
          <p:cNvSpPr>
            <a:spLocks noGrp="1"/>
          </p:cNvSpPr>
          <p:nvPr/>
        </p:nvSpPr>
        <p:spPr>
          <a:xfrm>
            <a:off x="3690938" y="3543300"/>
            <a:ext cx="2090738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Antecedentes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9A589421-C5B4-4B10-9B53-76CB5815A9E5}"/>
              </a:ext>
            </a:extLst>
          </p:cNvPr>
          <p:cNvSpPr>
            <a:spLocks noGrp="1"/>
          </p:cNvSpPr>
          <p:nvPr/>
        </p:nvSpPr>
        <p:spPr>
          <a:xfrm>
            <a:off x="3690938" y="3905250"/>
            <a:ext cx="2090738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Queja, antecedentes y cambios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="" xmlns:a16="http://schemas.microsoft.com/office/drawing/2014/main" id="{DD721B8E-3D7F-4687-A88C-064DAD12920A}"/>
              </a:ext>
            </a:extLst>
          </p:cNvPr>
          <p:cNvSpPr>
            <a:spLocks noGrp="1"/>
          </p:cNvSpPr>
          <p:nvPr/>
        </p:nvSpPr>
        <p:spPr>
          <a:xfrm>
            <a:off x="6219825" y="2476500"/>
            <a:ext cx="2433638" cy="200025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0EBF0F3C-D10E-4BB9-A5E3-BB165E8D0002}"/>
              </a:ext>
            </a:extLst>
          </p:cNvPr>
          <p:cNvSpPr>
            <a:spLocks noGrp="1"/>
          </p:cNvSpPr>
          <p:nvPr/>
        </p:nvSpPr>
        <p:spPr>
          <a:xfrm>
            <a:off x="6391275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58259AD8-3F10-4326-8E7E-1B556761DCA6}"/>
              </a:ext>
            </a:extLst>
          </p:cNvPr>
          <p:cNvSpPr>
            <a:spLocks noGrp="1"/>
          </p:cNvSpPr>
          <p:nvPr/>
        </p:nvSpPr>
        <p:spPr>
          <a:xfrm>
            <a:off x="6391275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28924775-1860-4C68-9F2F-48F335EDAC8E}"/>
              </a:ext>
            </a:extLst>
          </p:cNvPr>
          <p:cNvSpPr>
            <a:spLocks noGrp="1"/>
          </p:cNvSpPr>
          <p:nvPr/>
        </p:nvSpPr>
        <p:spPr>
          <a:xfrm>
            <a:off x="6391275" y="3543300"/>
            <a:ext cx="2090738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Leer y medir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5477B3AB-DF57-4252-AFD3-996DBC896617}"/>
              </a:ext>
            </a:extLst>
          </p:cNvPr>
          <p:cNvSpPr>
            <a:spLocks noGrp="1"/>
          </p:cNvSpPr>
          <p:nvPr/>
        </p:nvSpPr>
        <p:spPr>
          <a:xfrm>
            <a:off x="6391275" y="3905250"/>
            <a:ext cx="2090738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Presión, voltaje, tiro y CO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="" xmlns:a16="http://schemas.microsoft.com/office/drawing/2014/main" id="{617776FF-43FD-4CD5-A8BD-52FA21593037}"/>
              </a:ext>
            </a:extLst>
          </p:cNvPr>
          <p:cNvSpPr>
            <a:spLocks noGrp="1"/>
          </p:cNvSpPr>
          <p:nvPr/>
        </p:nvSpPr>
        <p:spPr>
          <a:xfrm>
            <a:off x="8920163" y="2476500"/>
            <a:ext cx="2433638" cy="200025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731AEB6E-2531-40B4-88B5-C5948885D65D}"/>
              </a:ext>
            </a:extLst>
          </p:cNvPr>
          <p:cNvSpPr>
            <a:spLocks noGrp="1"/>
          </p:cNvSpPr>
          <p:nvPr/>
        </p:nvSpPr>
        <p:spPr>
          <a:xfrm>
            <a:off x="9091613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5220E289-4B4F-42D9-A721-CE17A22BF707}"/>
              </a:ext>
            </a:extLst>
          </p:cNvPr>
          <p:cNvSpPr>
            <a:spLocks noGrp="1"/>
          </p:cNvSpPr>
          <p:nvPr/>
        </p:nvSpPr>
        <p:spPr>
          <a:xfrm>
            <a:off x="9091613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49292138-3E76-43FA-BE1C-2DBC44326473}"/>
              </a:ext>
            </a:extLst>
          </p:cNvPr>
          <p:cNvSpPr>
            <a:spLocks noGrp="1"/>
          </p:cNvSpPr>
          <p:nvPr/>
        </p:nvSpPr>
        <p:spPr>
          <a:xfrm>
            <a:off x="9091613" y="3543300"/>
            <a:ext cx="2090738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Verificar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BB1FB02B-334D-4B61-9183-3C0178D096C0}"/>
              </a:ext>
            </a:extLst>
          </p:cNvPr>
          <p:cNvSpPr>
            <a:spLocks noGrp="1"/>
          </p:cNvSpPr>
          <p:nvPr/>
        </p:nvSpPr>
        <p:spPr>
          <a:xfrm>
            <a:off x="9091613" y="3905250"/>
            <a:ext cx="2090738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Corregir, volver a probar y documentar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DF989E7F-7CA8-4756-8D2B-B2F6D0E25E87}"/>
              </a:ext>
            </a:extLst>
          </p:cNvPr>
          <p:cNvSpPr>
            <a:spLocks noGrp="1"/>
          </p:cNvSpPr>
          <p:nvPr/>
        </p:nvSpPr>
        <p:spPr>
          <a:xfrm>
            <a:off x="819150" y="5010150"/>
            <a:ext cx="105346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5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Nunca reemplace un componente sin una prueba que explique por qué falló.</a:t>
            </a:r>
          </a:p>
        </p:txBody>
      </p:sp>
    </p:spTree>
    <p:extLst>
      <p:ext uri="{BB962C8B-B14F-4D97-AF65-F5344CB8AC3E}">
        <p14:creationId xmlns:p14="http://schemas.microsoft.com/office/powerpoint/2010/main" val="741758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FD1215F2-843D-449F-B575-07F2196F3C2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44DB7F4-E6B7-461D-8C79-391C3459B32A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1 • PROPIEDADES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7EA46714-5069-44EF-97C9-FD36A0E79DE2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Gas natural y LP se instalan con lógicas diferentes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1FCE6093-54F6-47FE-9170-50F10B54539E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3843921-C9A0-4FE6-ADEE-4D52435C7FEE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38D14B7-2F20-428B-B440-75BB0815AA0A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009</a:t>
            </a:r>
          </a:p>
        </p:txBody>
      </p:sp>
      <p:graphicFrame>
        <p:nvGraphicFramePr>
          <p:cNvPr id="16" name="Table 14"/>
          <p:cNvGraphicFramePr/>
          <p:nvPr/>
        </p:nvGraphicFramePr>
        <p:xfrm>
          <a:off x="590550" y="1847850"/>
          <a:ext cx="11029950" cy="4095749"/>
        </p:xfrm>
        <a:graphic>
          <a:graphicData uri="http://schemas.openxmlformats.org/drawingml/2006/table">
            <a:tbl>
              <a:tblPr firstRow="1"/>
              <a:tblGrid>
                <a:gridCol w="2902618"/>
                <a:gridCol w="4063666"/>
                <a:gridCol w="4063666"/>
              </a:tblGrid>
              <a:tr h="585107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Criterio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Gas natural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LP / Propano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Suministro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Red / servicio de empresa de gas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Tanque o cilindro presurizado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Estado de entrega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Gas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Líquido almacenado; vapor para uso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Densidad relativa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Generalmente más ligero que el aire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Más pesado que el aire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Energía por volumen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Menor que el propano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Mayor que el gas natural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Riesgo de acumulación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Zonas altas y espacios atrapados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Puntos bajos, depresiones y fosas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Código principal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Código adoptado / NFPA 54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Código adoptado / NFPA 58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D5671EF0-E339-4053-981D-08F8D076448F}"/>
              </a:ext>
            </a:extLst>
          </p:cNvPr>
          <p:cNvSpPr>
            <a:spLocks noGrp="1"/>
          </p:cNvSpPr>
          <p:nvPr/>
        </p:nvSpPr>
        <p:spPr>
          <a:xfrm>
            <a:off x="647700" y="6096000"/>
            <a:ext cx="10858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i="1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050" i="1" dirty="0">
                <a:solidFill>
                  <a:srgbClr val="506273"/>
                </a:solidFill>
                <a:latin typeface="Aptos"/>
                <a:ea typeface="Aptos"/>
                <a:cs typeface="Aptos"/>
              </a:rPr>
              <a:t>Las </a:t>
            </a:r>
            <a:r>
              <a:rPr sz="1050" i="1" dirty="0" err="1">
                <a:solidFill>
                  <a:srgbClr val="506273"/>
                </a:solidFill>
                <a:latin typeface="Aptos"/>
                <a:ea typeface="Aptos"/>
                <a:cs typeface="Aptos"/>
              </a:rPr>
              <a:t>condiciones</a:t>
            </a:r>
            <a:r>
              <a:rPr sz="1050" i="1" dirty="0">
                <a:solidFill>
                  <a:srgbClr val="506273"/>
                </a:solidFill>
                <a:latin typeface="Aptos"/>
                <a:ea typeface="Aptos"/>
                <a:cs typeface="Aptos"/>
              </a:rPr>
              <a:t> </a:t>
            </a:r>
            <a:r>
              <a:rPr sz="1050" i="1" dirty="0" err="1">
                <a:solidFill>
                  <a:srgbClr val="506273"/>
                </a:solidFill>
                <a:latin typeface="Aptos"/>
                <a:ea typeface="Aptos"/>
                <a:cs typeface="Aptos"/>
              </a:rPr>
              <a:t>reales</a:t>
            </a:r>
            <a:r>
              <a:rPr sz="1050" i="1" dirty="0">
                <a:solidFill>
                  <a:srgbClr val="506273"/>
                </a:solidFill>
                <a:latin typeface="Aptos"/>
                <a:ea typeface="Aptos"/>
                <a:cs typeface="Aptos"/>
              </a:rPr>
              <a:t> y el </a:t>
            </a:r>
            <a:r>
              <a:rPr sz="1050" i="1" dirty="0" err="1">
                <a:solidFill>
                  <a:srgbClr val="506273"/>
                </a:solidFill>
                <a:latin typeface="Aptos"/>
                <a:ea typeface="Aptos"/>
                <a:cs typeface="Aptos"/>
              </a:rPr>
              <a:t>código</a:t>
            </a:r>
            <a:r>
              <a:rPr sz="1050" i="1" dirty="0">
                <a:solidFill>
                  <a:srgbClr val="506273"/>
                </a:solidFill>
                <a:latin typeface="Aptos"/>
                <a:ea typeface="Aptos"/>
                <a:cs typeface="Aptos"/>
              </a:rPr>
              <a:t> </a:t>
            </a:r>
            <a:r>
              <a:rPr sz="1050" i="1" dirty="0" err="1">
                <a:solidFill>
                  <a:srgbClr val="506273"/>
                </a:solidFill>
                <a:latin typeface="Aptos"/>
                <a:ea typeface="Aptos"/>
                <a:cs typeface="Aptos"/>
              </a:rPr>
              <a:t>adoptado</a:t>
            </a:r>
            <a:r>
              <a:rPr sz="1050" i="1" dirty="0">
                <a:solidFill>
                  <a:srgbClr val="506273"/>
                </a:solidFill>
                <a:latin typeface="Aptos"/>
                <a:ea typeface="Aptos"/>
                <a:cs typeface="Aptos"/>
              </a:rPr>
              <a:t> </a:t>
            </a:r>
            <a:r>
              <a:rPr sz="1050" i="1" dirty="0" err="1">
                <a:solidFill>
                  <a:srgbClr val="506273"/>
                </a:solidFill>
                <a:latin typeface="Aptos"/>
                <a:ea typeface="Aptos"/>
                <a:cs typeface="Aptos"/>
              </a:rPr>
              <a:t>controlan</a:t>
            </a:r>
            <a:r>
              <a:rPr sz="1050" i="1" dirty="0">
                <a:solidFill>
                  <a:srgbClr val="506273"/>
                </a:solidFill>
                <a:latin typeface="Aptos"/>
                <a:ea typeface="Aptos"/>
                <a:cs typeface="Aptos"/>
              </a:rPr>
              <a:t> la </a:t>
            </a:r>
            <a:r>
              <a:rPr sz="1050" i="1" dirty="0" err="1">
                <a:solidFill>
                  <a:srgbClr val="506273"/>
                </a:solidFill>
                <a:latin typeface="Aptos"/>
                <a:ea typeface="Aptos"/>
                <a:cs typeface="Aptos"/>
              </a:rPr>
              <a:t>selección</a:t>
            </a:r>
            <a:r>
              <a:rPr sz="1050" i="1" dirty="0">
                <a:solidFill>
                  <a:srgbClr val="506273"/>
                </a:solidFill>
                <a:latin typeface="Aptos"/>
                <a:ea typeface="Aptos"/>
                <a:cs typeface="Aptos"/>
              </a:rPr>
              <a:t> final.</a:t>
            </a:r>
          </a:p>
        </p:txBody>
      </p:sp>
    </p:spTree>
    <p:extLst>
      <p:ext uri="{BB962C8B-B14F-4D97-AF65-F5344CB8AC3E}">
        <p14:creationId xmlns:p14="http://schemas.microsoft.com/office/powerpoint/2010/main" val="1526427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3102EEEF-17E7-4F5E-A6E1-CB242D3A264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913E0A7F-C4EF-456D-B395-DB10EBE5B677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6 • MÉTODO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CC213AF0-FAF2-4164-A3F1-3C0C78AB3790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27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Árbol de decisiones — el síntoma solo define la primera pregunta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AE73D4CA-4849-4EB5-A745-3330969672BD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5673432-B61A-4A13-8265-1CAB35F6FBF3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658797F-B2A4-4A7E-902A-D2DF1A1B6934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090</a:t>
            </a:r>
          </a:p>
        </p:txBody>
      </p:sp>
      <p:sp>
        <p:nvSpPr>
          <p:cNvPr id="7" name="Straight Connector 6">
            <a:extLst>
              <a:ext uri="{FF2B5EF4-FFF2-40B4-BE49-F238E27FC236}">
                <a16:creationId xmlns="" xmlns:a16="http://schemas.microsoft.com/office/drawing/2014/main" id="{2D082FDC-6903-4490-B837-D98D3ED800E5}"/>
              </a:ext>
            </a:extLst>
          </p:cNvPr>
          <p:cNvSpPr>
            <a:spLocks noGrp="1"/>
          </p:cNvSpPr>
          <p:nvPr/>
        </p:nvSpPr>
        <p:spPr>
          <a:xfrm>
            <a:off x="6096000" y="2571750"/>
            <a:ext cx="0" cy="704850"/>
          </a:xfrm>
          <a:prstGeom prst="line">
            <a:avLst/>
          </a:prstGeom>
          <a:noFill/>
          <a:ln w="28575">
            <a:solidFill>
              <a:srgbClr val="C8D4DE"/>
            </a:solidFill>
            <a:prstDash val="solid"/>
          </a:ln>
        </p:spPr>
      </p:sp>
      <p:sp>
        <p:nvSpPr>
          <p:cNvPr id="8" name="Straight Connector 7">
            <a:extLst>
              <a:ext uri="{FF2B5EF4-FFF2-40B4-BE49-F238E27FC236}">
                <a16:creationId xmlns="" xmlns:a16="http://schemas.microsoft.com/office/drawing/2014/main" id="{5AB90B25-59E6-4408-B576-B8A377C45930}"/>
              </a:ext>
            </a:extLst>
          </p:cNvPr>
          <p:cNvSpPr>
            <a:spLocks noGrp="1"/>
          </p:cNvSpPr>
          <p:nvPr/>
        </p:nvSpPr>
        <p:spPr>
          <a:xfrm>
            <a:off x="3333750" y="3276600"/>
            <a:ext cx="5524500" cy="0"/>
          </a:xfrm>
          <a:prstGeom prst="line">
            <a:avLst/>
          </a:prstGeom>
          <a:noFill/>
          <a:ln w="28575">
            <a:solidFill>
              <a:srgbClr val="C8D4DE"/>
            </a:solidFill>
            <a:prstDash val="solid"/>
          </a:ln>
        </p:spPr>
      </p:sp>
      <p:sp>
        <p:nvSpPr>
          <p:cNvPr id="9" name="Straight Connector 8">
            <a:extLst>
              <a:ext uri="{FF2B5EF4-FFF2-40B4-BE49-F238E27FC236}">
                <a16:creationId xmlns="" xmlns:a16="http://schemas.microsoft.com/office/drawing/2014/main" id="{31DD32CD-5E78-41E7-9700-92052BD16214}"/>
              </a:ext>
            </a:extLst>
          </p:cNvPr>
          <p:cNvSpPr>
            <a:spLocks noGrp="1"/>
          </p:cNvSpPr>
          <p:nvPr/>
        </p:nvSpPr>
        <p:spPr>
          <a:xfrm>
            <a:off x="3333750" y="3276600"/>
            <a:ext cx="0" cy="762000"/>
          </a:xfrm>
          <a:prstGeom prst="line">
            <a:avLst/>
          </a:prstGeom>
          <a:noFill/>
          <a:ln w="28575">
            <a:solidFill>
              <a:srgbClr val="C8D4DE"/>
            </a:solidFill>
            <a:prstDash val="solid"/>
          </a:ln>
        </p:spPr>
      </p:sp>
      <p:sp>
        <p:nvSpPr>
          <p:cNvPr id="10" name="Straight Connector 9">
            <a:extLst>
              <a:ext uri="{FF2B5EF4-FFF2-40B4-BE49-F238E27FC236}">
                <a16:creationId xmlns="" xmlns:a16="http://schemas.microsoft.com/office/drawing/2014/main" id="{FA312CA2-74DC-4E5E-AB52-A7FE772F96F2}"/>
              </a:ext>
            </a:extLst>
          </p:cNvPr>
          <p:cNvSpPr>
            <a:spLocks noGrp="1"/>
          </p:cNvSpPr>
          <p:nvPr/>
        </p:nvSpPr>
        <p:spPr>
          <a:xfrm>
            <a:off x="6096000" y="3276600"/>
            <a:ext cx="0" cy="762000"/>
          </a:xfrm>
          <a:prstGeom prst="line">
            <a:avLst/>
          </a:prstGeom>
          <a:noFill/>
          <a:ln w="28575">
            <a:solidFill>
              <a:srgbClr val="C8D4DE"/>
            </a:solidFill>
            <a:prstDash val="solid"/>
          </a:ln>
        </p:spPr>
      </p:sp>
      <p:sp>
        <p:nvSpPr>
          <p:cNvPr id="11" name="Straight Connector 10">
            <a:extLst>
              <a:ext uri="{FF2B5EF4-FFF2-40B4-BE49-F238E27FC236}">
                <a16:creationId xmlns="" xmlns:a16="http://schemas.microsoft.com/office/drawing/2014/main" id="{88C0E6F6-D6A2-48EC-A192-335AE921756B}"/>
              </a:ext>
            </a:extLst>
          </p:cNvPr>
          <p:cNvSpPr>
            <a:spLocks noGrp="1"/>
          </p:cNvSpPr>
          <p:nvPr/>
        </p:nvSpPr>
        <p:spPr>
          <a:xfrm>
            <a:off x="8858250" y="3276600"/>
            <a:ext cx="0" cy="762000"/>
          </a:xfrm>
          <a:prstGeom prst="line">
            <a:avLst/>
          </a:prstGeom>
          <a:noFill/>
          <a:ln w="28575">
            <a:solidFill>
              <a:srgbClr val="C8D4DE"/>
            </a:solidFill>
            <a:prstDash val="solid"/>
          </a:ln>
        </p:spPr>
      </p:sp>
      <p:sp>
        <p:nvSpPr>
          <p:cNvPr id="12" name="Straight Connector 11">
            <a:extLst>
              <a:ext uri="{FF2B5EF4-FFF2-40B4-BE49-F238E27FC236}">
                <a16:creationId xmlns="" xmlns:a16="http://schemas.microsoft.com/office/drawing/2014/main" id="{3F4A4229-33F3-4043-998C-03DA61AF283E}"/>
              </a:ext>
            </a:extLst>
          </p:cNvPr>
          <p:cNvSpPr>
            <a:spLocks noGrp="1"/>
          </p:cNvSpPr>
          <p:nvPr/>
        </p:nvSpPr>
        <p:spPr>
          <a:xfrm>
            <a:off x="3333750" y="4895850"/>
            <a:ext cx="5524500" cy="0"/>
          </a:xfrm>
          <a:prstGeom prst="line">
            <a:avLst/>
          </a:prstGeom>
          <a:noFill/>
          <a:ln w="28575">
            <a:solidFill>
              <a:srgbClr val="C8D4DE"/>
            </a:solidFill>
            <a:prstDash val="solid"/>
          </a:ln>
        </p:spPr>
      </p:sp>
      <p:sp>
        <p:nvSpPr>
          <p:cNvPr id="13" name="Straight Connector 12">
            <a:extLst>
              <a:ext uri="{FF2B5EF4-FFF2-40B4-BE49-F238E27FC236}">
                <a16:creationId xmlns="" xmlns:a16="http://schemas.microsoft.com/office/drawing/2014/main" id="{E70B70C0-D4FF-478D-AF08-87B03B1DC953}"/>
              </a:ext>
            </a:extLst>
          </p:cNvPr>
          <p:cNvSpPr>
            <a:spLocks noGrp="1"/>
          </p:cNvSpPr>
          <p:nvPr/>
        </p:nvSpPr>
        <p:spPr>
          <a:xfrm>
            <a:off x="3333750" y="4038600"/>
            <a:ext cx="0" cy="857250"/>
          </a:xfrm>
          <a:prstGeom prst="line">
            <a:avLst/>
          </a:prstGeom>
          <a:noFill/>
          <a:ln w="28575">
            <a:solidFill>
              <a:srgbClr val="C8D4DE"/>
            </a:solidFill>
            <a:prstDash val="solid"/>
          </a:ln>
        </p:spPr>
      </p:sp>
      <p:sp>
        <p:nvSpPr>
          <p:cNvPr id="14" name="Straight Connector 13">
            <a:extLst>
              <a:ext uri="{FF2B5EF4-FFF2-40B4-BE49-F238E27FC236}">
                <a16:creationId xmlns="" xmlns:a16="http://schemas.microsoft.com/office/drawing/2014/main" id="{F4B46371-D159-4F88-8A5E-8FCCE46EE9ED}"/>
              </a:ext>
            </a:extLst>
          </p:cNvPr>
          <p:cNvSpPr>
            <a:spLocks noGrp="1"/>
          </p:cNvSpPr>
          <p:nvPr/>
        </p:nvSpPr>
        <p:spPr>
          <a:xfrm>
            <a:off x="8858250" y="4038600"/>
            <a:ext cx="0" cy="857250"/>
          </a:xfrm>
          <a:prstGeom prst="line">
            <a:avLst/>
          </a:prstGeom>
          <a:noFill/>
          <a:ln w="28575">
            <a:solidFill>
              <a:srgbClr val="C8D4DE"/>
            </a:solidFill>
            <a:prstDash val="solid"/>
          </a:ln>
        </p:spPr>
      </p:sp>
      <p:sp>
        <p:nvSpPr>
          <p:cNvPr id="15" name="Rounded Rectangle 14">
            <a:extLst>
              <a:ext uri="{FF2B5EF4-FFF2-40B4-BE49-F238E27FC236}">
                <a16:creationId xmlns="" xmlns:a16="http://schemas.microsoft.com/office/drawing/2014/main" id="{CEC6D086-9A4A-490B-AC0C-8FF7FA5F203F}"/>
              </a:ext>
            </a:extLst>
          </p:cNvPr>
          <p:cNvSpPr>
            <a:spLocks noGrp="1"/>
          </p:cNvSpPr>
          <p:nvPr/>
        </p:nvSpPr>
        <p:spPr>
          <a:xfrm>
            <a:off x="4667250" y="1952625"/>
            <a:ext cx="2857500" cy="628650"/>
          </a:xfrm>
          <a:prstGeom prst="roundRect">
            <a:avLst>
              <a:gd name="adj" fmla="val 24242"/>
            </a:avLst>
          </a:prstGeom>
          <a:solidFill>
            <a:srgbClr val="081B2C"/>
          </a:solidFill>
          <a:ln w="11430">
            <a:solidFill>
              <a:srgbClr val="081B2C"/>
            </a:solidFill>
            <a:prstDash val="solid"/>
          </a:ln>
        </p:spPr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71434094-859D-424F-9A39-B751C2872846}"/>
              </a:ext>
            </a:extLst>
          </p:cNvPr>
          <p:cNvSpPr>
            <a:spLocks noGrp="1"/>
          </p:cNvSpPr>
          <p:nvPr/>
        </p:nvSpPr>
        <p:spPr>
          <a:xfrm>
            <a:off x="4800600" y="2114550"/>
            <a:ext cx="25908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15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¿Existe peligro inmediato?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="" xmlns:a16="http://schemas.microsoft.com/office/drawing/2014/main" id="{DF0A8DB3-1D3D-4893-AF21-9FDFEE29CBF7}"/>
              </a:ext>
            </a:extLst>
          </p:cNvPr>
          <p:cNvSpPr>
            <a:spLocks noGrp="1"/>
          </p:cNvSpPr>
          <p:nvPr/>
        </p:nvSpPr>
        <p:spPr>
          <a:xfrm>
            <a:off x="2190750" y="4038600"/>
            <a:ext cx="2286000" cy="685800"/>
          </a:xfrm>
          <a:prstGeom prst="roundRect">
            <a:avLst>
              <a:gd name="adj" fmla="val 22222"/>
            </a:avLst>
          </a:prstGeom>
          <a:solidFill>
            <a:srgbClr val="FBE8E4"/>
          </a:solidFill>
          <a:ln w="11430">
            <a:solidFill>
              <a:srgbClr val="C8D4DE"/>
            </a:solidFill>
            <a:prstDash val="solid"/>
          </a:ln>
        </p:spPr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A94FB955-89E0-436D-8749-62D0DB05DB35}"/>
              </a:ext>
            </a:extLst>
          </p:cNvPr>
          <p:cNvSpPr>
            <a:spLocks noGrp="1"/>
          </p:cNvSpPr>
          <p:nvPr/>
        </p:nvSpPr>
        <p:spPr>
          <a:xfrm>
            <a:off x="2324100" y="4200525"/>
            <a:ext cx="20193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127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Sí → evacuar / apagar y dejar fuera de servicio / call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="" xmlns:a16="http://schemas.microsoft.com/office/drawing/2014/main" id="{A968F188-C48F-4441-95F7-8E2E391B422B}"/>
              </a:ext>
            </a:extLst>
          </p:cNvPr>
          <p:cNvSpPr>
            <a:spLocks noGrp="1"/>
          </p:cNvSpPr>
          <p:nvPr/>
        </p:nvSpPr>
        <p:spPr>
          <a:xfrm>
            <a:off x="4953000" y="4038600"/>
            <a:ext cx="2286000" cy="685800"/>
          </a:xfrm>
          <a:prstGeom prst="roundRect">
            <a:avLst>
              <a:gd name="adj" fmla="val 22222"/>
            </a:avLst>
          </a:prstGeom>
          <a:solidFill>
            <a:srgbClr val="FFFFFF"/>
          </a:solidFill>
          <a:ln w="11430">
            <a:solidFill>
              <a:srgbClr val="C8D4DE"/>
            </a:solidFill>
            <a:prstDash val="solid"/>
          </a:ln>
        </p:spPr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866B5E76-2832-4552-B155-91B108865C00}"/>
              </a:ext>
            </a:extLst>
          </p:cNvPr>
          <p:cNvSpPr>
            <a:spLocks noGrp="1"/>
          </p:cNvSpPr>
          <p:nvPr/>
        </p:nvSpPr>
        <p:spPr>
          <a:xfrm>
            <a:off x="5086350" y="4200525"/>
            <a:ext cx="20193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127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No → confirmar síntoma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="" xmlns:a16="http://schemas.microsoft.com/office/drawing/2014/main" id="{32BD762B-0B41-454D-A14C-6E144ADBFBB3}"/>
              </a:ext>
            </a:extLst>
          </p:cNvPr>
          <p:cNvSpPr>
            <a:spLocks noGrp="1"/>
          </p:cNvSpPr>
          <p:nvPr/>
        </p:nvSpPr>
        <p:spPr>
          <a:xfrm>
            <a:off x="7715250" y="4038600"/>
            <a:ext cx="2286000" cy="685800"/>
          </a:xfrm>
          <a:prstGeom prst="roundRect">
            <a:avLst>
              <a:gd name="adj" fmla="val 22222"/>
            </a:avLst>
          </a:prstGeom>
          <a:solidFill>
            <a:srgbClr val="FFFFFF"/>
          </a:solidFill>
          <a:ln w="11430">
            <a:solidFill>
              <a:srgbClr val="C8D4DE"/>
            </a:solidFill>
            <a:prstDash val="solid"/>
          </a:ln>
        </p:spPr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6FD76F19-621F-456E-84CD-287B0B88DB78}"/>
              </a:ext>
            </a:extLst>
          </p:cNvPr>
          <p:cNvSpPr>
            <a:spLocks noGrp="1"/>
          </p:cNvSpPr>
          <p:nvPr/>
        </p:nvSpPr>
        <p:spPr>
          <a:xfrm>
            <a:off x="7848600" y="4200525"/>
            <a:ext cx="20193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127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Reproducir bajo condiciones seguras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="" xmlns:a16="http://schemas.microsoft.com/office/drawing/2014/main" id="{2C8720DA-B4B1-4638-AE3D-1784E27C42FF}"/>
              </a:ext>
            </a:extLst>
          </p:cNvPr>
          <p:cNvSpPr>
            <a:spLocks noGrp="1"/>
          </p:cNvSpPr>
          <p:nvPr/>
        </p:nvSpPr>
        <p:spPr>
          <a:xfrm>
            <a:off x="2190750" y="4895850"/>
            <a:ext cx="2286000" cy="781050"/>
          </a:xfrm>
          <a:prstGeom prst="roundRect">
            <a:avLst>
              <a:gd name="adj" fmla="val 19512"/>
            </a:avLst>
          </a:prstGeom>
          <a:solidFill>
            <a:srgbClr val="DDF5F8"/>
          </a:solidFill>
          <a:ln w="11430">
            <a:solidFill>
              <a:srgbClr val="C8D4DE"/>
            </a:solidFill>
            <a:prstDash val="solid"/>
          </a:ln>
        </p:spPr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610DBD6C-2C8D-4FBD-B5D1-56C2B49E3C7B}"/>
              </a:ext>
            </a:extLst>
          </p:cNvPr>
          <p:cNvSpPr>
            <a:spLocks noGrp="1"/>
          </p:cNvSpPr>
          <p:nvPr/>
        </p:nvSpPr>
        <p:spPr>
          <a:xfrm>
            <a:off x="2324100" y="5057775"/>
            <a:ext cx="20193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127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Suministro / presión / caudal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="" xmlns:a16="http://schemas.microsoft.com/office/drawing/2014/main" id="{2299A741-FFB7-463E-B08C-B4A0E3D527CC}"/>
              </a:ext>
            </a:extLst>
          </p:cNvPr>
          <p:cNvSpPr>
            <a:spLocks noGrp="1"/>
          </p:cNvSpPr>
          <p:nvPr/>
        </p:nvSpPr>
        <p:spPr>
          <a:xfrm>
            <a:off x="4953000" y="4895850"/>
            <a:ext cx="2286000" cy="781050"/>
          </a:xfrm>
          <a:prstGeom prst="roundRect">
            <a:avLst>
              <a:gd name="adj" fmla="val 19512"/>
            </a:avLst>
          </a:prstGeom>
          <a:solidFill>
            <a:srgbClr val="FFF0DF"/>
          </a:solidFill>
          <a:ln w="11430">
            <a:solidFill>
              <a:srgbClr val="C8D4DE"/>
            </a:solidFill>
            <a:prstDash val="solid"/>
          </a:ln>
        </p:spPr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692DA58F-FD3F-4C0B-AC41-0944E2022120}"/>
              </a:ext>
            </a:extLst>
          </p:cNvPr>
          <p:cNvSpPr>
            <a:spLocks noGrp="1"/>
          </p:cNvSpPr>
          <p:nvPr/>
        </p:nvSpPr>
        <p:spPr>
          <a:xfrm>
            <a:off x="5086350" y="5057775"/>
            <a:ext cx="20193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127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Encendido / controles / combustión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="" xmlns:a16="http://schemas.microsoft.com/office/drawing/2014/main" id="{F69ADFDB-611A-4196-AB78-780CD78FB9B6}"/>
              </a:ext>
            </a:extLst>
          </p:cNvPr>
          <p:cNvSpPr>
            <a:spLocks noGrp="1"/>
          </p:cNvSpPr>
          <p:nvPr/>
        </p:nvSpPr>
        <p:spPr>
          <a:xfrm>
            <a:off x="7715250" y="4895850"/>
            <a:ext cx="2286000" cy="781050"/>
          </a:xfrm>
          <a:prstGeom prst="roundRect">
            <a:avLst>
              <a:gd name="adj" fmla="val 19512"/>
            </a:avLst>
          </a:prstGeom>
          <a:solidFill>
            <a:srgbClr val="E4F4EE"/>
          </a:solidFill>
          <a:ln w="11430">
            <a:solidFill>
              <a:srgbClr val="C8D4DE"/>
            </a:solidFill>
            <a:prstDash val="solid"/>
          </a:ln>
        </p:spPr>
      </p:sp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58C1FA48-4097-411B-987B-8180EA70904F}"/>
              </a:ext>
            </a:extLst>
          </p:cNvPr>
          <p:cNvSpPr>
            <a:spLocks noGrp="1"/>
          </p:cNvSpPr>
          <p:nvPr/>
        </p:nvSpPr>
        <p:spPr>
          <a:xfrm>
            <a:off x="7848600" y="5057775"/>
            <a:ext cx="20193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 algn="ctr">
              <a:buNone/>
              <a:defRPr sz="127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Ventilación / aire / entorno</a:t>
            </a:r>
          </a:p>
        </p:txBody>
      </p:sp>
    </p:spTree>
    <p:extLst>
      <p:ext uri="{BB962C8B-B14F-4D97-AF65-F5344CB8AC3E}">
        <p14:creationId xmlns:p14="http://schemas.microsoft.com/office/powerpoint/2010/main" val="20793109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6CCC383-0148-456C-8513-B5408E3D282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05020A6-BCAE-44BD-9AB9-C699A86AFD1E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6 • SUMINISTRO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B79685E5-8453-4E6B-A016-186F451CC36D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Síntoma: no llega gas al equipo a gas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517D7925-09A9-4C7D-ACCF-1DFC8527B55A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B97D038-20A1-47EC-8179-A9AC9EB972FB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D426F3B4-9D74-40DF-9A0E-39833F95BDB8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091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590550" y="1847850"/>
          <a:ext cx="11029950" cy="4095749"/>
        </p:xfrm>
        <a:graphic>
          <a:graphicData uri="http://schemas.openxmlformats.org/drawingml/2006/table">
            <a:tbl>
              <a:tblPr firstRow="1"/>
              <a:tblGrid>
                <a:gridCol w="4274106"/>
                <a:gridCol w="6755844"/>
              </a:tblGrid>
              <a:tr h="585107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Verificación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Interpretación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¿Empresa de gas/servicio disponible?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Problema aguas arriba o interrupción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¿Válvulas de cierre abiertos y accesibles?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Aislamiento involuntario o válvula defectuosa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¿Presión estática de entrada?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Suministro/regulador presente sin carga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¿Presión dinámica de entrada?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Dimensionamiento, restricción, medidor/regulador capacidad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¿Otros equipos a gas operan?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De todo el sistema vs específico del ramal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¿Conector/orificio limpio y correcto?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Restricción o conversión incorrecta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034108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5F664D5-2274-44A6-B5BC-AB3FD6C1646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F69B07B8-B5F9-479B-B344-3E0E7292284A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6 • PRESIÓN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9486DF6C-18B6-48A3-91E9-75FFC7D983F6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Síntoma: llama baja o presión que cae con carga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A1C42BA6-C811-4789-B2C3-7DE85D74835D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092D14C-7510-4AC1-A244-C94625FC34DF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17DD65D-A88E-4BF0-B93E-520A9459663E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092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590550" y="1847850"/>
          <a:ext cx="11029950" cy="4095749"/>
        </p:xfrm>
        <a:graphic>
          <a:graphicData uri="http://schemas.openxmlformats.org/drawingml/2006/table">
            <a:tbl>
              <a:tblPr firstRow="1"/>
              <a:tblGrid>
                <a:gridCol w="3722608"/>
                <a:gridCol w="7307342"/>
              </a:tblGrid>
              <a:tr h="585107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Dato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Causa posible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Estática normal; dinámica baja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Dimensionamiento insuficiente, restricción, medidor/regulador capacidad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Estática y dinámica baja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Ajuste del suministro, regulador, problema de la empresa de gas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Solo un ramal afectado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Válvula, conector, residuos, ramal dimensionamiento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Todos los equipos a gas afectados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Línea principal, medidor, regulador, presión de entrega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Presión oscila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Oscilación del regulador, ciclos de demanda, problema del respiradero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Múltiple incorrecta con entrada correcta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Equipo a gas regulador/orificio/ajuste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71998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E8D7185-552B-4275-8FEE-4C0722891C1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F148C48A-9DCC-4038-ADD7-9E9DA71D55FD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6 • ENCENDIDO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C0495D75-7850-4D7A-AF8D-6206BF85FBC6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Síntoma: no encendido o retraso de encendido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42FA3423-CF19-4C08-81D4-75042694083A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F26AFC2F-5F63-4BAB-B76D-23F7852D723B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DFE6DF87-3B91-432F-85E5-697BD6B3AB22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093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590550" y="1847850"/>
          <a:ext cx="11029951" cy="4095749"/>
        </p:xfrm>
        <a:graphic>
          <a:graphicData uri="http://schemas.openxmlformats.org/drawingml/2006/table">
            <a:tbl>
              <a:tblPr firstRow="1"/>
              <a:tblGrid>
                <a:gridCol w="2757488"/>
                <a:gridCol w="8272463"/>
              </a:tblGrid>
              <a:tr h="585107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Área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Preguntas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Combustible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¿Presión y tipo de gas correctos? ¿Aire en la línea?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Encendedor / piloto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¿Chispa, incandescencia o piloto en posición/intensidad correctas?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Quemador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¿Orificios limpios, alineados y sin corrosión?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Controles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¿Secuencia, interruptores y dispositivos de seguridad permiten gas?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Ventilación de gases / aire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¿Tiro o interruptor de presión confirma condición?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Historial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¿Después de servicio, conversión, interrupción del servicio o renovación?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953035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A6856D0-9800-4DA6-98D2-0592E9ED241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2141A783-4262-4EF7-B89F-2096B2165026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6 • COMBUSTIÓN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6EF8E822-5519-4F99-817C-A7412679FF24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Síntoma: llama amarilla, hollín o CO elevado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358232BF-59F4-4F99-BAEE-309B81CC2B36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7229C11-6083-4A2D-9F79-B8020AAAB7DF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06194ED-AD90-4B7B-B962-7084F4B187D8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094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590550" y="1847850"/>
          <a:ext cx="11029950" cy="4095749"/>
        </p:xfrm>
        <a:graphic>
          <a:graphicData uri="http://schemas.openxmlformats.org/drawingml/2006/table">
            <a:tbl>
              <a:tblPr firstRow="1"/>
              <a:tblGrid>
                <a:gridCol w="3998357"/>
                <a:gridCol w="7031593"/>
              </a:tblGrid>
              <a:tr h="585107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Posible causa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Evidencia requerida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Restricción de aire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Aberturas, recorrido de aire del quemador, presión del recinto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Exceso de combustión / orificio incorrecto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Tipo de gas, entrada, presión del múltiple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Quemador sucio/dañado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Inspección visual + distribución de la llama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Restricción de la ventilación de gases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Tiro/derrame de gases, obstrucción, terminal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Intercambiador de calor / equipo a gas defectuosa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Procedimiento de diagnóstico del fabricante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Error del analizador o de configuración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Ajuste a cero en aire fresco, ubicación de la sonda, calibración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723400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8B5EFF0-6DD0-4AE0-805B-13C63A437CF6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6227BD64-A337-4FF8-AD6C-50E15D4D7F39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6 • CONTROLES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5EC9FC7C-692C-4E91-8D48-8387F90CEEF0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27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Síntoma: piloto no se mantiene o señal de llama es débil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1BE09C98-6AFE-4AB6-B56A-F1A6B8ACF3F8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F8779A88-0FEB-4909-B897-761C54481D6D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21D6A770-DA56-43FD-AD6B-4D5C48D9732B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095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590550" y="1847850"/>
          <a:ext cx="11029950" cy="4095749"/>
        </p:xfrm>
        <a:graphic>
          <a:graphicData uri="http://schemas.openxmlformats.org/drawingml/2006/table">
            <a:tbl>
              <a:tblPr firstRow="1"/>
              <a:tblGrid>
                <a:gridCol w="3998357"/>
                <a:gridCol w="7031593"/>
              </a:tblGrid>
              <a:tr h="585107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Chequeo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Qué confirma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Piloto/contacto de la llama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Llama alcanza correctamente el sensor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Limpieza / posición del sensor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Señal no se pierde por contaminación/desalineación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Trayectoria de puesta a tierra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Circuito de rectificación de llama completo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Salida del termopar/termopila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Energía del circuito de seguridad dentro de especificación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Tiro / movimiento del aire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Llama no se desplaza o apaga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Presión de gas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El orificio del piloto recibe suministro estable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049809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BB0F6A4-BC0C-4A73-AB4A-54623913FD5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0908807E-1341-4F94-AC52-0FD62DFADDC7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6 • REGULADORES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B2C95EC2-A2A4-4CFC-B4A0-2251D334E5A5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Regulador diagnóstico de fallas compara entrada, salida y carga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0E53E7BA-8B7A-4483-81D3-5281872C9A5B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23FA95C-B215-400C-B0FD-6CB0DDEE5836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5CCC3ECE-0A27-4DF5-938D-F6D0F591DADD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096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590550" y="1847850"/>
          <a:ext cx="11029950" cy="4095749"/>
        </p:xfrm>
        <a:graphic>
          <a:graphicData uri="http://schemas.openxmlformats.org/drawingml/2006/table">
            <a:tbl>
              <a:tblPr firstRow="1"/>
              <a:tblGrid>
                <a:gridCol w="3722608"/>
                <a:gridCol w="7307342"/>
              </a:tblGrid>
              <a:tr h="585107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Comportamiento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Dirección diagnóstica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Salida cae con carga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Capacidad, presión de entrada, restricción, respiradero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Salida sube sin carga (aumento gradual)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Contaminación/desgaste del asiento; siga el procedimiento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Oscilación / pulsación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Sobredimensionamiento, demanda, respiradero, inestabilidad de detección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No caudal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Válvula cerrada, regulador averiado, obstrucción, no entrada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Respiradero descarga / olor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Posible falla del diafragma; asegurar el área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Punto de ajuste incorrecto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Resorte/modelo/ajuste incorrecto o modificación no autorizada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625359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69602D29-F556-47A4-9D48-F30F6E6259F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AA339121-FC15-428E-813A-3B44C9AC4275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6 • MEDIDOR / EMPRESA DE GAS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A1DB41E7-66B3-449B-8B28-FA362B708654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Reconozca el límite de la empresa de gas antes de intervenir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F77FD717-6751-4687-9A78-AD17DA990E0E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B34C9C5-1379-47D8-BC39-88D0DD5E72A0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DC8E7868-1846-411A-9CA3-2BA5BEF7A5BB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097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7DB7096-DC92-4E0F-8AD3-690FA64AC58D}"/>
              </a:ext>
            </a:extLst>
          </p:cNvPr>
          <p:cNvSpPr>
            <a:spLocks noGrp="1"/>
          </p:cNvSpPr>
          <p:nvPr/>
        </p:nvSpPr>
        <p:spPr>
          <a:xfrm>
            <a:off x="781050" y="1952625"/>
            <a:ext cx="7048500" cy="3905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Identifique punto de entrega y componentes sellados/controlados por la empresa de gas.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Compare comportamiento de varios equipos a gas para localizar la zona afectada.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Registre entrada/entrega condiciones sin alterar equipos no autorizado.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Escále sospechas de medidor, regulador de servicio o problema de distribución.</a:t>
            </a:r>
          </a:p>
          <a:p>
            <a:pPr marL="24" indent="-13">
              <a:lnSpc>
                <a:spcPct val="108000"/>
              </a:lnSpc>
              <a:spcAft>
                <a:spcPts val="13"/>
              </a:spcAft>
              <a:buNone/>
              <a:defRPr sz="1650">
                <a:solidFill>
                  <a:srgbClr val="17212B"/>
                </a:solidFill>
                <a:latin typeface="Aptos"/>
                <a:ea typeface="Aptos"/>
                <a:cs typeface="Aptos"/>
              </a:defRPr>
            </a:pPr>
            <a:r>
              <a:rPr sz="1650">
                <a:solidFill>
                  <a:srgbClr val="17212B"/>
                </a:solidFill>
                <a:latin typeface="Aptos"/>
                <a:ea typeface="Aptos"/>
                <a:cs typeface="Aptos"/>
              </a:rPr>
              <a:t>Documente hora, carga, lecturas y contacto de la empresa de gas.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3C092A1B-0E22-4688-8CD0-A8C9218C3678}"/>
              </a:ext>
            </a:extLst>
          </p:cNvPr>
          <p:cNvSpPr>
            <a:spLocks noGrp="1"/>
          </p:cNvSpPr>
          <p:nvPr/>
        </p:nvSpPr>
        <p:spPr>
          <a:xfrm>
            <a:off x="8305800" y="2047875"/>
            <a:ext cx="3333750" cy="3143250"/>
          </a:xfrm>
          <a:prstGeom prst="roundRect">
            <a:avLst>
              <a:gd name="adj" fmla="val 6667"/>
            </a:avLst>
          </a:prstGeom>
          <a:solidFill>
            <a:srgbClr val="081B2C"/>
          </a:solidFill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D2041991-3D6C-4D00-9C50-09512DB5D7D7}"/>
              </a:ext>
            </a:extLst>
          </p:cNvPr>
          <p:cNvSpPr>
            <a:spLocks noGrp="1"/>
          </p:cNvSpPr>
          <p:nvPr/>
        </p:nvSpPr>
        <p:spPr>
          <a:xfrm>
            <a:off x="8572500" y="2295525"/>
            <a:ext cx="2800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19B6D2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19B6D2"/>
                </a:solidFill>
                <a:latin typeface="Aptos"/>
                <a:ea typeface="Aptos"/>
                <a:cs typeface="Aptos"/>
              </a:rPr>
              <a:t>PROFESIONALISMO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D7F6C0AF-FE49-4985-9B38-FCE13D79EFE6}"/>
              </a:ext>
            </a:extLst>
          </p:cNvPr>
          <p:cNvSpPr>
            <a:spLocks noGrp="1"/>
          </p:cNvSpPr>
          <p:nvPr/>
        </p:nvSpPr>
        <p:spPr>
          <a:xfrm>
            <a:off x="8572500" y="2771775"/>
            <a:ext cx="280035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ctr"/>
          <a:lstStyle/>
          <a:p>
            <a:pPr>
              <a:lnSpc>
                <a:spcPct val="102000"/>
              </a:lnSpc>
              <a:buNone/>
              <a:defRPr sz="19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Sepa cuándo detenerse y llamar.</a:t>
            </a:r>
          </a:p>
        </p:txBody>
      </p:sp>
    </p:spTree>
    <p:extLst>
      <p:ext uri="{BB962C8B-B14F-4D97-AF65-F5344CB8AC3E}">
        <p14:creationId xmlns:p14="http://schemas.microsoft.com/office/powerpoint/2010/main" val="384587397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6348D89E-751D-4DA0-8DFB-7960556A411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F2445A70-ECEA-4160-8015-D69F35246E9B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6 • RESPUESTA ANTE FUGAS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D6591673-AB2F-43A0-B8F7-6D9336F5340F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26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26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Reporte de olor — trate la escena como real hasta demostrar lo contrario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3F941D20-547C-460F-8265-CE789AB89746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85FB276C-BDF7-4E52-BC82-DB33B2311DED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C97B6AD8-FDDA-4D30-B086-95A11E487AC5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098</a:t>
            </a:r>
          </a:p>
        </p:txBody>
      </p:sp>
      <p:sp>
        <p:nvSpPr>
          <p:cNvPr id="7" name="Straight Connector 6">
            <a:extLst>
              <a:ext uri="{FF2B5EF4-FFF2-40B4-BE49-F238E27FC236}">
                <a16:creationId xmlns="" xmlns:a16="http://schemas.microsoft.com/office/drawing/2014/main" id="{72F5CBC4-377F-4D25-BACD-2E8DCF33D1D9}"/>
              </a:ext>
            </a:extLst>
          </p:cNvPr>
          <p:cNvSpPr>
            <a:spLocks noGrp="1"/>
          </p:cNvSpPr>
          <p:nvPr/>
        </p:nvSpPr>
        <p:spPr>
          <a:xfrm>
            <a:off x="1085850" y="3162300"/>
            <a:ext cx="10001250" cy="0"/>
          </a:xfrm>
          <a:prstGeom prst="line">
            <a:avLst/>
          </a:prstGeom>
          <a:noFill/>
          <a:ln w="47625">
            <a:solidFill>
              <a:srgbClr val="19B6D2"/>
            </a:solidFill>
            <a:prstDash val="solid"/>
          </a:ln>
        </p:spPr>
      </p:sp>
      <p:sp>
        <p:nvSpPr>
          <p:cNvPr id="8" name="Rounded Rectangle 7">
            <a:extLst>
              <a:ext uri="{FF2B5EF4-FFF2-40B4-BE49-F238E27FC236}">
                <a16:creationId xmlns="" xmlns:a16="http://schemas.microsoft.com/office/drawing/2014/main" id="{73A0D74A-00E4-4207-8303-0E724171750F}"/>
              </a:ext>
            </a:extLst>
          </p:cNvPr>
          <p:cNvSpPr>
            <a:spLocks noGrp="1"/>
          </p:cNvSpPr>
          <p:nvPr/>
        </p:nvSpPr>
        <p:spPr>
          <a:xfrm>
            <a:off x="81915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ED426AA8-789A-4EA7-B070-2A2DD37864FF}"/>
              </a:ext>
            </a:extLst>
          </p:cNvPr>
          <p:cNvSpPr>
            <a:spLocks noGrp="1"/>
          </p:cNvSpPr>
          <p:nvPr/>
        </p:nvSpPr>
        <p:spPr>
          <a:xfrm>
            <a:off x="99060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E4192D08-8ECD-4A62-8D60-43D1748FAC21}"/>
              </a:ext>
            </a:extLst>
          </p:cNvPr>
          <p:cNvSpPr>
            <a:spLocks noGrp="1"/>
          </p:cNvSpPr>
          <p:nvPr/>
        </p:nvSpPr>
        <p:spPr>
          <a:xfrm>
            <a:off x="99060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82BE823A-297B-4B7B-BFC0-1F1A267F57B2}"/>
              </a:ext>
            </a:extLst>
          </p:cNvPr>
          <p:cNvSpPr>
            <a:spLocks noGrp="1"/>
          </p:cNvSpPr>
          <p:nvPr/>
        </p:nvSpPr>
        <p:spPr>
          <a:xfrm>
            <a:off x="99060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Evaluación inicial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04155A1A-D48D-4045-8939-DE69D6E19CAC}"/>
              </a:ext>
            </a:extLst>
          </p:cNvPr>
          <p:cNvSpPr>
            <a:spLocks noGrp="1"/>
          </p:cNvSpPr>
          <p:nvPr/>
        </p:nvSpPr>
        <p:spPr>
          <a:xfrm>
            <a:off x="99060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Evacuar / no generar fuentes de ignición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="" xmlns:a16="http://schemas.microsoft.com/office/drawing/2014/main" id="{C229A6D0-1CD8-42EA-8AF1-8E3291E47509}"/>
              </a:ext>
            </a:extLst>
          </p:cNvPr>
          <p:cNvSpPr>
            <a:spLocks noGrp="1"/>
          </p:cNvSpPr>
          <p:nvPr/>
        </p:nvSpPr>
        <p:spPr>
          <a:xfrm>
            <a:off x="297942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5E1A2B1E-078B-44D9-BF40-DADB19092A8E}"/>
              </a:ext>
            </a:extLst>
          </p:cNvPr>
          <p:cNvSpPr>
            <a:spLocks noGrp="1"/>
          </p:cNvSpPr>
          <p:nvPr/>
        </p:nvSpPr>
        <p:spPr>
          <a:xfrm>
            <a:off x="315087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3FFFC585-D121-4529-927A-C85D1E77DBC3}"/>
              </a:ext>
            </a:extLst>
          </p:cNvPr>
          <p:cNvSpPr>
            <a:spLocks noGrp="1"/>
          </p:cNvSpPr>
          <p:nvPr/>
        </p:nvSpPr>
        <p:spPr>
          <a:xfrm>
            <a:off x="315087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7B54D6B-6B43-46AB-80F6-B3878803D8CC}"/>
              </a:ext>
            </a:extLst>
          </p:cNvPr>
          <p:cNvSpPr>
            <a:spLocks noGrp="1"/>
          </p:cNvSpPr>
          <p:nvPr/>
        </p:nvSpPr>
        <p:spPr>
          <a:xfrm>
            <a:off x="315087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Notificar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15568FEC-64CD-4D7D-B720-E706ECFC4995}"/>
              </a:ext>
            </a:extLst>
          </p:cNvPr>
          <p:cNvSpPr>
            <a:spLocks noGrp="1"/>
          </p:cNvSpPr>
          <p:nvPr/>
        </p:nvSpPr>
        <p:spPr>
          <a:xfrm>
            <a:off x="315087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911 + empresa de gas desde área segura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="" xmlns:a16="http://schemas.microsoft.com/office/drawing/2014/main" id="{DAC7E160-52AD-4EB3-8FC4-DC50C653823E}"/>
              </a:ext>
            </a:extLst>
          </p:cNvPr>
          <p:cNvSpPr>
            <a:spLocks noGrp="1"/>
          </p:cNvSpPr>
          <p:nvPr/>
        </p:nvSpPr>
        <p:spPr>
          <a:xfrm>
            <a:off x="513969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51D3C004-6E63-4FC5-93F1-2A862CF4D45D}"/>
              </a:ext>
            </a:extLst>
          </p:cNvPr>
          <p:cNvSpPr>
            <a:spLocks noGrp="1"/>
          </p:cNvSpPr>
          <p:nvPr/>
        </p:nvSpPr>
        <p:spPr>
          <a:xfrm>
            <a:off x="531114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A59071FC-6237-4851-B685-022B426DCA6B}"/>
              </a:ext>
            </a:extLst>
          </p:cNvPr>
          <p:cNvSpPr>
            <a:spLocks noGrp="1"/>
          </p:cNvSpPr>
          <p:nvPr/>
        </p:nvSpPr>
        <p:spPr>
          <a:xfrm>
            <a:off x="531114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C0FD92AC-006A-4923-B2F7-E33ED70379B8}"/>
              </a:ext>
            </a:extLst>
          </p:cNvPr>
          <p:cNvSpPr>
            <a:spLocks noGrp="1"/>
          </p:cNvSpPr>
          <p:nvPr/>
        </p:nvSpPr>
        <p:spPr>
          <a:xfrm>
            <a:off x="531114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Entrada por personal calificado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797092C5-CD5E-4535-90B0-0A159DDD449D}"/>
              </a:ext>
            </a:extLst>
          </p:cNvPr>
          <p:cNvSpPr>
            <a:spLocks noGrp="1"/>
          </p:cNvSpPr>
          <p:nvPr/>
        </p:nvSpPr>
        <p:spPr>
          <a:xfrm>
            <a:off x="531114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Monitoreo y control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="" xmlns:a16="http://schemas.microsoft.com/office/drawing/2014/main" id="{4CB0B2A1-663C-48C6-A2AF-3F9CCF153E14}"/>
              </a:ext>
            </a:extLst>
          </p:cNvPr>
          <p:cNvSpPr>
            <a:spLocks noGrp="1"/>
          </p:cNvSpPr>
          <p:nvPr/>
        </p:nvSpPr>
        <p:spPr>
          <a:xfrm>
            <a:off x="729996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C5C815FB-33DE-4A06-B50A-39958F159BA6}"/>
              </a:ext>
            </a:extLst>
          </p:cNvPr>
          <p:cNvSpPr>
            <a:spLocks noGrp="1"/>
          </p:cNvSpPr>
          <p:nvPr/>
        </p:nvSpPr>
        <p:spPr>
          <a:xfrm>
            <a:off x="747141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39596C0D-97A6-40C9-9529-ACB6BC35D886}"/>
              </a:ext>
            </a:extLst>
          </p:cNvPr>
          <p:cNvSpPr>
            <a:spLocks noGrp="1"/>
          </p:cNvSpPr>
          <p:nvPr/>
        </p:nvSpPr>
        <p:spPr>
          <a:xfrm>
            <a:off x="747141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CD3132E4-7D52-4671-818F-B25F5426B1F6}"/>
              </a:ext>
            </a:extLst>
          </p:cNvPr>
          <p:cNvSpPr>
            <a:spLocks noGrp="1"/>
          </p:cNvSpPr>
          <p:nvPr/>
        </p:nvSpPr>
        <p:spPr>
          <a:xfrm>
            <a:off x="747141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Localizar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0579E098-A5B2-446B-98FF-F2767E7DF4C0}"/>
              </a:ext>
            </a:extLst>
          </p:cNvPr>
          <p:cNvSpPr>
            <a:spLocks noGrp="1"/>
          </p:cNvSpPr>
          <p:nvPr/>
        </p:nvSpPr>
        <p:spPr>
          <a:xfrm>
            <a:off x="747141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Segmentar + usar instrumentos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="" xmlns:a16="http://schemas.microsoft.com/office/drawing/2014/main" id="{AA759734-1539-4A45-BF21-93D775C7EC2A}"/>
              </a:ext>
            </a:extLst>
          </p:cNvPr>
          <p:cNvSpPr>
            <a:spLocks noGrp="1"/>
          </p:cNvSpPr>
          <p:nvPr/>
        </p:nvSpPr>
        <p:spPr>
          <a:xfrm>
            <a:off x="9460230" y="2476500"/>
            <a:ext cx="1893570" cy="2000250"/>
          </a:xfrm>
          <a:prstGeom prst="roundRect">
            <a:avLst>
              <a:gd name="adj" fmla="val 9054"/>
            </a:avLst>
          </a:prstGeom>
          <a:solidFill>
            <a:srgbClr val="FFFFFF"/>
          </a:solidFill>
          <a:ln w="14288">
            <a:solidFill>
              <a:srgbClr val="C8D4DE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29" name="Oval 28">
            <a:extLst>
              <a:ext uri="{FF2B5EF4-FFF2-40B4-BE49-F238E27FC236}">
                <a16:creationId xmlns="" xmlns:a16="http://schemas.microsoft.com/office/drawing/2014/main" id="{E753AFE3-C0C7-4C62-8D7D-70D805B7ADF8}"/>
              </a:ext>
            </a:extLst>
          </p:cNvPr>
          <p:cNvSpPr>
            <a:spLocks noGrp="1"/>
          </p:cNvSpPr>
          <p:nvPr/>
        </p:nvSpPr>
        <p:spPr>
          <a:xfrm>
            <a:off x="9631680" y="2952750"/>
            <a:ext cx="419100" cy="419100"/>
          </a:xfrm>
          <a:prstGeom prst="ellipse">
            <a:avLst/>
          </a:prstGeom>
          <a:solidFill>
            <a:srgbClr val="081B2C"/>
          </a:solidFill>
          <a:ln w="0">
            <a:noFill/>
            <a:prstDash val="solid"/>
          </a:ln>
        </p:spPr>
      </p:sp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C90AC386-D057-4DE8-9FB0-E0E124D7920C}"/>
              </a:ext>
            </a:extLst>
          </p:cNvPr>
          <p:cNvSpPr>
            <a:spLocks noGrp="1"/>
          </p:cNvSpPr>
          <p:nvPr/>
        </p:nvSpPr>
        <p:spPr>
          <a:xfrm>
            <a:off x="9631680" y="3028950"/>
            <a:ext cx="4191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3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9DB500E9-50FB-4331-B4EA-93948101CDDE}"/>
              </a:ext>
            </a:extLst>
          </p:cNvPr>
          <p:cNvSpPr>
            <a:spLocks noGrp="1"/>
          </p:cNvSpPr>
          <p:nvPr/>
        </p:nvSpPr>
        <p:spPr>
          <a:xfrm>
            <a:off x="9631680" y="3543300"/>
            <a:ext cx="155067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425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Reparar/verificar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366B9073-60FE-4324-8455-33D63F93A7DB}"/>
              </a:ext>
            </a:extLst>
          </p:cNvPr>
          <p:cNvSpPr>
            <a:spLocks noGrp="1"/>
          </p:cNvSpPr>
          <p:nvPr/>
        </p:nvSpPr>
        <p:spPr>
          <a:xfrm>
            <a:off x="9631680" y="3905250"/>
            <a:ext cx="155067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200">
                <a:solidFill>
                  <a:srgbClr val="506273"/>
                </a:solidFill>
                <a:latin typeface="Aptos"/>
                <a:ea typeface="Aptos"/>
                <a:cs typeface="Aptos"/>
              </a:defRPr>
            </a:pPr>
            <a:r>
              <a:rPr sz="1200">
                <a:solidFill>
                  <a:srgbClr val="506273"/>
                </a:solidFill>
                <a:latin typeface="Aptos"/>
                <a:ea typeface="Aptos"/>
                <a:cs typeface="Aptos"/>
              </a:rPr>
              <a:t>Volver a probar + documentar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85B6F8D4-3E16-4865-AB0C-65B18BE3E910}"/>
              </a:ext>
            </a:extLst>
          </p:cNvPr>
          <p:cNvSpPr>
            <a:spLocks noGrp="1"/>
          </p:cNvSpPr>
          <p:nvPr/>
        </p:nvSpPr>
        <p:spPr>
          <a:xfrm>
            <a:off x="819150" y="5010150"/>
            <a:ext cx="105346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ctr">
              <a:buNone/>
              <a:defRPr sz="15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Nunca normalice el olor ni dependa solo de que “ya no se siente”.</a:t>
            </a:r>
          </a:p>
        </p:txBody>
      </p:sp>
    </p:spTree>
    <p:extLst>
      <p:ext uri="{BB962C8B-B14F-4D97-AF65-F5344CB8AC3E}">
        <p14:creationId xmlns:p14="http://schemas.microsoft.com/office/powerpoint/2010/main" val="190789817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4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83B1D9B9-A00E-4A15-BB7D-846B88D2D67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19B6D2"/>
          </a:solidFill>
          <a:ln w="0">
            <a:noFill/>
            <a:prstDash val="solid"/>
          </a:ln>
        </p:spPr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1CCD5764-7ADB-4FE8-AB8F-672D5E38AC19}"/>
              </a:ext>
            </a:extLst>
          </p:cNvPr>
          <p:cNvSpPr>
            <a:spLocks noGrp="1"/>
          </p:cNvSpPr>
          <p:nvPr/>
        </p:nvSpPr>
        <p:spPr>
          <a:xfrm>
            <a:off x="552450" y="361950"/>
            <a:ext cx="7239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1050" b="1">
                <a:solidFill>
                  <a:srgbClr val="0B3558"/>
                </a:solidFill>
                <a:latin typeface="Aptos"/>
                <a:ea typeface="Aptos"/>
                <a:cs typeface="Aptos"/>
              </a:defRPr>
            </a:pPr>
            <a:r>
              <a:rPr sz="1050" b="1">
                <a:solidFill>
                  <a:srgbClr val="0B3558"/>
                </a:solidFill>
                <a:latin typeface="Aptos"/>
                <a:ea typeface="Aptos"/>
                <a:cs typeface="Aptos"/>
              </a:rPr>
              <a:t>SEMANA 6 • VENTILACIÓN DE GASES</a:t>
            </a:r>
          </a:p>
        </p:txBody>
      </p:sp>
      <p:sp>
        <p:nvSpPr>
          <p:cNvPr id="3" name="slide-title">
            <a:extLst>
              <a:ext uri="{FF2B5EF4-FFF2-40B4-BE49-F238E27FC236}">
                <a16:creationId xmlns="" xmlns:a16="http://schemas.microsoft.com/office/drawing/2014/main" id="{C028FA0F-5870-4B52-A5C5-F59FB15D6500}"/>
              </a:ext>
            </a:extLst>
          </p:cNvPr>
          <p:cNvSpPr>
            <a:spLocks noGrp="1"/>
          </p:cNvSpPr>
          <p:nvPr/>
        </p:nvSpPr>
        <p:spPr>
          <a:xfrm>
            <a:off x="552450" y="68580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ct val="95000"/>
              </a:lnSpc>
              <a:buNone/>
              <a:defRPr sz="3000" b="1">
                <a:solidFill>
                  <a:srgbClr val="081B2C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081B2C"/>
                </a:solidFill>
                <a:latin typeface="Aptos"/>
                <a:ea typeface="Aptos"/>
                <a:cs typeface="Aptos"/>
              </a:rPr>
              <a:t>Ventilación de gases queja — pruebe el sistema bajo condiciones reales</a:t>
            </a:r>
          </a:p>
        </p:txBody>
      </p:sp>
      <p:sp>
        <p:nvSpPr>
          <p:cNvPr id="4" name="Straight Connector 3">
            <a:extLst>
              <a:ext uri="{FF2B5EF4-FFF2-40B4-BE49-F238E27FC236}">
                <a16:creationId xmlns="" xmlns:a16="http://schemas.microsoft.com/office/drawing/2014/main" id="{957D8669-4B49-4C01-82EC-A2904D5F0671}"/>
              </a:ext>
            </a:extLst>
          </p:cNvPr>
          <p:cNvSpPr>
            <a:spLocks noGrp="1"/>
          </p:cNvSpPr>
          <p:nvPr/>
        </p:nvSpPr>
        <p:spPr>
          <a:xfrm>
            <a:off x="552450" y="1524000"/>
            <a:ext cx="11087100" cy="0"/>
          </a:xfrm>
          <a:prstGeom prst="line">
            <a:avLst/>
          </a:prstGeom>
          <a:noFill/>
          <a:ln w="9525">
            <a:solidFill>
              <a:srgbClr val="C8D4DE"/>
            </a:solidFill>
            <a:prstDash val="solid"/>
          </a:ln>
        </p:spPr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A270930-28EF-4144-BCA7-7A498BADC00A}"/>
              </a:ext>
            </a:extLst>
          </p:cNvPr>
          <p:cNvSpPr>
            <a:spLocks noGrp="1"/>
          </p:cNvSpPr>
          <p:nvPr/>
        </p:nvSpPr>
        <p:spPr>
          <a:xfrm>
            <a:off x="552450" y="6534150"/>
            <a:ext cx="4667250" cy="152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>
              <a:buNone/>
              <a:defRPr sz="825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PLB-501 • GAS Y DIAGNÓSTICO DE FALLAS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E4A0F871-6110-4D38-87AC-6B19BF83A1C8}"/>
              </a:ext>
            </a:extLst>
          </p:cNvPr>
          <p:cNvSpPr>
            <a:spLocks noGrp="1"/>
          </p:cNvSpPr>
          <p:nvPr/>
        </p:nvSpPr>
        <p:spPr>
          <a:xfrm>
            <a:off x="11049000" y="6496050"/>
            <a:ext cx="5905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square" lIns="0" tIns="0" rIns="0" bIns="0" anchor="t"/>
          <a:lstStyle/>
          <a:p>
            <a:pPr algn="r">
              <a:buNone/>
              <a:defRPr sz="900" b="1">
                <a:solidFill>
                  <a:srgbClr val="73849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738496"/>
                </a:solidFill>
                <a:latin typeface="Aptos"/>
                <a:ea typeface="Aptos"/>
                <a:cs typeface="Aptos"/>
              </a:rPr>
              <a:t>099</a:t>
            </a:r>
          </a:p>
        </p:txBody>
      </p:sp>
      <p:graphicFrame>
        <p:nvGraphicFramePr>
          <p:cNvPr id="15" name="Table 13"/>
          <p:cNvGraphicFramePr/>
          <p:nvPr/>
        </p:nvGraphicFramePr>
        <p:xfrm>
          <a:off x="590550" y="1847850"/>
          <a:ext cx="11029950" cy="4095749"/>
        </p:xfrm>
        <a:graphic>
          <a:graphicData uri="http://schemas.openxmlformats.org/drawingml/2006/table">
            <a:tbl>
              <a:tblPr firstRow="1"/>
              <a:tblGrid>
                <a:gridCol w="3722608"/>
                <a:gridCol w="7307342"/>
              </a:tblGrid>
              <a:tr h="585107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Síntoma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Aptos"/>
                          <a:ea typeface="Aptos"/>
                          <a:cs typeface="Aptos"/>
                        </a:rPr>
                        <a:t>Verificaciones</a:t>
                      </a:r>
                    </a:p>
                  </a:txBody>
                  <a:tcPr>
                    <a:solidFill>
                      <a:srgbClr val="081B2C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Derrame de gases al encendido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Tiempo de calentamiento, conector, chimenea, presión del recinto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Derrame de gases continuo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Obstrucción, dimensionamiento, aire de combustión, extracción simultánea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Condensado / corrosión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Temperatura, pendiente, material, drenaje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Activación molesta del interruptor de presión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Inductor, tubería, respiradero/terminal restricción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Alarma intermitente de CO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Operación en las condiciones más desfavorables, ciclos de funcionamiento del equipo a gas, recorrido de ventilación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585107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Olor sin gas detectado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7212B"/>
                          </a:solidFill>
                          <a:latin typeface="Aptos"/>
                          <a:ea typeface="Aptos"/>
                          <a:cs typeface="Aptos"/>
                        </a:rPr>
                        <a:t>Productos de combustión, desagües, otras fuentes; mantenga un método sistemático</a:t>
                      </a:r>
                    </a:p>
                  </a:txBody>
                  <a:tcPr>
                    <a:solidFill>
                      <a:srgbClr val="EDF3F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570524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PLB-501 Industrial Editorial">
      <a:dk1>
        <a:srgbClr val="000000"/>
      </a:dk1>
      <a:lt1>
        <a:srgbClr val="FFFFFF"/>
      </a:lt1>
      <a:dk2>
        <a:srgbClr val="081B2C"/>
      </a:dk2>
      <a:lt2>
        <a:srgbClr val="E9EFF3"/>
      </a:lt2>
      <a:accent1>
        <a:srgbClr val="19B6D2"/>
      </a:accent1>
      <a:accent2>
        <a:srgbClr val="F28C28"/>
      </a:accent2>
      <a:accent3>
        <a:srgbClr val="0B3558"/>
      </a:accent3>
      <a:accent4>
        <a:srgbClr val="1E8A68"/>
      </a:accent4>
      <a:accent5>
        <a:srgbClr val="C74636"/>
      </a:accent5>
      <a:accent6>
        <a:srgbClr val="F2C94C"/>
      </a:accent6>
      <a:hlink>
        <a:srgbClr val="087EA4"/>
      </a:hlink>
      <a:folHlink>
        <a:srgbClr val="7B4FA1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PLB-501 Industrial Editorial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PLB-501 Industrial Editorial">
      <a:dk1>
        <a:srgbClr val="000000"/>
      </a:dk1>
      <a:lt1>
        <a:srgbClr val="FFFFFF"/>
      </a:lt1>
      <a:dk2>
        <a:srgbClr val="081B2C"/>
      </a:dk2>
      <a:lt2>
        <a:srgbClr val="E9EFF3"/>
      </a:lt2>
      <a:accent1>
        <a:srgbClr val="19B6D2"/>
      </a:accent1>
      <a:accent2>
        <a:srgbClr val="F28C28"/>
      </a:accent2>
      <a:accent3>
        <a:srgbClr val="0B3558"/>
      </a:accent3>
      <a:accent4>
        <a:srgbClr val="1E8A68"/>
      </a:accent4>
      <a:accent5>
        <a:srgbClr val="C74636"/>
      </a:accent5>
      <a:accent6>
        <a:srgbClr val="F2C94C"/>
      </a:accent6>
      <a:hlink>
        <a:srgbClr val="087EA4"/>
      </a:hlink>
      <a:folHlink>
        <a:srgbClr val="7B4FA1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PLB-501 Industrial Editorial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Words>12905</Words>
  <Application>Microsoft Office PowerPoint</Application>
  <DocSecurity>0</DocSecurity>
  <PresentationFormat>Custom</PresentationFormat>
  <Paragraphs>2292</Paragraphs>
  <Slides>109</Slides>
  <Notes>109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109</vt:i4>
      </vt:variant>
    </vt:vector>
  </HeadingPairs>
  <TitlesOfParts>
    <vt:vector size="110" baseType="lpstr"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Kenia</cp:lastModifiedBy>
  <cp:revision>3</cp:revision>
  <dcterms:created xsi:type="dcterms:W3CDTF">2026-07-31T18:51:54Z</dcterms:created>
  <dcterms:modified xsi:type="dcterms:W3CDTF">2026-07-31T19:15:50Z</dcterms:modified>
</cp:coreProperties>
</file>