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786"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a:t>Click to edit Master title style</a:t>
            </a:r>
          </a:p>
        </p:txBody>
      </p:sp>
      <p:sp>
        <p:nvSpPr>
          <p:cNvPr id="28" name="Date Placeholder 27"/>
          <p:cNvSpPr>
            <a:spLocks noGrp="1"/>
          </p:cNvSpPr>
          <p:nvPr>
            <p:ph type="dt" sz="half" idx="10"/>
          </p:nvPr>
        </p:nvSpPr>
        <p:spPr/>
        <p:txBody>
          <a:bodyPr/>
          <a:lstStyle/>
          <a:p>
            <a:fld id="{35CD6D24-61BD-4058-B6B2-8098F0D2FE9C}" type="datetimeFigureOut">
              <a:rPr lang="en-US" smtClean="0"/>
              <a:pPr/>
              <a:t>4/1/2020</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DF78120A-AF19-4FF9-9A68-B099B7563028}"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5CD6D24-61BD-4058-B6B2-8098F0D2FE9C}" type="datetimeFigureOut">
              <a:rPr lang="en-US" smtClean="0"/>
              <a:pPr/>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78120A-AF19-4FF9-9A68-B099B756302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5CD6D24-61BD-4058-B6B2-8098F0D2FE9C}" type="datetimeFigureOut">
              <a:rPr lang="en-US" smtClean="0"/>
              <a:pPr/>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78120A-AF19-4FF9-9A68-B099B756302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5CD6D24-61BD-4058-B6B2-8098F0D2FE9C}" type="datetimeFigureOut">
              <a:rPr lang="en-US" smtClean="0"/>
              <a:pPr/>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78120A-AF19-4FF9-9A68-B099B756302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5CD6D24-61BD-4058-B6B2-8098F0D2FE9C}" type="datetimeFigureOut">
              <a:rPr lang="en-US" smtClean="0"/>
              <a:pPr/>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DF78120A-AF19-4FF9-9A68-B099B756302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5CD6D24-61BD-4058-B6B2-8098F0D2FE9C}" type="datetimeFigureOut">
              <a:rPr lang="en-US" smtClean="0"/>
              <a:pPr/>
              <a:t>4/1/2020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78120A-AF19-4FF9-9A68-B099B756302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35CD6D24-61BD-4058-B6B2-8098F0D2FE9C}" type="datetimeFigureOut">
              <a:rPr lang="en-US" smtClean="0"/>
              <a:pPr/>
              <a:t>4/1/2020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78120A-AF19-4FF9-9A68-B099B756302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35CD6D24-61BD-4058-B6B2-8098F0D2FE9C}" type="datetimeFigureOut">
              <a:rPr lang="en-US" smtClean="0"/>
              <a:pPr/>
              <a:t>4/1/2020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78120A-AF19-4FF9-9A68-B099B756302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D6D24-61BD-4058-B6B2-8098F0D2FE9C}" type="datetimeFigureOut">
              <a:rPr lang="en-US" smtClean="0"/>
              <a:pPr/>
              <a:t>4/1/2020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78120A-AF19-4FF9-9A68-B099B756302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5CD6D24-61BD-4058-B6B2-8098F0D2FE9C}" type="datetimeFigureOut">
              <a:rPr lang="en-US" smtClean="0"/>
              <a:pPr/>
              <a:t>4/1/2020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78120A-AF19-4FF9-9A68-B099B756302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35CD6D24-61BD-4058-B6B2-8098F0D2FE9C}" type="datetimeFigureOut">
              <a:rPr lang="en-US" smtClean="0"/>
              <a:pPr/>
              <a:t>4/1/2020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78120A-AF19-4FF9-9A68-B099B756302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a:t>Click to edit Master title style</a:t>
            </a:r>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35CD6D24-61BD-4058-B6B2-8098F0D2FE9C}" type="datetimeFigureOut">
              <a:rPr lang="en-US" smtClean="0"/>
              <a:pPr/>
              <a:t>4/1/2020</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DF78120A-AF19-4FF9-9A68-B099B7563028}"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228600"/>
            <a:ext cx="8727830" cy="838200"/>
          </a:xfrm>
        </p:spPr>
        <p:txBody>
          <a:bodyPr>
            <a:normAutofit fontScale="90000"/>
          </a:bodyPr>
          <a:lstStyle/>
          <a:p>
            <a:r>
              <a:rPr lang="en-US" dirty="0"/>
              <a:t>Pharmacology and drugs</a:t>
            </a:r>
          </a:p>
        </p:txBody>
      </p:sp>
      <p:sp>
        <p:nvSpPr>
          <p:cNvPr id="3" name="Subtitle 2"/>
          <p:cNvSpPr>
            <a:spLocks noGrp="1"/>
          </p:cNvSpPr>
          <p:nvPr>
            <p:ph type="subTitle" idx="1"/>
          </p:nvPr>
        </p:nvSpPr>
        <p:spPr>
          <a:xfrm>
            <a:off x="381000" y="1447800"/>
            <a:ext cx="8458200" cy="4876800"/>
          </a:xfrm>
        </p:spPr>
        <p:txBody>
          <a:bodyPr/>
          <a:lstStyle/>
          <a:p>
            <a:r>
              <a:rPr lang="en-US" dirty="0"/>
              <a:t>Pharmacon is Greek for drugs. Pharmacology is the science that deals with the study of drugs. Their origin, properties, uses and actions. Drugs are any medicinal substances as mixtures of substances that are used for therapeutic, prophylactic, or diagnostic purposes. </a:t>
            </a:r>
            <a:r>
              <a:rPr lang="en-US" b="1" dirty="0">
                <a:solidFill>
                  <a:schemeClr val="bg1">
                    <a:lumMod val="85000"/>
                    <a:lumOff val="15000"/>
                  </a:schemeClr>
                </a:solidFill>
              </a:rPr>
              <a:t>The therapeutic</a:t>
            </a:r>
            <a:r>
              <a:rPr lang="en-US" dirty="0"/>
              <a:t> use of drugs includes the application of these substances to treat or cure a disease or condition, to relieve undesirable symptoms such as pain, and to provide substances that the body is not producing or not producing in sufficient amounts. </a:t>
            </a:r>
          </a:p>
        </p:txBody>
      </p:sp>
    </p:spTree>
    <p:extLst>
      <p:ext uri="{BB962C8B-B14F-4D97-AF65-F5344CB8AC3E}">
        <p14:creationId xmlns:p14="http://schemas.microsoft.com/office/powerpoint/2010/main" val="680366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Administer, Dispense, Prescribe</a:t>
            </a:r>
          </a:p>
        </p:txBody>
      </p:sp>
      <p:sp>
        <p:nvSpPr>
          <p:cNvPr id="3" name="Content Placeholder 2"/>
          <p:cNvSpPr>
            <a:spLocks noGrp="1"/>
          </p:cNvSpPr>
          <p:nvPr>
            <p:ph idx="1"/>
          </p:nvPr>
        </p:nvSpPr>
        <p:spPr/>
        <p:txBody>
          <a:bodyPr>
            <a:normAutofit lnSpcReduction="10000"/>
          </a:bodyPr>
          <a:lstStyle/>
          <a:p>
            <a:pPr marL="137160" indent="0">
              <a:buNone/>
            </a:pPr>
            <a:r>
              <a:rPr lang="en-US" dirty="0"/>
              <a:t>In the physician’s  office medications may be handled in one of three ways: they may be administered, dispensed, or prescribed. A medication is administered when it is actually given to the patient to take by mouth or when it is injected, inserted, or given by any other method used for administering medications. It is dispensed when it is given to a patient by physician or pharmacist at the pharmacy to be taken at a later time. It is prescribed when the physician gives the patient a written order, the prescription, to have filled by the pharmacist.</a:t>
            </a:r>
          </a:p>
        </p:txBody>
      </p:sp>
    </p:spTree>
    <p:extLst>
      <p:ext uri="{BB962C8B-B14F-4D97-AF65-F5344CB8AC3E}">
        <p14:creationId xmlns:p14="http://schemas.microsoft.com/office/powerpoint/2010/main" val="264865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137160" indent="0">
              <a:buNone/>
            </a:pPr>
            <a:r>
              <a:rPr lang="en-US" dirty="0"/>
              <a:t>Only the physician is licensed to prescribe medications. Depending on state law, various medical personnel may administer medications, and the physician and pharmacist dispense them. On occasion, under the physician’s order and supervision, the medical assistant may also dispense stock medications to a patient in the physician’s office or health agency.</a:t>
            </a:r>
          </a:p>
        </p:txBody>
      </p:sp>
    </p:spTree>
    <p:extLst>
      <p:ext uri="{BB962C8B-B14F-4D97-AF65-F5344CB8AC3E}">
        <p14:creationId xmlns:p14="http://schemas.microsoft.com/office/powerpoint/2010/main" val="885517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Pharmaceutical Preparations</a:t>
            </a:r>
          </a:p>
        </p:txBody>
      </p:sp>
      <p:sp>
        <p:nvSpPr>
          <p:cNvPr id="3" name="Content Placeholder 2"/>
          <p:cNvSpPr>
            <a:spLocks noGrp="1"/>
          </p:cNvSpPr>
          <p:nvPr>
            <p:ph idx="1"/>
          </p:nvPr>
        </p:nvSpPr>
        <p:spPr/>
        <p:txBody>
          <a:bodyPr/>
          <a:lstStyle/>
          <a:p>
            <a:pPr marL="137160" indent="0">
              <a:buNone/>
            </a:pPr>
            <a:r>
              <a:rPr lang="en-US" dirty="0"/>
              <a:t>Because of the various properties and uses of different drugs, there are different ways in which they are prepared for patient use. Drugs are supplies in either a solid or liquid state.</a:t>
            </a:r>
          </a:p>
        </p:txBody>
      </p:sp>
    </p:spTree>
    <p:extLst>
      <p:ext uri="{BB962C8B-B14F-4D97-AF65-F5344CB8AC3E}">
        <p14:creationId xmlns:p14="http://schemas.microsoft.com/office/powerpoint/2010/main" val="1509749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Oxygen Administration</a:t>
            </a:r>
            <a:br>
              <a:rPr lang="en-US" dirty="0"/>
            </a:br>
            <a:endParaRPr lang="en-US" dirty="0"/>
          </a:p>
        </p:txBody>
      </p:sp>
      <p:sp>
        <p:nvSpPr>
          <p:cNvPr id="3" name="Content Placeholder 2"/>
          <p:cNvSpPr>
            <a:spLocks noGrp="1"/>
          </p:cNvSpPr>
          <p:nvPr>
            <p:ph idx="1"/>
          </p:nvPr>
        </p:nvSpPr>
        <p:spPr/>
        <p:txBody>
          <a:bodyPr/>
          <a:lstStyle/>
          <a:p>
            <a:pPr marL="137160" indent="0">
              <a:buNone/>
            </a:pPr>
            <a:r>
              <a:rPr lang="en-US" dirty="0"/>
              <a:t>Oxygen is commonly used as a drug for patients with hypoxia or hypoxemia.</a:t>
            </a:r>
          </a:p>
          <a:p>
            <a:pPr marL="651510" indent="-514350">
              <a:buFont typeface="+mj-lt"/>
              <a:buAutoNum type="arabicPeriod"/>
            </a:pPr>
            <a:r>
              <a:rPr lang="en-US" dirty="0"/>
              <a:t>Hypoxia: oxygen deficiency.</a:t>
            </a:r>
          </a:p>
          <a:p>
            <a:pPr marL="651510" indent="-514350">
              <a:buFont typeface="+mj-lt"/>
              <a:buAutoNum type="arabicPeriod"/>
            </a:pPr>
            <a:r>
              <a:rPr lang="en-US" dirty="0"/>
              <a:t>Hypoxemia: deficiency of oxygen in the blood.</a:t>
            </a:r>
          </a:p>
          <a:p>
            <a:pPr marL="137160" indent="0">
              <a:buNone/>
            </a:pPr>
            <a:r>
              <a:rPr lang="en-US" dirty="0"/>
              <a:t>Methods of oxygen administration: face mask nasal cannula.</a:t>
            </a:r>
          </a:p>
          <a:p>
            <a:pPr marL="137160" indent="0">
              <a:buNone/>
            </a:pPr>
            <a:endParaRPr lang="en-US" dirty="0"/>
          </a:p>
          <a:p>
            <a:endParaRPr lang="en-US" dirty="0"/>
          </a:p>
        </p:txBody>
      </p:sp>
    </p:spTree>
    <p:extLst>
      <p:ext uri="{BB962C8B-B14F-4D97-AF65-F5344CB8AC3E}">
        <p14:creationId xmlns:p14="http://schemas.microsoft.com/office/powerpoint/2010/main" val="550497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Routes and methods of drug administration</a:t>
            </a:r>
          </a:p>
        </p:txBody>
      </p:sp>
      <p:sp>
        <p:nvSpPr>
          <p:cNvPr id="3" name="Content Placeholder 2"/>
          <p:cNvSpPr>
            <a:spLocks noGrp="1"/>
          </p:cNvSpPr>
          <p:nvPr>
            <p:ph idx="1"/>
          </p:nvPr>
        </p:nvSpPr>
        <p:spPr/>
        <p:txBody>
          <a:bodyPr/>
          <a:lstStyle/>
          <a:p>
            <a:pPr marL="137160" indent="0">
              <a:buNone/>
            </a:pPr>
            <a:r>
              <a:rPr lang="en-US" dirty="0"/>
              <a:t>Drugs used for local effect, which are applied directly to the skin, tissue, or mucous membrane involved.</a:t>
            </a:r>
          </a:p>
          <a:p>
            <a:pPr marL="137160" indent="0">
              <a:buNone/>
            </a:pPr>
            <a:r>
              <a:rPr lang="en-US" dirty="0"/>
              <a:t>Drugs used for a systemic or general effect.</a:t>
            </a:r>
          </a:p>
        </p:txBody>
      </p:sp>
    </p:spTree>
    <p:extLst>
      <p:ext uri="{BB962C8B-B14F-4D97-AF65-F5344CB8AC3E}">
        <p14:creationId xmlns:p14="http://schemas.microsoft.com/office/powerpoint/2010/main" val="16831121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27" y="131618"/>
            <a:ext cx="8458200" cy="731838"/>
          </a:xfrm>
        </p:spPr>
        <p:txBody>
          <a:bodyPr>
            <a:normAutofit fontScale="90000"/>
          </a:bodyPr>
          <a:lstStyle/>
          <a:p>
            <a:r>
              <a:rPr lang="en-US" dirty="0"/>
              <a:t>Rules for administering medication</a:t>
            </a:r>
          </a:p>
        </p:txBody>
      </p:sp>
      <p:sp>
        <p:nvSpPr>
          <p:cNvPr id="3" name="Content Placeholder 2"/>
          <p:cNvSpPr>
            <a:spLocks noGrp="1"/>
          </p:cNvSpPr>
          <p:nvPr>
            <p:ph idx="1"/>
          </p:nvPr>
        </p:nvSpPr>
        <p:spPr>
          <a:xfrm>
            <a:off x="152400" y="838200"/>
            <a:ext cx="8763000" cy="5715000"/>
          </a:xfrm>
        </p:spPr>
        <p:txBody>
          <a:bodyPr>
            <a:normAutofit lnSpcReduction="10000"/>
          </a:bodyPr>
          <a:lstStyle/>
          <a:p>
            <a:pPr marL="651510" indent="-514350">
              <a:buFont typeface="+mj-lt"/>
              <a:buAutoNum type="arabicPeriod"/>
            </a:pPr>
            <a:r>
              <a:rPr lang="en-US" dirty="0"/>
              <a:t>Right drug </a:t>
            </a:r>
          </a:p>
          <a:p>
            <a:pPr marL="651510" indent="-514350">
              <a:buFont typeface="+mj-lt"/>
              <a:buAutoNum type="arabicPeriod"/>
            </a:pPr>
            <a:r>
              <a:rPr lang="en-US" dirty="0"/>
              <a:t>Right dose</a:t>
            </a:r>
          </a:p>
          <a:p>
            <a:pPr marL="651510" indent="-514350">
              <a:buFont typeface="+mj-lt"/>
              <a:buAutoNum type="arabicPeriod"/>
            </a:pPr>
            <a:r>
              <a:rPr lang="en-US" dirty="0"/>
              <a:t>Right route  for administration </a:t>
            </a:r>
          </a:p>
          <a:p>
            <a:pPr marL="651510" indent="-514350">
              <a:buFont typeface="+mj-lt"/>
              <a:buAutoNum type="arabicPeriod"/>
            </a:pPr>
            <a:r>
              <a:rPr lang="en-US" dirty="0"/>
              <a:t>Right time</a:t>
            </a:r>
          </a:p>
          <a:p>
            <a:pPr marL="651510" indent="-514350">
              <a:buFont typeface="+mj-lt"/>
              <a:buAutoNum type="arabicPeriod"/>
            </a:pPr>
            <a:r>
              <a:rPr lang="en-US" dirty="0"/>
              <a:t>Right patient</a:t>
            </a:r>
          </a:p>
          <a:p>
            <a:pPr marL="651510" indent="-514350">
              <a:buFont typeface="+mj-lt"/>
              <a:buAutoNum type="arabicPeriod"/>
            </a:pPr>
            <a:r>
              <a:rPr lang="en-US" dirty="0"/>
              <a:t>Right documentation</a:t>
            </a:r>
          </a:p>
          <a:p>
            <a:pPr marL="137160" indent="0">
              <a:buNone/>
            </a:pPr>
            <a:r>
              <a:rPr lang="en-US" dirty="0"/>
              <a:t>Dosage: weights, measurements, calculations. </a:t>
            </a:r>
          </a:p>
          <a:p>
            <a:pPr marL="137160" indent="0">
              <a:buNone/>
            </a:pPr>
            <a:r>
              <a:rPr lang="en-US" dirty="0"/>
              <a:t>At times you may be required to calculate the dose of a medication that you are to administer. A simple formula to use is:</a:t>
            </a:r>
          </a:p>
          <a:p>
            <a:pPr marL="137160" indent="0">
              <a:buNone/>
            </a:pPr>
            <a:r>
              <a:rPr lang="en-US" dirty="0"/>
              <a:t>Dose you want </a:t>
            </a:r>
            <a:r>
              <a:rPr lang="en-US" b="1" dirty="0">
                <a:solidFill>
                  <a:schemeClr val="bg1">
                    <a:lumMod val="85000"/>
                    <a:lumOff val="15000"/>
                  </a:schemeClr>
                </a:solidFill>
              </a:rPr>
              <a:t>/</a:t>
            </a:r>
            <a:r>
              <a:rPr lang="en-US" dirty="0"/>
              <a:t>dose you have  </a:t>
            </a:r>
            <a:r>
              <a:rPr lang="en-US" b="1" dirty="0">
                <a:solidFill>
                  <a:schemeClr val="bg1">
                    <a:lumMod val="85000"/>
                    <a:lumOff val="15000"/>
                  </a:schemeClr>
                </a:solidFill>
              </a:rPr>
              <a:t>X</a:t>
            </a:r>
            <a:r>
              <a:rPr lang="en-US" dirty="0"/>
              <a:t> quantity on hand </a:t>
            </a:r>
            <a:r>
              <a:rPr lang="en-US" b="1" dirty="0">
                <a:solidFill>
                  <a:schemeClr val="bg1">
                    <a:lumMod val="85000"/>
                    <a:lumOff val="15000"/>
                  </a:schemeClr>
                </a:solidFill>
              </a:rPr>
              <a:t>=  </a:t>
            </a:r>
            <a:r>
              <a:rPr lang="en-US" dirty="0"/>
              <a:t> quantity to administer </a:t>
            </a:r>
          </a:p>
        </p:txBody>
      </p:sp>
    </p:spTree>
    <p:extLst>
      <p:ext uri="{BB962C8B-B14F-4D97-AF65-F5344CB8AC3E}">
        <p14:creationId xmlns:p14="http://schemas.microsoft.com/office/powerpoint/2010/main" val="6437471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Factors influencing dosage and drug action</a:t>
            </a:r>
          </a:p>
        </p:txBody>
      </p:sp>
      <p:sp>
        <p:nvSpPr>
          <p:cNvPr id="3" name="Content Placeholder 2"/>
          <p:cNvSpPr>
            <a:spLocks noGrp="1"/>
          </p:cNvSpPr>
          <p:nvPr>
            <p:ph idx="1"/>
          </p:nvPr>
        </p:nvSpPr>
        <p:spPr/>
        <p:txBody>
          <a:bodyPr/>
          <a:lstStyle/>
          <a:p>
            <a:pPr marL="651510" indent="-514350">
              <a:buFont typeface="+mj-lt"/>
              <a:buAutoNum type="arabicPeriod"/>
            </a:pPr>
            <a:r>
              <a:rPr lang="en-US" dirty="0"/>
              <a:t>Age</a:t>
            </a:r>
          </a:p>
          <a:p>
            <a:pPr marL="651510" indent="-514350">
              <a:buFont typeface="+mj-lt"/>
              <a:buAutoNum type="arabicPeriod"/>
            </a:pPr>
            <a:r>
              <a:rPr lang="en-US" dirty="0"/>
              <a:t>Sex</a:t>
            </a:r>
          </a:p>
          <a:p>
            <a:pPr marL="651510" indent="-514350">
              <a:buFont typeface="+mj-lt"/>
              <a:buAutoNum type="arabicPeriod"/>
            </a:pPr>
            <a:r>
              <a:rPr lang="en-US" dirty="0"/>
              <a:t>Weight</a:t>
            </a:r>
          </a:p>
          <a:p>
            <a:pPr marL="651510" indent="-514350">
              <a:buFont typeface="+mj-lt"/>
              <a:buAutoNum type="arabicPeriod"/>
            </a:pPr>
            <a:r>
              <a:rPr lang="en-US" dirty="0"/>
              <a:t>Past medical history and drug tolerance </a:t>
            </a:r>
          </a:p>
          <a:p>
            <a:pPr marL="651510" indent="-514350">
              <a:buFont typeface="+mj-lt"/>
              <a:buAutoNum type="arabicPeriod"/>
            </a:pPr>
            <a:r>
              <a:rPr lang="en-US" dirty="0"/>
              <a:t>Physical or emotional condition of the patient</a:t>
            </a:r>
          </a:p>
          <a:p>
            <a:pPr marL="651510" indent="-514350">
              <a:buFont typeface="+mj-lt"/>
              <a:buAutoNum type="arabicPeriod"/>
            </a:pPr>
            <a:r>
              <a:rPr lang="en-US" dirty="0"/>
              <a:t>Drug idiosyncrasies or allergies</a:t>
            </a:r>
          </a:p>
          <a:p>
            <a:pPr marL="651510" indent="-514350">
              <a:buFont typeface="+mj-lt"/>
              <a:buAutoNum type="arabicPeriod"/>
            </a:pPr>
            <a:r>
              <a:rPr lang="en-US" dirty="0"/>
              <a:t>Type of action desired or produced</a:t>
            </a:r>
          </a:p>
          <a:p>
            <a:pPr marL="651510" indent="-514350">
              <a:buFont typeface="+mj-lt"/>
              <a:buAutoNum type="arabicPeriod"/>
            </a:pPr>
            <a:r>
              <a:rPr lang="en-US" dirty="0"/>
              <a:t>Route of administration</a:t>
            </a:r>
          </a:p>
          <a:p>
            <a:pPr marL="651510" indent="-514350">
              <a:buFont typeface="+mj-lt"/>
              <a:buAutoNum type="arabicPeriod"/>
            </a:pPr>
            <a:r>
              <a:rPr lang="en-US" dirty="0"/>
              <a:t>Interactions of drugs.</a:t>
            </a:r>
          </a:p>
        </p:txBody>
      </p:sp>
    </p:spTree>
    <p:extLst>
      <p:ext uri="{BB962C8B-B14F-4D97-AF65-F5344CB8AC3E}">
        <p14:creationId xmlns:p14="http://schemas.microsoft.com/office/powerpoint/2010/main" val="1124304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Injections</a:t>
            </a:r>
          </a:p>
        </p:txBody>
      </p:sp>
      <p:sp>
        <p:nvSpPr>
          <p:cNvPr id="3" name="Content Placeholder 2"/>
          <p:cNvSpPr>
            <a:spLocks noGrp="1"/>
          </p:cNvSpPr>
          <p:nvPr>
            <p:ph idx="1"/>
          </p:nvPr>
        </p:nvSpPr>
        <p:spPr/>
        <p:txBody>
          <a:bodyPr/>
          <a:lstStyle/>
          <a:p>
            <a:pPr marL="137160" indent="0">
              <a:buNone/>
            </a:pPr>
            <a:r>
              <a:rPr lang="en-US" dirty="0"/>
              <a:t>Injections are an important means of administering chemotherapy treatment. Because two foreign objects, the medication and the needle, are begin introduced into the patient’s body, these procedures must be performed with extreme and care and excellent technique.</a:t>
            </a:r>
          </a:p>
        </p:txBody>
      </p:sp>
    </p:spTree>
    <p:extLst>
      <p:ext uri="{BB962C8B-B14F-4D97-AF65-F5344CB8AC3E}">
        <p14:creationId xmlns:p14="http://schemas.microsoft.com/office/powerpoint/2010/main" val="3742161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Dangers and complications associated with injections.</a:t>
            </a:r>
          </a:p>
        </p:txBody>
      </p:sp>
      <p:sp>
        <p:nvSpPr>
          <p:cNvPr id="3" name="Content Placeholder 2"/>
          <p:cNvSpPr>
            <a:spLocks noGrp="1"/>
          </p:cNvSpPr>
          <p:nvPr>
            <p:ph idx="1"/>
          </p:nvPr>
        </p:nvSpPr>
        <p:spPr/>
        <p:txBody>
          <a:bodyPr>
            <a:normAutofit fontScale="77500" lnSpcReduction="20000"/>
          </a:bodyPr>
          <a:lstStyle/>
          <a:p>
            <a:pPr marL="651510" indent="-514350">
              <a:buFont typeface="+mj-lt"/>
              <a:buAutoNum type="arabicPeriod"/>
            </a:pPr>
            <a:r>
              <a:rPr lang="en-US" dirty="0"/>
              <a:t>Injury to superficial nerves or to a vessel.</a:t>
            </a:r>
          </a:p>
          <a:p>
            <a:pPr marL="651510" indent="-514350">
              <a:buFont typeface="+mj-lt"/>
              <a:buAutoNum type="arabicPeriod"/>
            </a:pPr>
            <a:r>
              <a:rPr lang="en-US" dirty="0"/>
              <a:t>Introduction of infection resulting from the improper disinfection of the injection site and/or a contaminated needle or syringe, or from an operator with unclean hands.</a:t>
            </a:r>
          </a:p>
          <a:p>
            <a:pPr marL="651510" indent="-514350">
              <a:buFont typeface="+mj-lt"/>
              <a:buAutoNum type="arabicPeriod"/>
            </a:pPr>
            <a:r>
              <a:rPr lang="en-US" dirty="0"/>
              <a:t>Breaking a needle in a tissue.</a:t>
            </a:r>
          </a:p>
          <a:p>
            <a:pPr marL="651510" indent="-514350">
              <a:buFont typeface="+mj-lt"/>
              <a:buAutoNum type="arabicPeriod"/>
            </a:pPr>
            <a:r>
              <a:rPr lang="en-US" dirty="0"/>
              <a:t>Injecting a blood vessel rather than a muscle or subcutaneous tissue.</a:t>
            </a:r>
          </a:p>
          <a:p>
            <a:pPr marL="651510" indent="-514350">
              <a:buFont typeface="+mj-lt"/>
              <a:buAutoNum type="arabicPeriod"/>
            </a:pPr>
            <a:r>
              <a:rPr lang="en-US" dirty="0"/>
              <a:t>Hitting a bone in a very thin patient.</a:t>
            </a:r>
          </a:p>
          <a:p>
            <a:pPr marL="651510" indent="-514350">
              <a:buFont typeface="+mj-lt"/>
              <a:buAutoNum type="arabicPeriod"/>
            </a:pPr>
            <a:r>
              <a:rPr lang="en-US" dirty="0"/>
              <a:t>Allergic reactions that may be  mild, severe or even fatal.</a:t>
            </a:r>
          </a:p>
          <a:p>
            <a:pPr marL="651510" indent="-514350">
              <a:buFont typeface="+mj-lt"/>
              <a:buAutoNum type="arabicPeriod"/>
            </a:pPr>
            <a:r>
              <a:rPr lang="en-US" dirty="0"/>
              <a:t>Toxic effects produced by medication.</a:t>
            </a:r>
          </a:p>
          <a:p>
            <a:pPr marL="651510" indent="-514350">
              <a:buFont typeface="+mj-lt"/>
              <a:buAutoNum type="arabicPeriod"/>
            </a:pPr>
            <a:r>
              <a:rPr lang="en-US" dirty="0"/>
              <a:t>Too much air entering the bloodstream in a venipuncture. </a:t>
            </a:r>
          </a:p>
        </p:txBody>
      </p:sp>
    </p:spTree>
    <p:extLst>
      <p:ext uri="{BB962C8B-B14F-4D97-AF65-F5344CB8AC3E}">
        <p14:creationId xmlns:p14="http://schemas.microsoft.com/office/powerpoint/2010/main" val="8518015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Body areas to avoid when administering injections. </a:t>
            </a:r>
          </a:p>
        </p:txBody>
      </p:sp>
      <p:sp>
        <p:nvSpPr>
          <p:cNvPr id="3" name="Content Placeholder 2"/>
          <p:cNvSpPr>
            <a:spLocks noGrp="1"/>
          </p:cNvSpPr>
          <p:nvPr>
            <p:ph idx="1"/>
          </p:nvPr>
        </p:nvSpPr>
        <p:spPr/>
        <p:txBody>
          <a:bodyPr>
            <a:normAutofit fontScale="92500"/>
          </a:bodyPr>
          <a:lstStyle/>
          <a:p>
            <a:pPr marL="651510" indent="-514350">
              <a:buFont typeface="+mj-lt"/>
              <a:buAutoNum type="arabicPeriod"/>
            </a:pPr>
            <a:r>
              <a:rPr lang="en-US" dirty="0"/>
              <a:t>Burned areas</a:t>
            </a:r>
          </a:p>
          <a:p>
            <a:pPr marL="651510" indent="-514350">
              <a:buFont typeface="+mj-lt"/>
              <a:buAutoNum type="arabicPeriod"/>
            </a:pPr>
            <a:r>
              <a:rPr lang="en-US" dirty="0"/>
              <a:t>Scar tissue</a:t>
            </a:r>
          </a:p>
          <a:p>
            <a:pPr marL="651510" indent="-514350">
              <a:buFont typeface="+mj-lt"/>
              <a:buAutoNum type="arabicPeriod"/>
            </a:pPr>
            <a:r>
              <a:rPr lang="en-US" dirty="0"/>
              <a:t>Edematous areas</a:t>
            </a:r>
          </a:p>
          <a:p>
            <a:pPr marL="651510" indent="-514350">
              <a:buFont typeface="+mj-lt"/>
              <a:buAutoNum type="arabicPeriod"/>
            </a:pPr>
            <a:r>
              <a:rPr lang="en-US" dirty="0"/>
              <a:t>Cyanotic areas</a:t>
            </a:r>
          </a:p>
          <a:p>
            <a:pPr marL="651510" indent="-514350">
              <a:buFont typeface="+mj-lt"/>
              <a:buAutoNum type="arabicPeriod"/>
            </a:pPr>
            <a:r>
              <a:rPr lang="en-US" dirty="0"/>
              <a:t>Traumatized areas</a:t>
            </a:r>
          </a:p>
          <a:p>
            <a:pPr marL="651510" indent="-514350">
              <a:buFont typeface="+mj-lt"/>
              <a:buAutoNum type="arabicPeriod"/>
            </a:pPr>
            <a:r>
              <a:rPr lang="en-US" dirty="0"/>
              <a:t>Areas where there have been a change in skin texture or pigmentation </a:t>
            </a:r>
          </a:p>
          <a:p>
            <a:pPr marL="651510" indent="-514350">
              <a:buFont typeface="+mj-lt"/>
              <a:buAutoNum type="arabicPeriod"/>
            </a:pPr>
            <a:r>
              <a:rPr lang="en-US" dirty="0"/>
              <a:t>Areas near large blood vessels, nerves, and bones.</a:t>
            </a:r>
          </a:p>
          <a:p>
            <a:pPr marL="651510" indent="-514350">
              <a:buFont typeface="+mj-lt"/>
              <a:buAutoNum type="arabicPeriod"/>
            </a:pPr>
            <a:r>
              <a:rPr lang="en-US" dirty="0"/>
              <a:t>Areas where there are other tissue growths such as a mole or wart.</a:t>
            </a:r>
          </a:p>
        </p:txBody>
      </p:sp>
    </p:spTree>
    <p:extLst>
      <p:ext uri="{BB962C8B-B14F-4D97-AF65-F5344CB8AC3E}">
        <p14:creationId xmlns:p14="http://schemas.microsoft.com/office/powerpoint/2010/main" val="3128966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8458200" cy="6248400"/>
          </a:xfrm>
        </p:spPr>
        <p:txBody>
          <a:bodyPr/>
          <a:lstStyle/>
          <a:p>
            <a:pPr marL="137160" indent="0">
              <a:buNone/>
            </a:pPr>
            <a:endParaRPr lang="en-US" b="1" dirty="0"/>
          </a:p>
          <a:p>
            <a:pPr marL="137160" indent="0">
              <a:buNone/>
            </a:pPr>
            <a:endParaRPr lang="en-US" b="1" dirty="0"/>
          </a:p>
          <a:p>
            <a:pPr marL="137160" indent="0">
              <a:buNone/>
            </a:pPr>
            <a:r>
              <a:rPr lang="en-US" b="1" dirty="0"/>
              <a:t>Prophylactically, </a:t>
            </a:r>
            <a:r>
              <a:rPr lang="en-US" dirty="0"/>
              <a:t>drugs are used to prevent diseases such as vaccinations given to prevent communicable diseases. Drugs can also helps a physician diagnose an illness, as seen when a contrast medium is given to a patient in a diagnostic x-ray film procedure, or when antigens are used to detect skin allergies in a patient.</a:t>
            </a:r>
            <a:endParaRPr lang="en-US" b="1" dirty="0"/>
          </a:p>
        </p:txBody>
      </p:sp>
    </p:spTree>
    <p:extLst>
      <p:ext uri="{BB962C8B-B14F-4D97-AF65-F5344CB8AC3E}">
        <p14:creationId xmlns:p14="http://schemas.microsoft.com/office/powerpoint/2010/main" val="23214749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Supplies and equipment for administering injections</a:t>
            </a:r>
          </a:p>
        </p:txBody>
      </p:sp>
      <p:sp>
        <p:nvSpPr>
          <p:cNvPr id="3" name="Content Placeholder 2"/>
          <p:cNvSpPr>
            <a:spLocks noGrp="1"/>
          </p:cNvSpPr>
          <p:nvPr>
            <p:ph idx="1"/>
          </p:nvPr>
        </p:nvSpPr>
        <p:spPr/>
        <p:txBody>
          <a:bodyPr>
            <a:normAutofit lnSpcReduction="10000"/>
          </a:bodyPr>
          <a:lstStyle/>
          <a:p>
            <a:pPr marL="137160" indent="0">
              <a:buNone/>
            </a:pPr>
            <a:r>
              <a:rPr lang="en-US" dirty="0"/>
              <a:t>Syringes: disposable plastic or glass and no disposable glass syringes are available in several standard sizes and shapes.</a:t>
            </a:r>
          </a:p>
          <a:p>
            <a:pPr marL="137160" indent="0">
              <a:buNone/>
            </a:pPr>
            <a:r>
              <a:rPr lang="en-US" dirty="0"/>
              <a:t>The most common sizes used in the physician’s office are 2cc, 3cc, 5cc, or 10cc.</a:t>
            </a:r>
          </a:p>
          <a:p>
            <a:pPr marL="137160" indent="0">
              <a:buNone/>
            </a:pPr>
            <a:r>
              <a:rPr lang="en-US" dirty="0"/>
              <a:t>The parts of the syringe are the barrel, the outside portion, the plunger, the portion that fits inside the barrel, and the tip, the point at which the needle will be attached, which is either a plain or a luer-lok tip. Other variations of syringes include the insulin syringe tuberculin syringe.</a:t>
            </a:r>
          </a:p>
        </p:txBody>
      </p:sp>
    </p:spTree>
    <p:extLst>
      <p:ext uri="{BB962C8B-B14F-4D97-AF65-F5344CB8AC3E}">
        <p14:creationId xmlns:p14="http://schemas.microsoft.com/office/powerpoint/2010/main" val="23323657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Needles</a:t>
            </a:r>
          </a:p>
        </p:txBody>
      </p:sp>
      <p:sp>
        <p:nvSpPr>
          <p:cNvPr id="3" name="Content Placeholder 2"/>
          <p:cNvSpPr>
            <a:spLocks noGrp="1"/>
          </p:cNvSpPr>
          <p:nvPr>
            <p:ph idx="1"/>
          </p:nvPr>
        </p:nvSpPr>
        <p:spPr/>
        <p:txBody>
          <a:bodyPr/>
          <a:lstStyle/>
          <a:p>
            <a:r>
              <a:rPr lang="en-US" dirty="0"/>
              <a:t>Needles come in various lengths ranging from ¼ inch to 6 inches, and with various gauges ranging from 13-30. The smaller the gauge of the needle, the larger the lumen or inside diameter. For example, an 18-gauge needle has a large lumen, a 26 gauge-needle has a same lumen.</a:t>
            </a:r>
          </a:p>
          <a:p>
            <a:pPr marL="137160" indent="0">
              <a:buNone/>
            </a:pPr>
            <a:r>
              <a:rPr lang="en-US" dirty="0"/>
              <a:t>                              </a:t>
            </a:r>
            <a:r>
              <a:rPr lang="en-US" b="1" dirty="0">
                <a:effectLst>
                  <a:outerShdw blurRad="38100" dist="38100" dir="2700000" algn="tl">
                    <a:srgbClr val="000000">
                      <a:alpha val="43137"/>
                    </a:srgbClr>
                  </a:outerShdw>
                </a:effectLst>
                <a:latin typeface="+mj-lt"/>
              </a:rPr>
              <a:t>Skin  antiseptic</a:t>
            </a:r>
          </a:p>
          <a:p>
            <a:r>
              <a:rPr lang="en-US" dirty="0"/>
              <a:t>Before an injection is administered, the skin must cleaned with antiseptic.</a:t>
            </a:r>
          </a:p>
          <a:p>
            <a:endParaRPr lang="en-US" dirty="0"/>
          </a:p>
        </p:txBody>
      </p:sp>
    </p:spTree>
    <p:extLst>
      <p:ext uri="{BB962C8B-B14F-4D97-AF65-F5344CB8AC3E}">
        <p14:creationId xmlns:p14="http://schemas.microsoft.com/office/powerpoint/2010/main" val="2781631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Medications and diluents</a:t>
            </a:r>
          </a:p>
        </p:txBody>
      </p:sp>
      <p:sp>
        <p:nvSpPr>
          <p:cNvPr id="3" name="Content Placeholder 2"/>
          <p:cNvSpPr>
            <a:spLocks noGrp="1"/>
          </p:cNvSpPr>
          <p:nvPr>
            <p:ph idx="1"/>
          </p:nvPr>
        </p:nvSpPr>
        <p:spPr/>
        <p:txBody>
          <a:bodyPr/>
          <a:lstStyle/>
          <a:p>
            <a:pPr marL="137160" indent="0">
              <a:buNone/>
            </a:pPr>
            <a:r>
              <a:rPr lang="en-US" dirty="0"/>
              <a:t>Most medications for parenteral use are in an aqueous solutions or in a suspension although some are in an oil solutions or in a suspension, and a few are in tablet or powdered form.</a:t>
            </a:r>
          </a:p>
          <a:p>
            <a:pPr marL="137160" indent="0">
              <a:buNone/>
            </a:pPr>
            <a:r>
              <a:rPr lang="en-US" dirty="0"/>
              <a:t>When a sterile hypodermic tablet or powered drug is to be dissolved before parenteral use, sterile water for injection or sterile normal saline is used as the diluent.</a:t>
            </a:r>
          </a:p>
        </p:txBody>
      </p:sp>
    </p:spTree>
    <p:extLst>
      <p:ext uri="{BB962C8B-B14F-4D97-AF65-F5344CB8AC3E}">
        <p14:creationId xmlns:p14="http://schemas.microsoft.com/office/powerpoint/2010/main" val="8105650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Reconstitution of a powered drugs</a:t>
            </a:r>
          </a:p>
        </p:txBody>
      </p:sp>
      <p:sp>
        <p:nvSpPr>
          <p:cNvPr id="3" name="Content Placeholder 2"/>
          <p:cNvSpPr>
            <a:spLocks noGrp="1"/>
          </p:cNvSpPr>
          <p:nvPr>
            <p:ph idx="1"/>
          </p:nvPr>
        </p:nvSpPr>
        <p:spPr/>
        <p:txBody>
          <a:bodyPr>
            <a:normAutofit lnSpcReduction="10000"/>
          </a:bodyPr>
          <a:lstStyle/>
          <a:p>
            <a:pPr marL="137160" indent="0">
              <a:buNone/>
            </a:pPr>
            <a:r>
              <a:rPr lang="en-US" dirty="0"/>
              <a:t>Some medications deteriorate or remain stable for only a short period of time when mixed in certain solutions. These medications are supplied as a powder in a sterile field. This powder has to be made into a solution before the medication can be administered. Sometimes a special diluent is provided with the medication, at other to reconstitute the medication.</a:t>
            </a:r>
          </a:p>
          <a:p>
            <a:pPr marL="137160" indent="0">
              <a:buNone/>
            </a:pPr>
            <a:r>
              <a:rPr lang="en-US" dirty="0"/>
              <a:t>Reconstitution is the process of adding a liquid to a powdered drug in preparation for administration.</a:t>
            </a:r>
          </a:p>
        </p:txBody>
      </p:sp>
    </p:spTree>
    <p:extLst>
      <p:ext uri="{BB962C8B-B14F-4D97-AF65-F5344CB8AC3E}">
        <p14:creationId xmlns:p14="http://schemas.microsoft.com/office/powerpoint/2010/main" val="4183912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855"/>
            <a:ext cx="8229600" cy="1143000"/>
          </a:xfrm>
        </p:spPr>
        <p:txBody>
          <a:bodyPr>
            <a:normAutofit fontScale="90000"/>
          </a:bodyPr>
          <a:lstStyle/>
          <a:p>
            <a:r>
              <a:rPr lang="en-US" dirty="0"/>
              <a:t>Procedure for reconstituting a powdered drug for administration</a:t>
            </a:r>
          </a:p>
        </p:txBody>
      </p:sp>
      <p:sp>
        <p:nvSpPr>
          <p:cNvPr id="3" name="Content Placeholder 2"/>
          <p:cNvSpPr>
            <a:spLocks noGrp="1"/>
          </p:cNvSpPr>
          <p:nvPr>
            <p:ph idx="1"/>
          </p:nvPr>
        </p:nvSpPr>
        <p:spPr>
          <a:xfrm>
            <a:off x="152400" y="1219200"/>
            <a:ext cx="8763000" cy="5410200"/>
          </a:xfrm>
        </p:spPr>
        <p:txBody>
          <a:bodyPr>
            <a:normAutofit fontScale="92500" lnSpcReduction="20000"/>
          </a:bodyPr>
          <a:lstStyle/>
          <a:p>
            <a:pPr marL="651510" indent="-514350">
              <a:buFont typeface="+mj-lt"/>
              <a:buAutoNum type="arabicPeriod"/>
            </a:pPr>
            <a:r>
              <a:rPr lang="en-US" sz="2400" dirty="0"/>
              <a:t>Using a syringe and needle</a:t>
            </a:r>
          </a:p>
          <a:p>
            <a:pPr marL="651510" indent="-514350">
              <a:buFont typeface="+mj-lt"/>
              <a:buAutoNum type="arabicPeriod"/>
            </a:pPr>
            <a:r>
              <a:rPr lang="en-US" sz="2400" dirty="0"/>
              <a:t>Withdraw the amount of liquid diluent that is to be added to the powdered drug.</a:t>
            </a:r>
          </a:p>
          <a:p>
            <a:pPr marL="651510" indent="-514350">
              <a:buFont typeface="+mj-lt"/>
              <a:buAutoNum type="arabicPeriod"/>
            </a:pPr>
            <a:r>
              <a:rPr lang="en-US" sz="2400" dirty="0"/>
              <a:t>Add this liquid to the vial containing the powdered drug </a:t>
            </a:r>
          </a:p>
          <a:p>
            <a:pPr marL="651510" indent="-514350">
              <a:buFont typeface="+mj-lt"/>
              <a:buAutoNum type="arabicPeriod"/>
            </a:pPr>
            <a:r>
              <a:rPr lang="en-US" sz="2400" dirty="0"/>
              <a:t>With the needle above the fluid level in the vial, withdraw an amount of air equal to the amount of liquid diluent just added </a:t>
            </a:r>
          </a:p>
          <a:p>
            <a:pPr marL="651510" indent="-514350">
              <a:buFont typeface="+mj-lt"/>
              <a:buAutoNum type="arabicPeriod"/>
            </a:pPr>
            <a:r>
              <a:rPr lang="en-US" sz="2400" dirty="0"/>
              <a:t>Remove the needle from the vial.</a:t>
            </a:r>
          </a:p>
          <a:p>
            <a:pPr marL="651510" indent="-514350">
              <a:buFont typeface="+mj-lt"/>
              <a:buAutoNum type="arabicPeriod"/>
            </a:pPr>
            <a:r>
              <a:rPr lang="en-US" sz="2400" dirty="0"/>
              <a:t>Discard the syringe and needle in the used sharps container.</a:t>
            </a:r>
          </a:p>
          <a:p>
            <a:pPr marL="651510" indent="-514350">
              <a:buFont typeface="+mj-lt"/>
              <a:buAutoNum type="arabicPeriod"/>
            </a:pPr>
            <a:r>
              <a:rPr lang="en-US" sz="2400" dirty="0"/>
              <a:t>Roll the vial between your hands. This mixes the liquid with the powdered drug. </a:t>
            </a:r>
          </a:p>
          <a:p>
            <a:pPr marL="651510" indent="-514350">
              <a:buFont typeface="+mj-lt"/>
              <a:buAutoNum type="arabicPeriod"/>
            </a:pPr>
            <a:r>
              <a:rPr lang="en-US" sz="2400" dirty="0"/>
              <a:t>Observe the solution obtained to make sure that all of the powdered drug has been mixed and dissolved.</a:t>
            </a:r>
          </a:p>
          <a:p>
            <a:pPr marL="651510" indent="-514350">
              <a:buFont typeface="+mj-lt"/>
              <a:buAutoNum type="arabicPeriod"/>
            </a:pPr>
            <a:r>
              <a:rPr lang="en-US" sz="2400" dirty="0"/>
              <a:t>Label a multiple dose vial with the date and time of preparation.</a:t>
            </a:r>
          </a:p>
          <a:p>
            <a:pPr marL="651510" indent="-514350">
              <a:buFont typeface="+mj-lt"/>
              <a:buAutoNum type="arabicPeriod"/>
            </a:pPr>
            <a:r>
              <a:rPr lang="en-US" sz="2400" dirty="0"/>
              <a:t>Store any remaining drug according to the manufacturer’s directions.</a:t>
            </a:r>
          </a:p>
        </p:txBody>
      </p:sp>
    </p:spTree>
    <p:extLst>
      <p:ext uri="{BB962C8B-B14F-4D97-AF65-F5344CB8AC3E}">
        <p14:creationId xmlns:p14="http://schemas.microsoft.com/office/powerpoint/2010/main" val="130134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Selection of syringe and needle size</a:t>
            </a:r>
          </a:p>
        </p:txBody>
      </p:sp>
      <p:sp>
        <p:nvSpPr>
          <p:cNvPr id="3" name="Content Placeholder 2"/>
          <p:cNvSpPr>
            <a:spLocks noGrp="1"/>
          </p:cNvSpPr>
          <p:nvPr>
            <p:ph idx="1"/>
          </p:nvPr>
        </p:nvSpPr>
        <p:spPr/>
        <p:txBody>
          <a:bodyPr/>
          <a:lstStyle/>
          <a:p>
            <a:pPr marL="137160" indent="0">
              <a:buNone/>
            </a:pPr>
            <a:r>
              <a:rPr lang="en-US" dirty="0"/>
              <a:t>The smaller the amount of medication to be given, the smaller  the size of syringe to use. In special circumstances such as the administration of insulin, it is essential that an insulin syringe be used.</a:t>
            </a:r>
          </a:p>
          <a:p>
            <a:pPr marL="137160" indent="0">
              <a:buNone/>
            </a:pPr>
            <a:r>
              <a:rPr lang="en-US" dirty="0"/>
              <a:t>For measuring a very small amount of drug, use a tuberculin syringe, which is a 1cc syringe marked in tenths(0.1) and hundredths( 0.01) of a cubic centimeter on one side of the scale and minims on the other side. </a:t>
            </a:r>
          </a:p>
        </p:txBody>
      </p:sp>
    </p:spTree>
    <p:extLst>
      <p:ext uri="{BB962C8B-B14F-4D97-AF65-F5344CB8AC3E}">
        <p14:creationId xmlns:p14="http://schemas.microsoft.com/office/powerpoint/2010/main" val="15584722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10000"/>
          </a:bodyPr>
          <a:lstStyle/>
          <a:p>
            <a:pPr marL="137160" indent="0">
              <a:buNone/>
            </a:pPr>
            <a:r>
              <a:rPr lang="en-US" dirty="0"/>
              <a:t>Needles with large lumens( for example 18 to 20 gauge) are required when the medication to be injected is oily or very thick. Needles with small lumens(for example 23 to 25) are used for aqueous, or thin, watery solutions. </a:t>
            </a:r>
          </a:p>
          <a:p>
            <a:pPr marL="137160" indent="0">
              <a:buNone/>
            </a:pPr>
            <a:r>
              <a:rPr lang="en-US" dirty="0"/>
              <a:t>The site and route of the injection help determine the length of the needle that you should use.</a:t>
            </a:r>
          </a:p>
          <a:p>
            <a:pPr marL="137160" indent="0">
              <a:buNone/>
            </a:pPr>
            <a:r>
              <a:rPr lang="en-US" dirty="0"/>
              <a:t>Shorter needles with a large-gauge number may be used on a children and very thin patients, longer needles may be required to obese patients to ensure that the needle reaches muscular or subcutaneous tissue.</a:t>
            </a:r>
          </a:p>
        </p:txBody>
      </p:sp>
    </p:spTree>
    <p:extLst>
      <p:ext uri="{BB962C8B-B14F-4D97-AF65-F5344CB8AC3E}">
        <p14:creationId xmlns:p14="http://schemas.microsoft.com/office/powerpoint/2010/main" val="20863474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458200" cy="6080760"/>
          </a:xfrm>
        </p:spPr>
        <p:txBody>
          <a:bodyPr/>
          <a:lstStyle/>
          <a:p>
            <a:pPr marL="137160" indent="0">
              <a:buNone/>
            </a:pPr>
            <a:r>
              <a:rPr lang="en-US" dirty="0"/>
              <a:t>To restate, consider the following when selecting a needle for an injection:</a:t>
            </a:r>
          </a:p>
          <a:p>
            <a:pPr marL="651510" indent="-514350">
              <a:buFont typeface="+mj-lt"/>
              <a:buAutoNum type="arabicPeriod"/>
            </a:pPr>
            <a:r>
              <a:rPr lang="en-US" dirty="0"/>
              <a:t>The patient’s age and weight.</a:t>
            </a:r>
          </a:p>
          <a:p>
            <a:pPr marL="651510" indent="-514350">
              <a:buFont typeface="+mj-lt"/>
              <a:buAutoNum type="arabicPeriod"/>
            </a:pPr>
            <a:r>
              <a:rPr lang="en-US" dirty="0"/>
              <a:t>The condition and turgor of the tissue.</a:t>
            </a:r>
          </a:p>
          <a:p>
            <a:pPr marL="651510" indent="-514350">
              <a:buFont typeface="+mj-lt"/>
              <a:buAutoNum type="arabicPeriod"/>
            </a:pPr>
            <a:r>
              <a:rPr lang="en-US" dirty="0"/>
              <a:t>The route of administration.</a:t>
            </a:r>
          </a:p>
          <a:p>
            <a:pPr marL="651510" indent="-514350">
              <a:buFont typeface="+mj-lt"/>
              <a:buAutoNum type="arabicPeriod"/>
            </a:pPr>
            <a:r>
              <a:rPr lang="en-US" dirty="0"/>
              <a:t>The site to be used for the injection.</a:t>
            </a:r>
          </a:p>
          <a:p>
            <a:pPr marL="651510" indent="-514350">
              <a:buFont typeface="+mj-lt"/>
              <a:buAutoNum type="arabicPeriod"/>
            </a:pPr>
            <a:r>
              <a:rPr lang="en-US" dirty="0"/>
              <a:t>The thickness of the medication.</a:t>
            </a:r>
          </a:p>
          <a:p>
            <a:pPr marL="651510" indent="-514350">
              <a:buFont typeface="+mj-lt"/>
              <a:buAutoNum type="arabicPeriod"/>
            </a:pPr>
            <a:r>
              <a:rPr lang="en-US" dirty="0"/>
              <a:t>The thickness of both the muscle and fatty tissue.</a:t>
            </a:r>
          </a:p>
          <a:p>
            <a:pPr marL="651510" indent="-514350">
              <a:buFont typeface="+mj-lt"/>
              <a:buAutoNum type="arabicPeriod"/>
            </a:pPr>
            <a:endParaRPr lang="en-US" dirty="0"/>
          </a:p>
        </p:txBody>
      </p:sp>
    </p:spTree>
    <p:extLst>
      <p:ext uri="{BB962C8B-B14F-4D97-AF65-F5344CB8AC3E}">
        <p14:creationId xmlns:p14="http://schemas.microsoft.com/office/powerpoint/2010/main" val="13352389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Anatomic selection of the injection sites</a:t>
            </a:r>
          </a:p>
        </p:txBody>
      </p:sp>
      <p:sp>
        <p:nvSpPr>
          <p:cNvPr id="3" name="Content Placeholder 2"/>
          <p:cNvSpPr>
            <a:spLocks noGrp="1"/>
          </p:cNvSpPr>
          <p:nvPr>
            <p:ph idx="1"/>
          </p:nvPr>
        </p:nvSpPr>
        <p:spPr/>
        <p:txBody>
          <a:bodyPr/>
          <a:lstStyle/>
          <a:p>
            <a:pPr marL="137160" indent="0">
              <a:buNone/>
            </a:pPr>
            <a:r>
              <a:rPr lang="en-US"/>
              <a:t>Intramuscular injections</a:t>
            </a:r>
            <a:r>
              <a:rPr lang="en-US" dirty="0"/>
              <a:t>:</a:t>
            </a:r>
          </a:p>
          <a:p>
            <a:pPr marL="137160" indent="0">
              <a:buNone/>
            </a:pPr>
            <a:r>
              <a:rPr lang="en-US" dirty="0"/>
              <a:t>The main objective when administering an intramuscular medication is to inject it deep into the muscle for gradual and optimal absorption into the bloodstream. The usual amount of solution to be given by this method is 2 to 5 ml, except to the </a:t>
            </a:r>
            <a:r>
              <a:rPr lang="en-US" dirty="0" err="1"/>
              <a:t>middeltoid</a:t>
            </a:r>
            <a:r>
              <a:rPr lang="en-US" dirty="0"/>
              <a:t>, where the usual amount is to 0.5 to 2ml.</a:t>
            </a:r>
          </a:p>
        </p:txBody>
      </p:sp>
    </p:spTree>
    <p:extLst>
      <p:ext uri="{BB962C8B-B14F-4D97-AF65-F5344CB8AC3E}">
        <p14:creationId xmlns:p14="http://schemas.microsoft.com/office/powerpoint/2010/main" val="13179407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Four anatomic sites commonly used follow </a:t>
            </a:r>
          </a:p>
        </p:txBody>
      </p:sp>
      <p:sp>
        <p:nvSpPr>
          <p:cNvPr id="3" name="Content Placeholder 2"/>
          <p:cNvSpPr>
            <a:spLocks noGrp="1"/>
          </p:cNvSpPr>
          <p:nvPr>
            <p:ph idx="1"/>
          </p:nvPr>
        </p:nvSpPr>
        <p:spPr/>
        <p:txBody>
          <a:bodyPr>
            <a:normAutofit/>
          </a:bodyPr>
          <a:lstStyle/>
          <a:p>
            <a:pPr marL="137160" indent="0">
              <a:buNone/>
            </a:pPr>
            <a:r>
              <a:rPr lang="en-US" sz="2300" dirty="0"/>
              <a:t>1.  Gluteus medius or dorsogluteal: the most common site for intramuscular injections, this is located in the upper outer quadrant UQQ of the buttock.</a:t>
            </a:r>
          </a:p>
          <a:p>
            <a:pPr marL="137160" indent="0">
              <a:buNone/>
            </a:pPr>
            <a:r>
              <a:rPr lang="en-US" sz="2300" dirty="0"/>
              <a:t>2.  Middeltoid area: this site is located on the upper, outer aspect of the arm, below the lower edge of the acromion and above the axilla.</a:t>
            </a:r>
          </a:p>
          <a:p>
            <a:pPr marL="594360" indent="-457200">
              <a:buAutoNum type="arabicPeriod" startAt="3"/>
            </a:pPr>
            <a:r>
              <a:rPr lang="en-US" sz="2300" dirty="0"/>
              <a:t>Ventrogluteal area</a:t>
            </a:r>
          </a:p>
          <a:p>
            <a:pPr marL="594360" indent="-457200">
              <a:buAutoNum type="arabicPeriod" startAt="3"/>
            </a:pPr>
            <a:r>
              <a:rPr lang="en-US" sz="2300" dirty="0"/>
              <a:t>Vastus lateralis: this thick muscle on the upper side of the leg.</a:t>
            </a:r>
          </a:p>
        </p:txBody>
      </p:sp>
    </p:spTree>
    <p:extLst>
      <p:ext uri="{BB962C8B-B14F-4D97-AF65-F5344CB8AC3E}">
        <p14:creationId xmlns:p14="http://schemas.microsoft.com/office/powerpoint/2010/main" val="1216767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Drugs are derived from four main sources</a:t>
            </a:r>
          </a:p>
        </p:txBody>
      </p:sp>
      <p:sp>
        <p:nvSpPr>
          <p:cNvPr id="3" name="Content Placeholder 2"/>
          <p:cNvSpPr>
            <a:spLocks noGrp="1"/>
          </p:cNvSpPr>
          <p:nvPr>
            <p:ph idx="1"/>
          </p:nvPr>
        </p:nvSpPr>
        <p:spPr/>
        <p:txBody>
          <a:bodyPr/>
          <a:lstStyle/>
          <a:p>
            <a:r>
              <a:rPr lang="en-US" dirty="0"/>
              <a:t>Plant sources: obtained from plant parts or products. Seeds, stem, roots, leaves, resin, and other parts yield these drugs; examples include digitalis and opium.</a:t>
            </a:r>
          </a:p>
          <a:p>
            <a:r>
              <a:rPr lang="en-US" dirty="0"/>
              <a:t>Animal sources: Glandular  products from animals such as insulin and thyroid.</a:t>
            </a:r>
          </a:p>
          <a:p>
            <a:r>
              <a:rPr lang="en-US" dirty="0"/>
              <a:t>Mineral sources: Some drugs are prepared from minerals( potassium, lithium carbonate). </a:t>
            </a:r>
          </a:p>
          <a:p>
            <a:r>
              <a:rPr lang="en-US" dirty="0"/>
              <a:t>Synthetic sources: Laboratories duplicate natural processes.</a:t>
            </a:r>
          </a:p>
        </p:txBody>
      </p:sp>
    </p:spTree>
    <p:extLst>
      <p:ext uri="{BB962C8B-B14F-4D97-AF65-F5344CB8AC3E}">
        <p14:creationId xmlns:p14="http://schemas.microsoft.com/office/powerpoint/2010/main" val="3012621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Subcutaneous injections</a:t>
            </a:r>
          </a:p>
        </p:txBody>
      </p:sp>
      <p:sp>
        <p:nvSpPr>
          <p:cNvPr id="3" name="Content Placeholder 2"/>
          <p:cNvSpPr>
            <a:spLocks noGrp="1"/>
          </p:cNvSpPr>
          <p:nvPr>
            <p:ph idx="1"/>
          </p:nvPr>
        </p:nvSpPr>
        <p:spPr/>
        <p:txBody>
          <a:bodyPr>
            <a:normAutofit lnSpcReduction="10000"/>
          </a:bodyPr>
          <a:lstStyle/>
          <a:p>
            <a:pPr marL="137160" indent="0">
              <a:buNone/>
            </a:pPr>
            <a:r>
              <a:rPr lang="en-US" dirty="0"/>
              <a:t>The objective of a subcutaneous injection is to deposit a relatively small amount of an aqueous solution under the skin for fairly rapid absorption into the bloodstream. The amount of the solution give by this method should not exceed 2 ml. </a:t>
            </a:r>
          </a:p>
          <a:p>
            <a:pPr marL="137160" indent="0">
              <a:buNone/>
            </a:pPr>
            <a:r>
              <a:rPr lang="en-US" dirty="0"/>
              <a:t>The most common and preferred sites for a subcutaneous injection are these:</a:t>
            </a:r>
          </a:p>
          <a:p>
            <a:pPr marL="651510" indent="-514350">
              <a:buFont typeface="+mj-lt"/>
              <a:buAutoNum type="arabicPeriod"/>
            </a:pPr>
            <a:r>
              <a:rPr lang="en-US" dirty="0"/>
              <a:t>Outer surface of the upper arm, usually halfway between the shoulder and elbow.</a:t>
            </a:r>
          </a:p>
          <a:p>
            <a:pPr marL="651510" indent="-514350">
              <a:buFont typeface="+mj-lt"/>
              <a:buAutoNum type="arabicPeriod"/>
            </a:pPr>
            <a:r>
              <a:rPr lang="en-US" dirty="0"/>
              <a:t>Lateral aspect of the thigh.</a:t>
            </a:r>
          </a:p>
          <a:p>
            <a:pPr marL="651510" indent="-514350">
              <a:buFont typeface="+mj-lt"/>
              <a:buAutoNum type="arabicPeriod"/>
            </a:pPr>
            <a:r>
              <a:rPr lang="en-US" dirty="0"/>
              <a:t>Upper two thirds of the back.</a:t>
            </a:r>
          </a:p>
        </p:txBody>
      </p:sp>
    </p:spTree>
    <p:extLst>
      <p:ext uri="{BB962C8B-B14F-4D97-AF65-F5344CB8AC3E}">
        <p14:creationId xmlns:p14="http://schemas.microsoft.com/office/powerpoint/2010/main" val="21507162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sites</a:t>
            </a:r>
          </a:p>
        </p:txBody>
      </p:sp>
      <p:sp>
        <p:nvSpPr>
          <p:cNvPr id="3" name="Content Placeholder 2"/>
          <p:cNvSpPr>
            <a:spLocks noGrp="1"/>
          </p:cNvSpPr>
          <p:nvPr>
            <p:ph idx="1"/>
          </p:nvPr>
        </p:nvSpPr>
        <p:spPr/>
        <p:txBody>
          <a:bodyPr/>
          <a:lstStyle/>
          <a:p>
            <a:r>
              <a:rPr lang="en-US" dirty="0"/>
              <a:t>Areas on the abdomen </a:t>
            </a:r>
          </a:p>
          <a:p>
            <a:r>
              <a:rPr lang="en-US" dirty="0"/>
              <a:t>Front aspect of the thigh.</a:t>
            </a:r>
          </a:p>
          <a:p>
            <a:pPr marL="137160" indent="0">
              <a:buNone/>
            </a:pPr>
            <a:r>
              <a:rPr lang="en-US" dirty="0"/>
              <a:t>When frequent subcutaneous injections are given , sites of administration should be rotated to prevent the damage of a tissue, excessive pain, and possible disfigurement.</a:t>
            </a:r>
          </a:p>
        </p:txBody>
      </p:sp>
    </p:spTree>
    <p:extLst>
      <p:ext uri="{BB962C8B-B14F-4D97-AF65-F5344CB8AC3E}">
        <p14:creationId xmlns:p14="http://schemas.microsoft.com/office/powerpoint/2010/main" val="31346966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Intradermal injections</a:t>
            </a:r>
          </a:p>
        </p:txBody>
      </p:sp>
      <p:sp>
        <p:nvSpPr>
          <p:cNvPr id="3" name="Content Placeholder 2"/>
          <p:cNvSpPr>
            <a:spLocks noGrp="1"/>
          </p:cNvSpPr>
          <p:nvPr>
            <p:ph idx="1"/>
          </p:nvPr>
        </p:nvSpPr>
        <p:spPr>
          <a:xfrm>
            <a:off x="304800" y="1295400"/>
            <a:ext cx="8458200" cy="5166360"/>
          </a:xfrm>
        </p:spPr>
        <p:txBody>
          <a:bodyPr>
            <a:normAutofit fontScale="92500" lnSpcReduction="10000"/>
          </a:bodyPr>
          <a:lstStyle/>
          <a:p>
            <a:pPr marL="137160" indent="0">
              <a:buNone/>
            </a:pPr>
            <a:r>
              <a:rPr lang="en-US" dirty="0"/>
              <a:t>The objective of the intradermal injection is to inject a minute amount of solution between the layers of the skin. The amount of drug given by this method is usually 0.1ml to 0.3ml. A tuberculin syringe is used because of the fine calibrations, which provide the best means for measuring minute amounts of a drug. </a:t>
            </a:r>
          </a:p>
          <a:p>
            <a:pPr marL="137160" indent="0">
              <a:buNone/>
            </a:pPr>
            <a:r>
              <a:rPr lang="en-US" dirty="0"/>
              <a:t>The most common site for intradermal injections is the ventral surface of the forearm approximately 4 inches below the elbow. Preparation of the syringe and needle and withdrawal of the drug into the syringe are the same as for the IM and SC injections except that a 3/8 or ½ inch, 26 or 27 gauge needle, and tuberculin syringe are used.</a:t>
            </a:r>
          </a:p>
        </p:txBody>
      </p:sp>
    </p:spTree>
    <p:extLst>
      <p:ext uri="{BB962C8B-B14F-4D97-AF65-F5344CB8AC3E}">
        <p14:creationId xmlns:p14="http://schemas.microsoft.com/office/powerpoint/2010/main" val="18033063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Mantoux</a:t>
            </a:r>
            <a:r>
              <a:rPr lang="en-US" dirty="0"/>
              <a:t> test for tuberculosis</a:t>
            </a:r>
          </a:p>
        </p:txBody>
      </p:sp>
      <p:sp>
        <p:nvSpPr>
          <p:cNvPr id="3" name="Content Placeholder 2"/>
          <p:cNvSpPr>
            <a:spLocks noGrp="1"/>
          </p:cNvSpPr>
          <p:nvPr>
            <p:ph idx="1"/>
          </p:nvPr>
        </p:nvSpPr>
        <p:spPr/>
        <p:txBody>
          <a:bodyPr/>
          <a:lstStyle/>
          <a:p>
            <a:pPr marL="137160" indent="0">
              <a:buNone/>
            </a:pPr>
            <a:r>
              <a:rPr lang="en-US" dirty="0"/>
              <a:t>The standard test  recommended by the American Lung Association to help detect infection with Mycobacterium tuberculosis is the </a:t>
            </a:r>
            <a:r>
              <a:rPr lang="en-US" dirty="0" err="1"/>
              <a:t>mantoux</a:t>
            </a:r>
            <a:r>
              <a:rPr lang="en-US" dirty="0"/>
              <a:t> test. The </a:t>
            </a:r>
            <a:r>
              <a:rPr lang="en-US" dirty="0" err="1"/>
              <a:t>mantoux</a:t>
            </a:r>
            <a:r>
              <a:rPr lang="en-US" dirty="0"/>
              <a:t> test is performed by injecting </a:t>
            </a:r>
            <a:r>
              <a:rPr lang="en-US" dirty="0" err="1"/>
              <a:t>intradermally</a:t>
            </a:r>
            <a:r>
              <a:rPr lang="en-US" dirty="0"/>
              <a:t> exactly 0.1ml of tuberculin purified protein derivate(PPD) or tuberculin PPD. The reaction is read 48 to 72 hours later. Only induration is considered when interpreting the test results considered when interpreting the test results .</a:t>
            </a:r>
          </a:p>
        </p:txBody>
      </p:sp>
    </p:spTree>
    <p:extLst>
      <p:ext uri="{BB962C8B-B14F-4D97-AF65-F5344CB8AC3E}">
        <p14:creationId xmlns:p14="http://schemas.microsoft.com/office/powerpoint/2010/main" val="42676735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Insulin injections</a:t>
            </a:r>
          </a:p>
        </p:txBody>
      </p:sp>
      <p:sp>
        <p:nvSpPr>
          <p:cNvPr id="3" name="Content Placeholder 2"/>
          <p:cNvSpPr>
            <a:spLocks noGrp="1"/>
          </p:cNvSpPr>
          <p:nvPr>
            <p:ph idx="1"/>
          </p:nvPr>
        </p:nvSpPr>
        <p:spPr/>
        <p:txBody>
          <a:bodyPr/>
          <a:lstStyle/>
          <a:p>
            <a:pPr marL="137160" indent="0">
              <a:buNone/>
            </a:pPr>
            <a:r>
              <a:rPr lang="en-US" dirty="0"/>
              <a:t>Different  types of insulin preparations and concentrations are available .</a:t>
            </a:r>
          </a:p>
          <a:p>
            <a:pPr marL="137160" indent="0">
              <a:buNone/>
            </a:pPr>
            <a:r>
              <a:rPr lang="en-US" dirty="0"/>
              <a:t>Injection sites and factors that influence absorption of insulin.</a:t>
            </a:r>
          </a:p>
          <a:p>
            <a:pPr marL="137160" indent="0">
              <a:buNone/>
            </a:pPr>
            <a:r>
              <a:rPr lang="en-US" dirty="0"/>
              <a:t>Insulin is administered by a subcutaneous injection  given into the abdomen, arms, thighs, and buttocks.</a:t>
            </a:r>
          </a:p>
        </p:txBody>
      </p:sp>
    </p:spTree>
    <p:extLst>
      <p:ext uri="{BB962C8B-B14F-4D97-AF65-F5344CB8AC3E}">
        <p14:creationId xmlns:p14="http://schemas.microsoft.com/office/powerpoint/2010/main" val="17154659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Factors that affect the absorption rate of insulin</a:t>
            </a:r>
          </a:p>
        </p:txBody>
      </p:sp>
      <p:sp>
        <p:nvSpPr>
          <p:cNvPr id="3" name="Content Placeholder 2"/>
          <p:cNvSpPr>
            <a:spLocks noGrp="1"/>
          </p:cNvSpPr>
          <p:nvPr>
            <p:ph idx="1"/>
          </p:nvPr>
        </p:nvSpPr>
        <p:spPr/>
        <p:txBody>
          <a:bodyPr/>
          <a:lstStyle/>
          <a:p>
            <a:pPr marL="651510" indent="-514350">
              <a:buFont typeface="+mj-lt"/>
              <a:buAutoNum type="arabicPeriod"/>
            </a:pPr>
            <a:r>
              <a:rPr lang="en-US" dirty="0"/>
              <a:t>Angle and depth of the injection.</a:t>
            </a:r>
          </a:p>
          <a:p>
            <a:pPr marL="651510" indent="-514350">
              <a:buFont typeface="+mj-lt"/>
              <a:buAutoNum type="arabicPeriod"/>
            </a:pPr>
            <a:r>
              <a:rPr lang="en-US" dirty="0"/>
              <a:t>Vascularity of the injection site.</a:t>
            </a:r>
          </a:p>
          <a:p>
            <a:pPr marL="651510" indent="-514350">
              <a:buFont typeface="+mj-lt"/>
              <a:buAutoNum type="arabicPeriod"/>
            </a:pPr>
            <a:r>
              <a:rPr lang="en-US" dirty="0"/>
              <a:t>Physical activity.</a:t>
            </a:r>
          </a:p>
          <a:p>
            <a:pPr marL="651510" indent="-514350">
              <a:buFont typeface="+mj-lt"/>
              <a:buAutoNum type="arabicPeriod"/>
            </a:pPr>
            <a:r>
              <a:rPr lang="en-US" dirty="0"/>
              <a:t>Temperature.</a:t>
            </a:r>
          </a:p>
        </p:txBody>
      </p:sp>
    </p:spTree>
    <p:extLst>
      <p:ext uri="{BB962C8B-B14F-4D97-AF65-F5344CB8AC3E}">
        <p14:creationId xmlns:p14="http://schemas.microsoft.com/office/powerpoint/2010/main" val="36816742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Intradermal skin tests</a:t>
            </a:r>
          </a:p>
        </p:txBody>
      </p:sp>
      <p:sp>
        <p:nvSpPr>
          <p:cNvPr id="3" name="Content Placeholder 2"/>
          <p:cNvSpPr>
            <a:spLocks noGrp="1"/>
          </p:cNvSpPr>
          <p:nvPr>
            <p:ph idx="1"/>
          </p:nvPr>
        </p:nvSpPr>
        <p:spPr/>
        <p:txBody>
          <a:bodyPr/>
          <a:lstStyle/>
          <a:p>
            <a:pPr marL="137160" indent="0">
              <a:buNone/>
            </a:pPr>
            <a:r>
              <a:rPr lang="en-US" dirty="0"/>
              <a:t>In intradermal(</a:t>
            </a:r>
            <a:r>
              <a:rPr lang="en-US" dirty="0" err="1"/>
              <a:t>intracutaneous</a:t>
            </a:r>
            <a:r>
              <a:rPr lang="en-US" dirty="0"/>
              <a:t>) tests, a small amount of the substance under study is injected into the substances of the skin. These test are used to determine allergies, to determine the patient’s susceptibility to an infectious disease, and to diagnose infectious disease, and to diagnose infectious diseases such as tuberculosis and </a:t>
            </a:r>
            <a:r>
              <a:rPr lang="en-US" dirty="0" err="1"/>
              <a:t>diphteria</a:t>
            </a:r>
            <a:r>
              <a:rPr lang="en-US" dirty="0"/>
              <a:t>.</a:t>
            </a:r>
          </a:p>
        </p:txBody>
      </p:sp>
    </p:spTree>
    <p:extLst>
      <p:ext uri="{BB962C8B-B14F-4D97-AF65-F5344CB8AC3E}">
        <p14:creationId xmlns:p14="http://schemas.microsoft.com/office/powerpoint/2010/main" val="42517175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Tuberculosis</a:t>
            </a:r>
          </a:p>
        </p:txBody>
      </p:sp>
      <p:sp>
        <p:nvSpPr>
          <p:cNvPr id="3" name="Content Placeholder 2"/>
          <p:cNvSpPr>
            <a:spLocks noGrp="1"/>
          </p:cNvSpPr>
          <p:nvPr>
            <p:ph idx="1"/>
          </p:nvPr>
        </p:nvSpPr>
        <p:spPr/>
        <p:txBody>
          <a:bodyPr/>
          <a:lstStyle/>
          <a:p>
            <a:pPr marL="137160" indent="0">
              <a:buNone/>
            </a:pPr>
            <a:r>
              <a:rPr lang="en-US" dirty="0"/>
              <a:t>Is an infectious disease caused by the tubercle bacillus </a:t>
            </a:r>
            <a:r>
              <a:rPr lang="en-US" dirty="0" err="1"/>
              <a:t>mycobaterium</a:t>
            </a:r>
            <a:r>
              <a:rPr lang="en-US" dirty="0"/>
              <a:t> tuberculosis and generally transmitted by inhaling or ingesting infected droplets. It usually affects the </a:t>
            </a:r>
            <a:r>
              <a:rPr lang="en-US" dirty="0" err="1"/>
              <a:t>lungs,although</a:t>
            </a:r>
            <a:r>
              <a:rPr lang="en-US" dirty="0"/>
              <a:t> other organs such as the kidneys bones, and joints can be affected.</a:t>
            </a:r>
          </a:p>
        </p:txBody>
      </p:sp>
    </p:spTree>
    <p:extLst>
      <p:ext uri="{BB962C8B-B14F-4D97-AF65-F5344CB8AC3E}">
        <p14:creationId xmlns:p14="http://schemas.microsoft.com/office/powerpoint/2010/main" val="41653316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Reading </a:t>
            </a:r>
            <a:r>
              <a:rPr lang="en-US" dirty="0" err="1"/>
              <a:t>Mantoux</a:t>
            </a:r>
            <a:r>
              <a:rPr lang="en-US" dirty="0"/>
              <a:t> skin reactions</a:t>
            </a:r>
          </a:p>
        </p:txBody>
      </p:sp>
      <p:sp>
        <p:nvSpPr>
          <p:cNvPr id="3" name="Content Placeholder 2"/>
          <p:cNvSpPr>
            <a:spLocks noGrp="1"/>
          </p:cNvSpPr>
          <p:nvPr>
            <p:ph idx="1"/>
          </p:nvPr>
        </p:nvSpPr>
        <p:spPr/>
        <p:txBody>
          <a:bodyPr/>
          <a:lstStyle/>
          <a:p>
            <a:pPr marL="651510" indent="-514350">
              <a:buFont typeface="+mj-lt"/>
              <a:buAutoNum type="arabicPeriod"/>
            </a:pPr>
            <a:r>
              <a:rPr lang="en-US" dirty="0"/>
              <a:t>Read 48 to 72 hours after the injection</a:t>
            </a:r>
          </a:p>
          <a:p>
            <a:pPr marL="651510" indent="-514350">
              <a:buFont typeface="+mj-lt"/>
              <a:buAutoNum type="arabicPeriod"/>
            </a:pPr>
            <a:r>
              <a:rPr lang="en-US" dirty="0"/>
              <a:t>Consider only induration when interpreting the results.</a:t>
            </a:r>
          </a:p>
          <a:p>
            <a:pPr marL="651510" indent="-514350">
              <a:buFont typeface="+mj-lt"/>
              <a:buAutoNum type="arabicPeriod"/>
            </a:pPr>
            <a:r>
              <a:rPr lang="en-US" dirty="0"/>
              <a:t>Measure the diameter of induration transversely.</a:t>
            </a:r>
          </a:p>
          <a:p>
            <a:pPr marL="651510" indent="-514350">
              <a:buFont typeface="+mj-lt"/>
              <a:buAutoNum type="arabicPeriod"/>
            </a:pPr>
            <a:r>
              <a:rPr lang="en-US" dirty="0"/>
              <a:t>Disregard erythema of less than 10mm.</a:t>
            </a:r>
          </a:p>
          <a:p>
            <a:pPr marL="651510" indent="-514350">
              <a:buFont typeface="+mj-lt"/>
              <a:buAutoNum type="arabicPeriod"/>
            </a:pPr>
            <a:r>
              <a:rPr lang="en-US" dirty="0"/>
              <a:t>Disregard </a:t>
            </a:r>
            <a:r>
              <a:rPr lang="en-US" dirty="0" err="1"/>
              <a:t>erythemia</a:t>
            </a:r>
            <a:r>
              <a:rPr lang="en-US" dirty="0"/>
              <a:t> greater than 10mm if induration is absent because the injection may have been made too deeply. In this case repeat testing </a:t>
            </a:r>
          </a:p>
        </p:txBody>
      </p:sp>
    </p:spTree>
    <p:extLst>
      <p:ext uri="{BB962C8B-B14F-4D97-AF65-F5344CB8AC3E}">
        <p14:creationId xmlns:p14="http://schemas.microsoft.com/office/powerpoint/2010/main" val="7589067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Interpreting tuberculin reaction </a:t>
            </a:r>
          </a:p>
        </p:txBody>
      </p:sp>
      <p:sp>
        <p:nvSpPr>
          <p:cNvPr id="3" name="Content Placeholder 2"/>
          <p:cNvSpPr>
            <a:spLocks noGrp="1"/>
          </p:cNvSpPr>
          <p:nvPr>
            <p:ph idx="1"/>
          </p:nvPr>
        </p:nvSpPr>
        <p:spPr/>
        <p:txBody>
          <a:bodyPr/>
          <a:lstStyle/>
          <a:p>
            <a:pPr marL="651510" indent="-514350">
              <a:buFont typeface="+mj-lt"/>
              <a:buAutoNum type="arabicPeriod"/>
            </a:pPr>
            <a:r>
              <a:rPr lang="en-US" dirty="0"/>
              <a:t>Positive reaction: induration measuring 10mm or more.</a:t>
            </a:r>
          </a:p>
          <a:p>
            <a:pPr marL="651510" indent="-514350">
              <a:buFont typeface="+mj-lt"/>
              <a:buAutoNum type="arabicPeriod"/>
            </a:pPr>
            <a:r>
              <a:rPr lang="en-US" dirty="0"/>
              <a:t>Doubtful reaction: </a:t>
            </a:r>
            <a:r>
              <a:rPr lang="en-US" dirty="0" err="1"/>
              <a:t>induraction</a:t>
            </a:r>
            <a:r>
              <a:rPr lang="en-US" dirty="0"/>
              <a:t> measuring 5 to 9 mm means that retesting may be indicated using a different test site.</a:t>
            </a:r>
          </a:p>
          <a:p>
            <a:pPr marL="651510" indent="-514350">
              <a:buFont typeface="+mj-lt"/>
              <a:buAutoNum type="arabicPeriod"/>
            </a:pPr>
            <a:r>
              <a:rPr lang="en-US" dirty="0"/>
              <a:t>Negative reaction: induration of less than 5mm indicates a lack of hypersensitivity to the tuberculin, thus tuberculosis infection is </a:t>
            </a:r>
            <a:r>
              <a:rPr lang="en-US" dirty="0" err="1"/>
              <a:t>higly</a:t>
            </a:r>
            <a:r>
              <a:rPr lang="en-US" dirty="0"/>
              <a:t> unlikely.</a:t>
            </a:r>
          </a:p>
        </p:txBody>
      </p:sp>
    </p:spTree>
    <p:extLst>
      <p:ext uri="{BB962C8B-B14F-4D97-AF65-F5344CB8AC3E}">
        <p14:creationId xmlns:p14="http://schemas.microsoft.com/office/powerpoint/2010/main" val="772191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Drug name: brand(trade), generic, and chemical.</a:t>
            </a:r>
          </a:p>
        </p:txBody>
      </p:sp>
      <p:sp>
        <p:nvSpPr>
          <p:cNvPr id="3" name="Content Placeholder 2"/>
          <p:cNvSpPr>
            <a:spLocks noGrp="1"/>
          </p:cNvSpPr>
          <p:nvPr>
            <p:ph idx="1"/>
          </p:nvPr>
        </p:nvSpPr>
        <p:spPr/>
        <p:txBody>
          <a:bodyPr/>
          <a:lstStyle/>
          <a:p>
            <a:pPr marL="137160" indent="0">
              <a:buNone/>
            </a:pPr>
            <a:r>
              <a:rPr lang="en-US" dirty="0"/>
              <a:t>A typical trade drug may known by as many as three name, as followers:</a:t>
            </a:r>
          </a:p>
          <a:p>
            <a:pPr marL="651510" indent="-514350">
              <a:buFont typeface="+mj-lt"/>
              <a:buAutoNum type="arabicPeriod"/>
            </a:pPr>
            <a:r>
              <a:rPr lang="en-US" dirty="0"/>
              <a:t>A  brand or trade name.</a:t>
            </a:r>
          </a:p>
          <a:p>
            <a:pPr marL="651510" indent="-514350">
              <a:buFont typeface="+mj-lt"/>
              <a:buAutoNum type="arabicPeriod"/>
            </a:pPr>
            <a:r>
              <a:rPr lang="en-US" dirty="0"/>
              <a:t>The generic name.</a:t>
            </a:r>
          </a:p>
          <a:p>
            <a:pPr marL="651510" indent="-514350">
              <a:buFont typeface="+mj-lt"/>
              <a:buAutoNum type="arabicPeriod"/>
            </a:pPr>
            <a:r>
              <a:rPr lang="en-US" dirty="0"/>
              <a:t>The chemical name.</a:t>
            </a:r>
          </a:p>
        </p:txBody>
      </p:sp>
    </p:spTree>
    <p:extLst>
      <p:ext uri="{BB962C8B-B14F-4D97-AF65-F5344CB8AC3E}">
        <p14:creationId xmlns:p14="http://schemas.microsoft.com/office/powerpoint/2010/main" val="31297989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Tine tuberculosis test</a:t>
            </a:r>
          </a:p>
        </p:txBody>
      </p:sp>
      <p:sp>
        <p:nvSpPr>
          <p:cNvPr id="3" name="Content Placeholder 2"/>
          <p:cNvSpPr>
            <a:spLocks noGrp="1"/>
          </p:cNvSpPr>
          <p:nvPr>
            <p:ph idx="1"/>
          </p:nvPr>
        </p:nvSpPr>
        <p:spPr>
          <a:xfrm>
            <a:off x="152400" y="1143000"/>
            <a:ext cx="8534400" cy="5166360"/>
          </a:xfrm>
        </p:spPr>
        <p:txBody>
          <a:bodyPr/>
          <a:lstStyle/>
          <a:p>
            <a:pPr marL="137160" indent="0">
              <a:buNone/>
            </a:pPr>
            <a:r>
              <a:rPr lang="en-US" dirty="0"/>
              <a:t>The intradermal tine tuberculin test provides a convenient screening method for skin tuberculin reactivity in individuals and in large population groups. It does not diagnose TB.</a:t>
            </a:r>
          </a:p>
          <a:p>
            <a:pPr marL="137160" indent="0">
              <a:buNone/>
            </a:pPr>
            <a:r>
              <a:rPr lang="en-US" dirty="0"/>
              <a:t>The disposable tine unit used for this test consists of a stainless steel disk, with four tines or prongs 2mm long attached to a plastic handle.</a:t>
            </a:r>
          </a:p>
          <a:p>
            <a:pPr marL="137160" indent="0">
              <a:buNone/>
            </a:pPr>
            <a:r>
              <a:rPr lang="en-US" dirty="0"/>
              <a:t>Positive reaction: induration measuring 5mm or more.</a:t>
            </a:r>
          </a:p>
          <a:p>
            <a:pPr marL="137160" indent="0">
              <a:buNone/>
            </a:pPr>
            <a:r>
              <a:rPr lang="en-US" dirty="0"/>
              <a:t>Doubtful reaction: induration of 2 to 4 mm.</a:t>
            </a:r>
          </a:p>
          <a:p>
            <a:pPr marL="137160" indent="0">
              <a:buNone/>
            </a:pPr>
            <a:r>
              <a:rPr lang="en-US" dirty="0"/>
              <a:t>Negative reaction: induration of less than 2mm.</a:t>
            </a:r>
          </a:p>
        </p:txBody>
      </p:sp>
    </p:spTree>
    <p:extLst>
      <p:ext uri="{BB962C8B-B14F-4D97-AF65-F5344CB8AC3E}">
        <p14:creationId xmlns:p14="http://schemas.microsoft.com/office/powerpoint/2010/main" val="3272477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rmAutofit lnSpcReduction="10000"/>
          </a:bodyPr>
          <a:lstStyle/>
          <a:p>
            <a:pPr marL="137160" indent="0">
              <a:buNone/>
            </a:pPr>
            <a:r>
              <a:rPr lang="en-US" dirty="0"/>
              <a:t>When a drug is developed and marketed,  it is assigned a specific name that is patented by pharmaceutical company that has manufactured it. This is called the trade or brand name of the drug and is the exclusive property of the manufacturer.  After a patent has expired(drug patents run 17 years), other companies may manufacture and sell the drug either under different brand names or under the drug’s generic name. These exact copies of the original drug are often called generic drugs. Each drug has an official or nonproprietary name, which is also called the generic name. The third name a drug may be assigned is the chemical name. This represents the drug’s exact formula( that is, chemical makeup or molecular structure).</a:t>
            </a:r>
          </a:p>
        </p:txBody>
      </p:sp>
    </p:spTree>
    <p:extLst>
      <p:ext uri="{BB962C8B-B14F-4D97-AF65-F5344CB8AC3E}">
        <p14:creationId xmlns:p14="http://schemas.microsoft.com/office/powerpoint/2010/main" val="3174510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References and official books on drugs</a:t>
            </a:r>
          </a:p>
        </p:txBody>
      </p:sp>
      <p:sp>
        <p:nvSpPr>
          <p:cNvPr id="3" name="Content Placeholder 2"/>
          <p:cNvSpPr>
            <a:spLocks noGrp="1"/>
          </p:cNvSpPr>
          <p:nvPr>
            <p:ph idx="1"/>
          </p:nvPr>
        </p:nvSpPr>
        <p:spPr/>
        <p:txBody>
          <a:bodyPr/>
          <a:lstStyle/>
          <a:p>
            <a:r>
              <a:rPr lang="en-US" dirty="0"/>
              <a:t>United States Pharmacopeia( USP) National Formulary.</a:t>
            </a:r>
          </a:p>
          <a:p>
            <a:r>
              <a:rPr lang="en-US" dirty="0"/>
              <a:t>AMA Drug Evaluations.</a:t>
            </a:r>
          </a:p>
          <a:p>
            <a:r>
              <a:rPr lang="en-US" dirty="0"/>
              <a:t>Physician’s Desk Reference( PDR)</a:t>
            </a:r>
          </a:p>
          <a:p>
            <a:r>
              <a:rPr lang="en-US" dirty="0"/>
              <a:t>American Hospital Formulary Service( AHFS).</a:t>
            </a:r>
          </a:p>
        </p:txBody>
      </p:sp>
    </p:spTree>
    <p:extLst>
      <p:ext uri="{BB962C8B-B14F-4D97-AF65-F5344CB8AC3E}">
        <p14:creationId xmlns:p14="http://schemas.microsoft.com/office/powerpoint/2010/main" val="973381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29600" cy="762000"/>
          </a:xfrm>
        </p:spPr>
        <p:txBody>
          <a:bodyPr/>
          <a:lstStyle/>
          <a:p>
            <a:r>
              <a:rPr lang="en-US" dirty="0"/>
              <a:t>Legal Classification of drugs.</a:t>
            </a:r>
          </a:p>
        </p:txBody>
      </p:sp>
      <p:sp>
        <p:nvSpPr>
          <p:cNvPr id="3" name="Content Placeholder 2"/>
          <p:cNvSpPr>
            <a:spLocks noGrp="1"/>
          </p:cNvSpPr>
          <p:nvPr>
            <p:ph idx="1"/>
          </p:nvPr>
        </p:nvSpPr>
        <p:spPr>
          <a:xfrm>
            <a:off x="228600" y="838200"/>
            <a:ext cx="8839200" cy="5791200"/>
          </a:xfrm>
        </p:spPr>
        <p:txBody>
          <a:bodyPr>
            <a:normAutofit lnSpcReduction="10000"/>
          </a:bodyPr>
          <a:lstStyle/>
          <a:p>
            <a:pPr marL="594360" indent="-457200">
              <a:buFont typeface="+mj-lt"/>
              <a:buAutoNum type="arabicPeriod"/>
            </a:pPr>
            <a:r>
              <a:rPr lang="en-US" sz="2700" dirty="0"/>
              <a:t>Controlled substances: Drugs having the potential for addiction and abuse, including narcotics, stimulants, and depressants, are termed controlled substances.</a:t>
            </a:r>
          </a:p>
          <a:p>
            <a:pPr marL="594360" indent="-457200">
              <a:buAutoNum type="arabicPeriod" startAt="2"/>
            </a:pPr>
            <a:r>
              <a:rPr lang="en-US" sz="2700" dirty="0"/>
              <a:t>Prescription drugs: these are drugs that may be obtained only when prescribed, administered, or dispensed by practitioners licensed by state law to prescribe drugs.</a:t>
            </a:r>
          </a:p>
          <a:p>
            <a:pPr marL="594360" indent="-457200">
              <a:buAutoNum type="arabicPeriod" startAt="2"/>
            </a:pPr>
            <a:r>
              <a:rPr lang="en-US" sz="2700" dirty="0"/>
              <a:t>Nonprescription drugs: Drugs easily accessible to the general public fall into this category . They are frequently referred to as “over-the-counter(OTC) drugs because they can obtained without a prescription(for example, vitamin tablets and aspirin). </a:t>
            </a:r>
          </a:p>
          <a:p>
            <a:pPr marL="137160" indent="0">
              <a:buNone/>
            </a:pPr>
            <a:endParaRPr lang="en-US" sz="2000" dirty="0"/>
          </a:p>
          <a:p>
            <a:pPr marL="137160" indent="0">
              <a:buNone/>
            </a:pPr>
            <a:endParaRPr lang="en-US" sz="2000" dirty="0"/>
          </a:p>
          <a:p>
            <a:pPr marL="137160" indent="0">
              <a:buNone/>
            </a:pPr>
            <a:endParaRPr lang="en-US" sz="2000" dirty="0"/>
          </a:p>
        </p:txBody>
      </p:sp>
    </p:spTree>
    <p:extLst>
      <p:ext uri="{BB962C8B-B14F-4D97-AF65-F5344CB8AC3E}">
        <p14:creationId xmlns:p14="http://schemas.microsoft.com/office/powerpoint/2010/main" val="2106912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153400" cy="762000"/>
          </a:xfrm>
        </p:spPr>
        <p:txBody>
          <a:bodyPr/>
          <a:lstStyle/>
          <a:p>
            <a:r>
              <a:rPr lang="en-US" dirty="0"/>
              <a:t>Classification of drugs</a:t>
            </a:r>
          </a:p>
        </p:txBody>
      </p:sp>
      <p:sp>
        <p:nvSpPr>
          <p:cNvPr id="3" name="Content Placeholder 2"/>
          <p:cNvSpPr>
            <a:spLocks noGrp="1"/>
          </p:cNvSpPr>
          <p:nvPr>
            <p:ph idx="1"/>
          </p:nvPr>
        </p:nvSpPr>
        <p:spPr>
          <a:xfrm>
            <a:off x="152400" y="914400"/>
            <a:ext cx="8686800" cy="5715000"/>
          </a:xfrm>
        </p:spPr>
        <p:txBody>
          <a:bodyPr/>
          <a:lstStyle/>
          <a:p>
            <a:pPr marL="137160" indent="0">
              <a:buNone/>
            </a:pPr>
            <a:r>
              <a:rPr lang="en-US" dirty="0"/>
              <a:t>Drugs are classified in various ways including the following:</a:t>
            </a:r>
          </a:p>
          <a:p>
            <a:pPr marL="651510" indent="-514350">
              <a:buFont typeface="+mj-lt"/>
              <a:buAutoNum type="arabicPeriod"/>
            </a:pPr>
            <a:r>
              <a:rPr lang="en-US" sz="2600" dirty="0"/>
              <a:t>Drugs that have the principal action on the body.</a:t>
            </a:r>
          </a:p>
          <a:p>
            <a:pPr marL="651510" indent="-514350">
              <a:buFont typeface="+mj-lt"/>
              <a:buAutoNum type="arabicPeriod"/>
            </a:pPr>
            <a:r>
              <a:rPr lang="en-US" sz="2600" dirty="0"/>
              <a:t>Drugs used to treat or prevent specific diseases or conditions(for example, hormones and vaccines).</a:t>
            </a:r>
          </a:p>
          <a:p>
            <a:pPr marL="651510" indent="-514350">
              <a:buFont typeface="+mj-lt"/>
              <a:buAutoNum type="arabicPeriod"/>
            </a:pPr>
            <a:r>
              <a:rPr lang="en-US" sz="2600" dirty="0"/>
              <a:t>Drugs that act on specific organs or body systems.</a:t>
            </a:r>
          </a:p>
          <a:p>
            <a:pPr marL="651510" indent="-514350">
              <a:buFont typeface="+mj-lt"/>
              <a:buAutoNum type="arabicPeriod"/>
            </a:pPr>
            <a:r>
              <a:rPr lang="en-US" sz="2600" dirty="0"/>
              <a:t>Forms or drug preparations.</a:t>
            </a:r>
          </a:p>
        </p:txBody>
      </p:sp>
    </p:spTree>
    <p:extLst>
      <p:ext uri="{BB962C8B-B14F-4D97-AF65-F5344CB8AC3E}">
        <p14:creationId xmlns:p14="http://schemas.microsoft.com/office/powerpoint/2010/main" val="3070541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0"/>
            <a:ext cx="3886200" cy="762000"/>
          </a:xfrm>
        </p:spPr>
        <p:txBody>
          <a:bodyPr/>
          <a:lstStyle/>
          <a:p>
            <a:r>
              <a:rPr lang="en-US" dirty="0"/>
              <a:t>Prescriptions</a:t>
            </a:r>
          </a:p>
        </p:txBody>
      </p:sp>
      <p:sp>
        <p:nvSpPr>
          <p:cNvPr id="3" name="Content Placeholder 2"/>
          <p:cNvSpPr>
            <a:spLocks noGrp="1"/>
          </p:cNvSpPr>
          <p:nvPr>
            <p:ph idx="1"/>
          </p:nvPr>
        </p:nvSpPr>
        <p:spPr>
          <a:xfrm>
            <a:off x="152400" y="762000"/>
            <a:ext cx="8915400" cy="5547360"/>
          </a:xfrm>
        </p:spPr>
        <p:txBody>
          <a:bodyPr>
            <a:normAutofit lnSpcReduction="10000"/>
          </a:bodyPr>
          <a:lstStyle/>
          <a:p>
            <a:pPr marL="137160" indent="0">
              <a:buNone/>
            </a:pPr>
            <a:r>
              <a:rPr lang="en-US" sz="2000" dirty="0"/>
              <a:t>A prescription is an order written by a licensed physician giving instructions to a pharmacist to supply a certain patient with a particular drug of specific quantity, prepared according to the physician’s directions. It is legal document. A prescription consists of the following 7 parts:</a:t>
            </a:r>
          </a:p>
          <a:p>
            <a:pPr marL="594360" indent="-457200">
              <a:buFont typeface="+mj-lt"/>
              <a:buAutoNum type="arabicPeriod"/>
            </a:pPr>
            <a:r>
              <a:rPr lang="en-US" sz="2000" dirty="0"/>
              <a:t>Date, patient’s name, and address( for children, age should be given).</a:t>
            </a:r>
          </a:p>
          <a:p>
            <a:pPr marL="594360" indent="-457200">
              <a:buFont typeface="+mj-lt"/>
              <a:buAutoNum type="arabicPeriod"/>
            </a:pPr>
            <a:r>
              <a:rPr lang="en-US" sz="2000" dirty="0"/>
              <a:t>Superscription, consisting of the symbol Rx, from the Latin recipe, meaning “take thou”.</a:t>
            </a:r>
          </a:p>
          <a:p>
            <a:pPr marL="594360" indent="-457200">
              <a:buFont typeface="+mj-lt"/>
              <a:buAutoNum type="arabicPeriod"/>
            </a:pPr>
            <a:r>
              <a:rPr lang="en-US" sz="2000" dirty="0"/>
              <a:t>Inscription, specifying the ingredients and the quantities, the name of the drug, the dosage form , and the amount per dose. </a:t>
            </a:r>
          </a:p>
          <a:p>
            <a:pPr marL="594360" indent="-457200">
              <a:buFont typeface="+mj-lt"/>
              <a:buAutoNum type="arabicPeriod"/>
            </a:pPr>
            <a:r>
              <a:rPr lang="en-US" sz="2000" dirty="0"/>
              <a:t>Subscription, directing the pharmacist how the compound the drug(s). It generally designates the number of doses to be dispensed.</a:t>
            </a:r>
          </a:p>
          <a:p>
            <a:pPr marL="594360" indent="-457200">
              <a:buFont typeface="+mj-lt"/>
              <a:buAutoNum type="arabicPeriod"/>
            </a:pPr>
            <a:r>
              <a:rPr lang="en-US" sz="2000" dirty="0"/>
              <a:t>Sigma(sig), from Latin, meaning “mark”, which gives instructions to the patient indicating when and how to take the drug  and in what quantities. </a:t>
            </a:r>
          </a:p>
          <a:p>
            <a:pPr marL="594360" indent="-457200">
              <a:buFont typeface="+mj-lt"/>
              <a:buAutoNum type="arabicPeriod"/>
            </a:pPr>
            <a:r>
              <a:rPr lang="en-US" sz="2000" dirty="0"/>
              <a:t>Physician’s signature, addresses, and phone number, registry number and when prescribing controlled substances, the BNDD number.</a:t>
            </a:r>
          </a:p>
          <a:p>
            <a:pPr marL="594360" indent="-457200">
              <a:buFont typeface="+mj-lt"/>
              <a:buAutoNum type="arabicPeriod"/>
            </a:pPr>
            <a:r>
              <a:rPr lang="en-US" sz="2000" dirty="0"/>
              <a:t>Number of  times, if any, that the prescription may be refilled.</a:t>
            </a:r>
          </a:p>
          <a:p>
            <a:pPr marL="594360" indent="-457200">
              <a:buFont typeface="+mj-lt"/>
              <a:buAutoNum type="arabicPeriod"/>
            </a:pPr>
            <a:endParaRPr lang="en-US" sz="2000" dirty="0"/>
          </a:p>
        </p:txBody>
      </p:sp>
    </p:spTree>
    <p:extLst>
      <p:ext uri="{BB962C8B-B14F-4D97-AF65-F5344CB8AC3E}">
        <p14:creationId xmlns:p14="http://schemas.microsoft.com/office/powerpoint/2010/main" val="17534245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580</TotalTime>
  <Words>2955</Words>
  <Application>Microsoft Office PowerPoint</Application>
  <PresentationFormat>On-screen Show (4:3)</PresentationFormat>
  <Paragraphs>184</Paragraphs>
  <Slides>40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Book Antiqua</vt:lpstr>
      <vt:lpstr>Lucida Sans</vt:lpstr>
      <vt:lpstr>Wingdings</vt:lpstr>
      <vt:lpstr>Wingdings 2</vt:lpstr>
      <vt:lpstr>Wingdings 3</vt:lpstr>
      <vt:lpstr>Apex</vt:lpstr>
      <vt:lpstr>Pharmacology and drugs</vt:lpstr>
      <vt:lpstr>PowerPoint Presentation</vt:lpstr>
      <vt:lpstr>Drugs are derived from four main sources</vt:lpstr>
      <vt:lpstr>Drug name: brand(trade), generic, and chemical.</vt:lpstr>
      <vt:lpstr>PowerPoint Presentation</vt:lpstr>
      <vt:lpstr>References and official books on drugs</vt:lpstr>
      <vt:lpstr>Legal Classification of drugs.</vt:lpstr>
      <vt:lpstr>Classification of drugs</vt:lpstr>
      <vt:lpstr>Prescriptions</vt:lpstr>
      <vt:lpstr>Administer, Dispense, Prescribe</vt:lpstr>
      <vt:lpstr>PowerPoint Presentation</vt:lpstr>
      <vt:lpstr>Pharmaceutical Preparations</vt:lpstr>
      <vt:lpstr>Oxygen Administration </vt:lpstr>
      <vt:lpstr>Routes and methods of drug administration</vt:lpstr>
      <vt:lpstr>Rules for administering medication</vt:lpstr>
      <vt:lpstr>Factors influencing dosage and drug action</vt:lpstr>
      <vt:lpstr>Injections</vt:lpstr>
      <vt:lpstr>Dangers and complications associated with injections.</vt:lpstr>
      <vt:lpstr>Body areas to avoid when administering injections. </vt:lpstr>
      <vt:lpstr>Supplies and equipment for administering injections</vt:lpstr>
      <vt:lpstr>Needles</vt:lpstr>
      <vt:lpstr>Medications and diluents</vt:lpstr>
      <vt:lpstr>Reconstitution of a powered drugs</vt:lpstr>
      <vt:lpstr>Procedure for reconstituting a powdered drug for administration</vt:lpstr>
      <vt:lpstr>Selection of syringe and needle size</vt:lpstr>
      <vt:lpstr>PowerPoint Presentation</vt:lpstr>
      <vt:lpstr>PowerPoint Presentation</vt:lpstr>
      <vt:lpstr>Anatomic selection of the injection sites</vt:lpstr>
      <vt:lpstr>Four anatomic sites commonly used follow </vt:lpstr>
      <vt:lpstr>Subcutaneous injections</vt:lpstr>
      <vt:lpstr>Additional sites</vt:lpstr>
      <vt:lpstr>Intradermal injections</vt:lpstr>
      <vt:lpstr>Mantoux test for tuberculosis</vt:lpstr>
      <vt:lpstr>Insulin injections</vt:lpstr>
      <vt:lpstr>Factors that affect the absorption rate of insulin</vt:lpstr>
      <vt:lpstr>Intradermal skin tests</vt:lpstr>
      <vt:lpstr>Tuberculosis</vt:lpstr>
      <vt:lpstr>Reading Mantoux skin reactions</vt:lpstr>
      <vt:lpstr>Interpreting tuberculin reaction </vt:lpstr>
      <vt:lpstr>Tine tuberculosis test</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dc:creator>
  <cp:lastModifiedBy>william almaguer</cp:lastModifiedBy>
  <cp:revision>35</cp:revision>
  <dcterms:created xsi:type="dcterms:W3CDTF">2012-08-11T13:10:38Z</dcterms:created>
  <dcterms:modified xsi:type="dcterms:W3CDTF">2020-04-01T23:25:13Z</dcterms:modified>
</cp:coreProperties>
</file>