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86"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A1178F3B-B458-445A-B890-E4AA51F9C24E}" type="datetimeFigureOut">
              <a:rPr lang="en-US" smtClean="0"/>
              <a:pPr/>
              <a:t>10/29/2012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CBDFC35-F73D-45E8-910E-CA7D61D99CA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1178F3B-B458-445A-B890-E4AA51F9C24E}" type="datetimeFigureOut">
              <a:rPr lang="en-US" smtClean="0"/>
              <a:pPr/>
              <a:t>10/29/2012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CBDFC35-F73D-45E8-910E-CA7D61D99C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1178F3B-B458-445A-B890-E4AA51F9C24E}" type="datetimeFigureOut">
              <a:rPr lang="en-US" smtClean="0"/>
              <a:pPr/>
              <a:t>10/29/2012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CBDFC35-F73D-45E8-910E-CA7D61D99C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1178F3B-B458-445A-B890-E4AA51F9C24E}" type="datetimeFigureOut">
              <a:rPr lang="en-US" smtClean="0"/>
              <a:pPr/>
              <a:t>10/29/2012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CBDFC35-F73D-45E8-910E-CA7D61D99CA3}"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1178F3B-B458-445A-B890-E4AA51F9C24E}" type="datetimeFigureOut">
              <a:rPr lang="en-US" smtClean="0"/>
              <a:pPr/>
              <a:t>10/29/2012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CBDFC35-F73D-45E8-910E-CA7D61D99CA3}"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1178F3B-B458-445A-B890-E4AA51F9C24E}" type="datetimeFigureOut">
              <a:rPr lang="en-US" smtClean="0"/>
              <a:pPr/>
              <a:t>10/29/2012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CBDFC35-F73D-45E8-910E-CA7D61D99CA3}"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1178F3B-B458-445A-B890-E4AA51F9C24E}" type="datetimeFigureOut">
              <a:rPr lang="en-US" smtClean="0"/>
              <a:pPr/>
              <a:t>10/29/2012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CBDFC35-F73D-45E8-910E-CA7D61D99CA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A1178F3B-B458-445A-B890-E4AA51F9C24E}" type="datetimeFigureOut">
              <a:rPr lang="en-US" smtClean="0"/>
              <a:pPr/>
              <a:t>10/29/2012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CBDFC35-F73D-45E8-910E-CA7D61D99CA3}"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1178F3B-B458-445A-B890-E4AA51F9C24E}" type="datetimeFigureOut">
              <a:rPr lang="en-US" smtClean="0"/>
              <a:pPr/>
              <a:t>10/29/2012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CBDFC35-F73D-45E8-910E-CA7D61D99CA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A1178F3B-B458-445A-B890-E4AA51F9C24E}" type="datetimeFigureOut">
              <a:rPr lang="en-US" smtClean="0"/>
              <a:pPr/>
              <a:t>10/29/2012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CBDFC35-F73D-45E8-910E-CA7D61D99CA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1178F3B-B458-445A-B890-E4AA51F9C24E}" type="datetimeFigureOut">
              <a:rPr lang="en-US" smtClean="0"/>
              <a:pPr/>
              <a:t>10/29/2012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CBDFC35-F73D-45E8-910E-CA7D61D99CA3}"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1178F3B-B458-445A-B890-E4AA51F9C24E}" type="datetimeFigureOut">
              <a:rPr lang="en-US" smtClean="0"/>
              <a:pPr/>
              <a:t>10/29/2012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CBDFC35-F73D-45E8-910E-CA7D61D99CA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BASIC LIFE SUPPORT</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dirty="0" smtClean="0"/>
              <a:t>Procedure:</a:t>
            </a:r>
          </a:p>
          <a:p>
            <a:pPr marL="624078" indent="-514350">
              <a:buClrTx/>
              <a:buFont typeface="+mj-lt"/>
              <a:buAutoNum type="arabicPeriod" startAt="8"/>
            </a:pPr>
            <a:r>
              <a:rPr lang="en-US" dirty="0" smtClean="0"/>
              <a:t>Give chest compressions to an infant:</a:t>
            </a:r>
          </a:p>
          <a:p>
            <a:pPr marL="624078" indent="-514350">
              <a:buClrTx/>
              <a:buFont typeface="+mj-lt"/>
              <a:buAutoNum type="alphaLcPeriod"/>
            </a:pPr>
            <a:r>
              <a:rPr lang="en-US" dirty="0" smtClean="0"/>
              <a:t>Locate hand position :</a:t>
            </a:r>
          </a:p>
          <a:p>
            <a:pPr marL="624078" indent="-514350">
              <a:buClrTx/>
              <a:buFont typeface="Wingdings" pitchFamily="2" charset="2"/>
              <a:buChar char="§"/>
            </a:pPr>
            <a:r>
              <a:rPr lang="en-US" dirty="0" smtClean="0"/>
              <a:t>Draw an imaginary line between the nipples.</a:t>
            </a:r>
          </a:p>
          <a:p>
            <a:pPr marL="624078" indent="-514350">
              <a:buClrTx/>
              <a:buFont typeface="Wingdings" pitchFamily="2" charset="2"/>
              <a:buChar char="§"/>
            </a:pPr>
            <a:r>
              <a:rPr lang="en-US" dirty="0" smtClean="0"/>
              <a:t>Place your index finger just under the imaginary line</a:t>
            </a:r>
          </a:p>
          <a:p>
            <a:pPr marL="624078" indent="-514350">
              <a:buClrTx/>
              <a:buFont typeface="Wingdings" pitchFamily="2" charset="2"/>
              <a:buChar char="§"/>
            </a:pPr>
            <a:r>
              <a:rPr lang="en-US" dirty="0" smtClean="0"/>
              <a:t>Place your middle and ring fingers next to your index finger. The area for chest compression is below your middle and ring fingers.</a:t>
            </a:r>
          </a:p>
          <a:p>
            <a:pPr marL="624078" indent="-514350">
              <a:buClrTx/>
              <a:buFont typeface="+mj-lt"/>
              <a:buAutoNum type="alphaUcPeriod"/>
            </a:pPr>
            <a:endParaRPr lang="en-US" dirty="0" smtClean="0"/>
          </a:p>
        </p:txBody>
      </p:sp>
      <p:sp>
        <p:nvSpPr>
          <p:cNvPr id="3" name="Title 2"/>
          <p:cNvSpPr>
            <a:spLocks noGrp="1"/>
          </p:cNvSpPr>
          <p:nvPr>
            <p:ph type="title"/>
          </p:nvPr>
        </p:nvSpPr>
        <p:spPr/>
        <p:txBody>
          <a:bodyPr>
            <a:normAutofit fontScale="90000"/>
          </a:bodyPr>
          <a:lstStyle/>
          <a:p>
            <a:r>
              <a:rPr lang="en-US" dirty="0" smtClean="0"/>
              <a:t>CPR for Infants and Children ( under 8 years old):</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buNone/>
            </a:pPr>
            <a:r>
              <a:rPr lang="en-US" dirty="0" smtClean="0"/>
              <a:t>Procedure:</a:t>
            </a:r>
          </a:p>
          <a:p>
            <a:pPr marL="624078" indent="-514350">
              <a:buClrTx/>
              <a:buFont typeface="+mj-lt"/>
              <a:buAutoNum type="alphaLcPeriod" startAt="2"/>
            </a:pPr>
            <a:r>
              <a:rPr lang="en-US" dirty="0" smtClean="0"/>
              <a:t>Give compressions using your middle and ring fingers. Compress the sternum ½ to 1 inch at least 100 time for minute. Release pressure after each compression. Do not remove your fingers from the chest</a:t>
            </a:r>
          </a:p>
          <a:p>
            <a:pPr marL="624078" indent="-514350">
              <a:buClrTx/>
              <a:buFont typeface="+mj-lt"/>
              <a:buAutoNum type="alphaLcPeriod" startAt="2"/>
            </a:pPr>
            <a:r>
              <a:rPr lang="en-US" dirty="0" smtClean="0"/>
              <a:t>Count out loud in a rhythm (try, 1 and 2 and 3. and 4 and 5)</a:t>
            </a:r>
          </a:p>
          <a:p>
            <a:pPr marL="624078" indent="-514350">
              <a:buClrTx/>
              <a:buFont typeface="+mj-lt"/>
              <a:buAutoNum type="alphaLcPeriod" startAt="2"/>
            </a:pPr>
            <a:r>
              <a:rPr lang="en-US" dirty="0" smtClean="0"/>
              <a:t>Give 1 breath after every fifth compression</a:t>
            </a:r>
          </a:p>
          <a:p>
            <a:pPr marL="624078" indent="-514350">
              <a:buClrTx/>
              <a:buFont typeface="+mj-lt"/>
              <a:buAutoNum type="alphaLcPeriod" startAt="2"/>
            </a:pPr>
            <a:r>
              <a:rPr lang="en-US" dirty="0" smtClean="0"/>
              <a:t>Check for a brachial pulse after 20 cycles of 5 compressions and 1 breath ( about 1 minute)</a:t>
            </a:r>
          </a:p>
        </p:txBody>
      </p:sp>
      <p:sp>
        <p:nvSpPr>
          <p:cNvPr id="3" name="Title 2"/>
          <p:cNvSpPr>
            <a:spLocks noGrp="1"/>
          </p:cNvSpPr>
          <p:nvPr>
            <p:ph type="title"/>
          </p:nvPr>
        </p:nvSpPr>
        <p:spPr/>
        <p:txBody>
          <a:bodyPr>
            <a:normAutofit fontScale="90000"/>
          </a:bodyPr>
          <a:lstStyle/>
          <a:p>
            <a:r>
              <a:rPr lang="en-US" dirty="0" smtClean="0"/>
              <a:t>CPR for Infants and Children ( under 8 years old):</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US" dirty="0" smtClean="0"/>
              <a:t>Procedure:</a:t>
            </a:r>
          </a:p>
          <a:p>
            <a:pPr marL="624078" indent="-514350">
              <a:buClrTx/>
              <a:buFont typeface="+mj-lt"/>
              <a:buAutoNum type="alphaLcPeriod" startAt="6"/>
            </a:pPr>
            <a:r>
              <a:rPr lang="en-US" dirty="0" smtClean="0"/>
              <a:t>Activate the EMS system if there is no pulse</a:t>
            </a:r>
          </a:p>
          <a:p>
            <a:pPr marL="624078" indent="-514350">
              <a:buClrTx/>
              <a:buFont typeface="+mj-lt"/>
              <a:buAutoNum type="alphaLcPeriod" startAt="6"/>
            </a:pPr>
            <a:r>
              <a:rPr lang="en-US" dirty="0" smtClean="0"/>
              <a:t>Continue chest compressions and ventilation if there is no pulse.</a:t>
            </a:r>
          </a:p>
          <a:p>
            <a:pPr marL="624078" indent="-514350">
              <a:buClrTx/>
              <a:buFont typeface="+mj-lt"/>
              <a:buAutoNum type="alphaLcPeriod" startAt="6"/>
            </a:pPr>
            <a:r>
              <a:rPr lang="en-US" dirty="0" smtClean="0"/>
              <a:t>Check for a pulse every few minutes.</a:t>
            </a:r>
          </a:p>
          <a:p>
            <a:pPr marL="624078" indent="-514350">
              <a:buClrTx/>
              <a:buFont typeface="+mj-lt"/>
              <a:buAutoNum type="arabicPeriod" startAt="9"/>
            </a:pPr>
            <a:r>
              <a:rPr lang="en-US" dirty="0" smtClean="0"/>
              <a:t>Give chest compressions to a child ( use adult method if the child is large or older than age 8:</a:t>
            </a:r>
          </a:p>
          <a:p>
            <a:pPr marL="624078" indent="-514350">
              <a:buClrTx/>
              <a:buFont typeface="+mj-lt"/>
              <a:buAutoNum type="alphaLcPeriod"/>
            </a:pPr>
            <a:r>
              <a:rPr lang="en-US" dirty="0" smtClean="0"/>
              <a:t>Locate proper hand position:</a:t>
            </a:r>
          </a:p>
          <a:p>
            <a:pPr marL="624078" indent="-514350">
              <a:buClrTx/>
              <a:buFont typeface="Wingdings" pitchFamily="2" charset="2"/>
              <a:buChar char="§"/>
            </a:pPr>
            <a:r>
              <a:rPr lang="en-US" dirty="0" smtClean="0"/>
              <a:t>Run your middle finger up along the rib cage to the notch at the center of the chest.</a:t>
            </a:r>
          </a:p>
        </p:txBody>
      </p:sp>
      <p:sp>
        <p:nvSpPr>
          <p:cNvPr id="3" name="Title 2"/>
          <p:cNvSpPr>
            <a:spLocks noGrp="1"/>
          </p:cNvSpPr>
          <p:nvPr>
            <p:ph type="title"/>
          </p:nvPr>
        </p:nvSpPr>
        <p:spPr/>
        <p:txBody>
          <a:bodyPr>
            <a:normAutofit fontScale="90000"/>
          </a:bodyPr>
          <a:lstStyle/>
          <a:p>
            <a:r>
              <a:rPr lang="en-US" dirty="0" smtClean="0"/>
              <a:t>CPR for Infants and Children ( under 8 years old):</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dirty="0" smtClean="0"/>
              <a:t>Procedure:</a:t>
            </a:r>
          </a:p>
          <a:p>
            <a:pPr>
              <a:buClrTx/>
              <a:buFont typeface="Arial" pitchFamily="34" charset="0"/>
              <a:buChar char="•"/>
            </a:pPr>
            <a:r>
              <a:rPr lang="en-US" dirty="0" smtClean="0"/>
              <a:t>Mark the notch with your middle finger.</a:t>
            </a:r>
          </a:p>
          <a:p>
            <a:pPr>
              <a:buClrTx/>
              <a:buFont typeface="Arial" pitchFamily="34" charset="0"/>
              <a:buChar char="•"/>
            </a:pPr>
            <a:r>
              <a:rPr lang="en-US" dirty="0" smtClean="0"/>
              <a:t>Place your index finger next to your middle finger.</a:t>
            </a:r>
          </a:p>
          <a:p>
            <a:pPr>
              <a:buClrTx/>
              <a:buFont typeface="Arial" pitchFamily="34" charset="0"/>
              <a:buChar char="•"/>
            </a:pPr>
            <a:r>
              <a:rPr lang="en-US" dirty="0" smtClean="0"/>
              <a:t>Place the heel of the same hand next to where the index finger was located.</a:t>
            </a:r>
          </a:p>
          <a:p>
            <a:pPr marL="624078" indent="-514350">
              <a:buClrTx/>
              <a:buFont typeface="+mj-lt"/>
              <a:buAutoNum type="alphaLcPeriod" startAt="2"/>
            </a:pPr>
            <a:r>
              <a:rPr lang="en-US" dirty="0" smtClean="0"/>
              <a:t>Depress the sternum 1 to 1 ½ inches with the heel of your hand. Keep </a:t>
            </a:r>
            <a:r>
              <a:rPr lang="en-US" dirty="0" smtClean="0"/>
              <a:t>your                                    </a:t>
            </a:r>
            <a:r>
              <a:rPr lang="en-US" dirty="0" smtClean="0"/>
              <a:t>fingers off the chest. Keep the </a:t>
            </a:r>
            <a:r>
              <a:rPr lang="en-US" dirty="0" smtClean="0"/>
              <a:t>                             airway </a:t>
            </a:r>
            <a:r>
              <a:rPr lang="en-US" dirty="0" smtClean="0"/>
              <a:t>open with your other hand.</a:t>
            </a:r>
          </a:p>
          <a:p>
            <a:pPr marL="624078" indent="-514350">
              <a:buClrTx/>
              <a:buNone/>
            </a:pPr>
            <a:endParaRPr lang="en-US" dirty="0" smtClean="0"/>
          </a:p>
        </p:txBody>
      </p:sp>
      <p:sp>
        <p:nvSpPr>
          <p:cNvPr id="3" name="Title 2"/>
          <p:cNvSpPr>
            <a:spLocks noGrp="1"/>
          </p:cNvSpPr>
          <p:nvPr>
            <p:ph type="title"/>
          </p:nvPr>
        </p:nvSpPr>
        <p:spPr/>
        <p:txBody>
          <a:bodyPr>
            <a:normAutofit fontScale="90000"/>
          </a:bodyPr>
          <a:lstStyle/>
          <a:p>
            <a:r>
              <a:rPr lang="en-US" dirty="0" smtClean="0"/>
              <a:t>CPR for Infants and Children ( under 8 years old):</a:t>
            </a:r>
            <a:endParaRPr lang="en-US" dirty="0"/>
          </a:p>
        </p:txBody>
      </p:sp>
      <p:pic>
        <p:nvPicPr>
          <p:cNvPr id="2052" name="Picture 4" descr="http://t2.gstatic.com/images?q=tbn:ANd9GcQzQijmvS6gnWCbf08_chOt1Y6lSARYAN4-Izq6_hrx6VF-PeWJLQ"/>
          <p:cNvPicPr>
            <a:picLocks noChangeAspect="1" noChangeArrowheads="1"/>
          </p:cNvPicPr>
          <p:nvPr/>
        </p:nvPicPr>
        <p:blipFill>
          <a:blip r:embed="rId2" cstate="print"/>
          <a:srcRect/>
          <a:stretch>
            <a:fillRect/>
          </a:stretch>
        </p:blipFill>
        <p:spPr bwMode="auto">
          <a:xfrm>
            <a:off x="7124700" y="4591050"/>
            <a:ext cx="2019300" cy="226695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buNone/>
            </a:pPr>
            <a:r>
              <a:rPr lang="en-US" dirty="0" smtClean="0"/>
              <a:t>Procedure:</a:t>
            </a:r>
          </a:p>
          <a:p>
            <a:pPr marL="624078" indent="-514350">
              <a:buClrTx/>
              <a:buFont typeface="+mj-lt"/>
              <a:buAutoNum type="alphaLcPeriod" startAt="3"/>
            </a:pPr>
            <a:r>
              <a:rPr lang="en-US" dirty="0" smtClean="0"/>
              <a:t>Give 80 to 100 compressions per minute. Count out loud in a rhythm ( try 1 and 2 and3 and 4 and 5)</a:t>
            </a:r>
          </a:p>
          <a:p>
            <a:pPr marL="624078" indent="-514350">
              <a:buClrTx/>
              <a:buFont typeface="+mj-lt"/>
              <a:buAutoNum type="alphaLcPeriod" startAt="3"/>
            </a:pPr>
            <a:r>
              <a:rPr lang="en-US" dirty="0" smtClean="0"/>
              <a:t>Give a breath after every fifth compression.</a:t>
            </a:r>
          </a:p>
          <a:p>
            <a:pPr marL="624078" indent="-514350">
              <a:buClrTx/>
              <a:buFont typeface="+mj-lt"/>
              <a:buAutoNum type="alphaLcPeriod" startAt="3"/>
            </a:pPr>
            <a:r>
              <a:rPr lang="en-US" dirty="0" smtClean="0"/>
              <a:t>Check for a carotid pulse after 20 cycles of 5 compressions and 1 breath.</a:t>
            </a:r>
          </a:p>
          <a:p>
            <a:pPr marL="624078" indent="-514350">
              <a:buClrTx/>
              <a:buFont typeface="+mj-lt"/>
              <a:buAutoNum type="alphaLcPeriod" startAt="3"/>
            </a:pPr>
            <a:r>
              <a:rPr lang="en-US" dirty="0" smtClean="0"/>
              <a:t>Activate the EMS system if there is no </a:t>
            </a:r>
            <a:r>
              <a:rPr lang="en-US" dirty="0" smtClean="0"/>
              <a:t>                 pulse</a:t>
            </a:r>
            <a:r>
              <a:rPr lang="en-US" dirty="0" smtClean="0"/>
              <a:t>.</a:t>
            </a:r>
          </a:p>
          <a:p>
            <a:pPr marL="624078" indent="-514350">
              <a:buClrTx/>
              <a:buFont typeface="+mj-lt"/>
              <a:buAutoNum type="alphaLcPeriod" startAt="3"/>
            </a:pPr>
            <a:r>
              <a:rPr lang="en-US" dirty="0" smtClean="0"/>
              <a:t>Continue chest compressions and </a:t>
            </a:r>
            <a:r>
              <a:rPr lang="en-US" dirty="0" smtClean="0"/>
              <a:t>                    breaths </a:t>
            </a:r>
            <a:r>
              <a:rPr lang="en-US" dirty="0" smtClean="0"/>
              <a:t>if there is no pulse.</a:t>
            </a:r>
          </a:p>
          <a:p>
            <a:pPr marL="624078" indent="-514350">
              <a:buClrTx/>
              <a:buFont typeface="+mj-lt"/>
              <a:buAutoNum type="alphaLcPeriod" startAt="3"/>
            </a:pPr>
            <a:r>
              <a:rPr lang="en-US" dirty="0" smtClean="0"/>
              <a:t>Check for a pulse every </a:t>
            </a:r>
            <a:r>
              <a:rPr lang="en-US" dirty="0" smtClean="0"/>
              <a:t>                                               few </a:t>
            </a:r>
            <a:r>
              <a:rPr lang="en-US" dirty="0" smtClean="0"/>
              <a:t>minutes.</a:t>
            </a:r>
          </a:p>
        </p:txBody>
      </p:sp>
      <p:sp>
        <p:nvSpPr>
          <p:cNvPr id="3" name="Title 2"/>
          <p:cNvSpPr>
            <a:spLocks noGrp="1"/>
          </p:cNvSpPr>
          <p:nvPr>
            <p:ph type="title"/>
          </p:nvPr>
        </p:nvSpPr>
        <p:spPr/>
        <p:txBody>
          <a:bodyPr>
            <a:normAutofit fontScale="90000"/>
          </a:bodyPr>
          <a:lstStyle/>
          <a:p>
            <a:r>
              <a:rPr lang="en-US" dirty="0" smtClean="0"/>
              <a:t>CPR for Infants and Children ( under 8 years old):</a:t>
            </a:r>
            <a:endParaRPr lang="en-US" dirty="0"/>
          </a:p>
        </p:txBody>
      </p:sp>
      <p:pic>
        <p:nvPicPr>
          <p:cNvPr id="1026" name="Picture 2" descr="http://t0.gstatic.com/images?q=tbn:ANd9GcTBES8dm5RbnNrCBafAx6Xdwiqc30sCuhpa5ipdAEfT0uGovqVc"/>
          <p:cNvPicPr>
            <a:picLocks noChangeAspect="1" noChangeArrowheads="1"/>
          </p:cNvPicPr>
          <p:nvPr/>
        </p:nvPicPr>
        <p:blipFill>
          <a:blip r:embed="rId2" cstate="print"/>
          <a:srcRect/>
          <a:stretch>
            <a:fillRect/>
          </a:stretch>
        </p:blipFill>
        <p:spPr bwMode="auto">
          <a:xfrm>
            <a:off x="7239000" y="4238625"/>
            <a:ext cx="1743075" cy="261937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8686800" cy="4525963"/>
          </a:xfrm>
        </p:spPr>
        <p:txBody>
          <a:bodyPr>
            <a:normAutofit fontScale="92500" lnSpcReduction="10000"/>
          </a:bodyPr>
          <a:lstStyle/>
          <a:p>
            <a:pPr>
              <a:buNone/>
            </a:pPr>
            <a:r>
              <a:rPr lang="en-US" dirty="0" smtClean="0"/>
              <a:t>Cardiac arrest is rare in children. More common causes involves diseases and injuries that lead to respiratory arrest or circulatory failure:</a:t>
            </a:r>
          </a:p>
          <a:p>
            <a:pPr>
              <a:buClrTx/>
              <a:buFont typeface="Wingdings" pitchFamily="2" charset="2"/>
              <a:buChar char="ü"/>
            </a:pPr>
            <a:r>
              <a:rPr lang="en-US" dirty="0" smtClean="0"/>
              <a:t>SIDS: Sudden Infant Death Syndrome.</a:t>
            </a:r>
          </a:p>
          <a:p>
            <a:pPr>
              <a:buClrTx/>
              <a:buFont typeface="Wingdings" pitchFamily="2" charset="2"/>
              <a:buChar char="ü"/>
            </a:pPr>
            <a:r>
              <a:rPr lang="en-US" dirty="0" smtClean="0"/>
              <a:t>Respiratory diseases.</a:t>
            </a:r>
          </a:p>
          <a:p>
            <a:pPr>
              <a:buClrTx/>
              <a:buFont typeface="Wingdings" pitchFamily="2" charset="2"/>
              <a:buChar char="ü"/>
            </a:pPr>
            <a:r>
              <a:rPr lang="en-US" dirty="0" smtClean="0"/>
              <a:t>Airway obstructions.</a:t>
            </a:r>
          </a:p>
          <a:p>
            <a:pPr>
              <a:buClrTx/>
              <a:buFont typeface="Wingdings" pitchFamily="2" charset="2"/>
              <a:buChar char="ü"/>
            </a:pPr>
            <a:r>
              <a:rPr lang="en-US" dirty="0" smtClean="0"/>
              <a:t>Drowning.</a:t>
            </a:r>
          </a:p>
          <a:p>
            <a:pPr>
              <a:buClrTx/>
              <a:buFont typeface="Wingdings" pitchFamily="2" charset="2"/>
              <a:buChar char="ü"/>
            </a:pPr>
            <a:r>
              <a:rPr lang="en-US" dirty="0" smtClean="0"/>
              <a:t>Infections.</a:t>
            </a:r>
          </a:p>
          <a:p>
            <a:pPr>
              <a:buClrTx/>
              <a:buFont typeface="Wingdings" pitchFamily="2" charset="2"/>
              <a:buChar char="ü"/>
            </a:pPr>
            <a:r>
              <a:rPr lang="en-US" dirty="0" smtClean="0"/>
              <a:t> Nervous System Diseases.</a:t>
            </a:r>
          </a:p>
          <a:p>
            <a:pPr>
              <a:buClrTx/>
              <a:buFont typeface="Wingdings" pitchFamily="2" charset="2"/>
              <a:buChar char="ü"/>
            </a:pPr>
            <a:r>
              <a:rPr lang="en-US" dirty="0" smtClean="0"/>
              <a:t>Injuries ( accident-burns-                              drowning-firearm)</a:t>
            </a:r>
          </a:p>
          <a:p>
            <a:pPr>
              <a:buClrTx/>
              <a:buFont typeface="Wingdings" pitchFamily="2" charset="2"/>
              <a:buChar char="ü"/>
            </a:pPr>
            <a:endParaRPr lang="en-US" dirty="0"/>
          </a:p>
        </p:txBody>
      </p:sp>
      <p:sp>
        <p:nvSpPr>
          <p:cNvPr id="3" name="Title 2"/>
          <p:cNvSpPr>
            <a:spLocks noGrp="1"/>
          </p:cNvSpPr>
          <p:nvPr>
            <p:ph type="title"/>
          </p:nvPr>
        </p:nvSpPr>
        <p:spPr/>
        <p:txBody>
          <a:bodyPr/>
          <a:lstStyle/>
          <a:p>
            <a:r>
              <a:rPr lang="en-US" dirty="0" smtClean="0"/>
              <a:t>BLS FOR Infant and Children:</a:t>
            </a:r>
            <a:endParaRPr lang="en-US" dirty="0"/>
          </a:p>
        </p:txBody>
      </p:sp>
      <p:pic>
        <p:nvPicPr>
          <p:cNvPr id="13314" name="Picture 2" descr="http://t1.gstatic.com/images?q=tbn:ANd9GcTMf84tfhHCL5xtklvPxZA2z8gLsWHow33czdRCV62hGQ3psr-x"/>
          <p:cNvPicPr>
            <a:picLocks noChangeAspect="1" noChangeArrowheads="1"/>
          </p:cNvPicPr>
          <p:nvPr/>
        </p:nvPicPr>
        <p:blipFill>
          <a:blip r:embed="rId2" cstate="print"/>
          <a:srcRect/>
          <a:stretch>
            <a:fillRect/>
          </a:stretch>
        </p:blipFill>
        <p:spPr bwMode="auto">
          <a:xfrm>
            <a:off x="5562600" y="3657600"/>
            <a:ext cx="3399692" cy="22098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4711891"/>
          </a:xfrm>
        </p:spPr>
        <p:txBody>
          <a:bodyPr/>
          <a:lstStyle/>
          <a:p>
            <a:pPr>
              <a:buNone/>
            </a:pPr>
            <a:r>
              <a:rPr lang="en-US" dirty="0" smtClean="0"/>
              <a:t>Determining unresponsiveness, activating the EMS system and determining breathlessness and pulselessness. Differences for adult procedures :</a:t>
            </a:r>
          </a:p>
          <a:p>
            <a:pPr>
              <a:buClrTx/>
              <a:buFont typeface="Wingdings" pitchFamily="2" charset="2"/>
              <a:buChar char="v"/>
            </a:pPr>
            <a:r>
              <a:rPr lang="en-US" dirty="0" smtClean="0"/>
              <a:t>Injuries are the likely cause of respiratory or cardiac arrest. Head, neck and spinal cord injuries are possible. Therefore do not move or shake the child to determine responsiveness. Check unresponsiveness by tapping or shouting to get </a:t>
            </a:r>
            <a:r>
              <a:rPr lang="en-US" dirty="0" smtClean="0"/>
              <a:t>                                      response</a:t>
            </a:r>
            <a:r>
              <a:rPr lang="en-US" dirty="0" smtClean="0"/>
              <a:t>.</a:t>
            </a:r>
            <a:endParaRPr lang="en-US" dirty="0"/>
          </a:p>
        </p:txBody>
      </p:sp>
      <p:sp>
        <p:nvSpPr>
          <p:cNvPr id="3" name="Title 2"/>
          <p:cNvSpPr>
            <a:spLocks noGrp="1"/>
          </p:cNvSpPr>
          <p:nvPr>
            <p:ph type="title"/>
          </p:nvPr>
        </p:nvSpPr>
        <p:spPr>
          <a:xfrm>
            <a:off x="457200" y="-76200"/>
            <a:ext cx="8229600" cy="1143000"/>
          </a:xfrm>
        </p:spPr>
        <p:txBody>
          <a:bodyPr/>
          <a:lstStyle/>
          <a:p>
            <a:r>
              <a:rPr lang="en-US" dirty="0" smtClean="0"/>
              <a:t>Sequence of BLS</a:t>
            </a:r>
            <a:endParaRPr lang="en-US" dirty="0"/>
          </a:p>
        </p:txBody>
      </p:sp>
      <p:pic>
        <p:nvPicPr>
          <p:cNvPr id="12290" name="Picture 2" descr="http://t0.gstatic.com/images?q=tbn:ANd9GcR5ycszXRDZUrayl4sAf6tJXCWtR-ZKM_STFYsBKjucXgNIpxg5Vg"/>
          <p:cNvPicPr>
            <a:picLocks noChangeAspect="1" noChangeArrowheads="1"/>
          </p:cNvPicPr>
          <p:nvPr/>
        </p:nvPicPr>
        <p:blipFill>
          <a:blip r:embed="rId2" cstate="print"/>
          <a:srcRect/>
          <a:stretch>
            <a:fillRect/>
          </a:stretch>
        </p:blipFill>
        <p:spPr bwMode="auto">
          <a:xfrm>
            <a:off x="6172200" y="4572000"/>
            <a:ext cx="2854657" cy="2286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Differences for adult procedures :</a:t>
            </a:r>
          </a:p>
          <a:p>
            <a:pPr>
              <a:buClrTx/>
              <a:buFont typeface="Wingdings" pitchFamily="2" charset="2"/>
              <a:buChar char="v"/>
            </a:pPr>
            <a:r>
              <a:rPr lang="en-US" dirty="0" smtClean="0"/>
              <a:t>Shout for help or send a second rescuer to activate the EMS system.</a:t>
            </a:r>
          </a:p>
          <a:p>
            <a:pPr>
              <a:buClrTx/>
              <a:buFont typeface="Wingdings" pitchFamily="2" charset="2"/>
              <a:buChar char="v"/>
            </a:pPr>
            <a:r>
              <a:rPr lang="en-US" dirty="0" smtClean="0"/>
              <a:t>If you are alone provide basic life support for 1 minute before activating the EMS system. This can prevent respiratory arrest for advancing to cardiac arrest.</a:t>
            </a:r>
          </a:p>
          <a:p>
            <a:pPr>
              <a:buClrTx/>
              <a:buFont typeface="Wingdings" pitchFamily="2" charset="2"/>
              <a:buChar char="v"/>
            </a:pPr>
            <a:r>
              <a:rPr lang="en-US" dirty="0" smtClean="0"/>
              <a:t>If there are not injuries and if the person is small, carry the person to the telephone. This makes calling the EMS system easier</a:t>
            </a:r>
          </a:p>
          <a:p>
            <a:pPr>
              <a:buClrTx/>
              <a:buFont typeface="Wingdings" pitchFamily="2" charset="2"/>
              <a:buChar char="v"/>
            </a:pPr>
            <a:endParaRPr lang="en-US" dirty="0"/>
          </a:p>
        </p:txBody>
      </p:sp>
      <p:sp>
        <p:nvSpPr>
          <p:cNvPr id="3" name="Title 2"/>
          <p:cNvSpPr>
            <a:spLocks noGrp="1"/>
          </p:cNvSpPr>
          <p:nvPr>
            <p:ph type="title"/>
          </p:nvPr>
        </p:nvSpPr>
        <p:spPr/>
        <p:txBody>
          <a:bodyPr/>
          <a:lstStyle/>
          <a:p>
            <a:r>
              <a:rPr lang="en-US" dirty="0" smtClean="0"/>
              <a:t>Sequence of BLS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None/>
            </a:pPr>
            <a:r>
              <a:rPr lang="en-US" dirty="0" smtClean="0"/>
              <a:t>Differences for adult procedures :</a:t>
            </a:r>
          </a:p>
          <a:p>
            <a:pPr>
              <a:buClrTx/>
              <a:buFont typeface="Wingdings" pitchFamily="2" charset="2"/>
              <a:buChar char="v"/>
            </a:pPr>
            <a:r>
              <a:rPr lang="en-US" dirty="0" smtClean="0"/>
              <a:t>Move any person from a dangerous location. Also move the person if you cannot perform CPR where the person is lying.</a:t>
            </a:r>
          </a:p>
          <a:p>
            <a:pPr>
              <a:buClrTx/>
              <a:buFont typeface="Wingdings" pitchFamily="2" charset="2"/>
              <a:buChar char="v"/>
            </a:pPr>
            <a:r>
              <a:rPr lang="en-US" dirty="0" smtClean="0"/>
              <a:t>If you must move the person, make sure the head does not roll, twist or tilt . Hold the head and body straight without twisting. Use the logrolling procedure to turn the person.</a:t>
            </a:r>
          </a:p>
          <a:p>
            <a:pPr>
              <a:buClrTx/>
              <a:buFont typeface="Wingdings" pitchFamily="2" charset="2"/>
              <a:buChar char="v"/>
            </a:pPr>
            <a:r>
              <a:rPr lang="en-US" dirty="0" smtClean="0"/>
              <a:t>Use the head-tilt/Chin-lift maneuver for infant and children. Do not hyperextend the head as in the adult. Rather tilt the head to a normal(neutral) or sniffing position.</a:t>
            </a:r>
            <a:endParaRPr lang="en-US" dirty="0"/>
          </a:p>
        </p:txBody>
      </p:sp>
      <p:sp>
        <p:nvSpPr>
          <p:cNvPr id="3" name="Title 2"/>
          <p:cNvSpPr>
            <a:spLocks noGrp="1"/>
          </p:cNvSpPr>
          <p:nvPr>
            <p:ph type="title"/>
          </p:nvPr>
        </p:nvSpPr>
        <p:spPr/>
        <p:txBody>
          <a:bodyPr/>
          <a:lstStyle/>
          <a:p>
            <a:r>
              <a:rPr lang="en-US" dirty="0" smtClean="0"/>
              <a:t>Sequence of BLS</a:t>
            </a:r>
            <a:endParaRPr lang="en-US" dirty="0"/>
          </a:p>
        </p:txBody>
      </p:sp>
      <p:pic>
        <p:nvPicPr>
          <p:cNvPr id="10242" name="Picture 2" descr="http://t0.gstatic.com/images?q=tbn:ANd9GcRWkHBa_OVSb6zJ3kif7Tjv7PDHdrJdUr5Gz3m1z1h2iAqaS1CT"/>
          <p:cNvPicPr>
            <a:picLocks noChangeAspect="1" noChangeArrowheads="1"/>
          </p:cNvPicPr>
          <p:nvPr/>
        </p:nvPicPr>
        <p:blipFill>
          <a:blip r:embed="rId2" cstate="print"/>
          <a:srcRect/>
          <a:stretch>
            <a:fillRect/>
          </a:stretch>
        </p:blipFill>
        <p:spPr bwMode="auto">
          <a:xfrm>
            <a:off x="6477000" y="5181600"/>
            <a:ext cx="2209800" cy="1572359"/>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4525963"/>
          </a:xfrm>
        </p:spPr>
        <p:txBody>
          <a:bodyPr>
            <a:normAutofit/>
          </a:bodyPr>
          <a:lstStyle/>
          <a:p>
            <a:pPr>
              <a:buNone/>
            </a:pPr>
            <a:r>
              <a:rPr lang="en-US" dirty="0" smtClean="0"/>
              <a:t>Differences for adult procedures :</a:t>
            </a:r>
          </a:p>
          <a:p>
            <a:pPr>
              <a:buClrTx/>
              <a:buFont typeface="Wingdings" pitchFamily="2" charset="2"/>
              <a:buChar char="v"/>
            </a:pPr>
            <a:r>
              <a:rPr lang="en-US" dirty="0" smtClean="0"/>
              <a:t>If neck injury is suspected, use the jaw-thrust maneuver.</a:t>
            </a:r>
          </a:p>
          <a:p>
            <a:pPr marL="624078" indent="-514350">
              <a:buClrTx/>
              <a:buFont typeface="+mj-lt"/>
              <a:buAutoNum type="alphaLcPeriod"/>
            </a:pPr>
            <a:r>
              <a:rPr lang="en-US" dirty="0" smtClean="0"/>
              <a:t>Place 2 or 3 fingers under each side of the lower jaw and the angle of the jaw.</a:t>
            </a:r>
          </a:p>
          <a:p>
            <a:pPr marL="624078" indent="-514350">
              <a:buClrTx/>
              <a:buFont typeface="+mj-lt"/>
              <a:buAutoNum type="alphaLcPeriod"/>
            </a:pPr>
            <a:r>
              <a:rPr lang="en-US" dirty="0" smtClean="0"/>
              <a:t>Use your other finger to lift the jaw upward and outward.</a:t>
            </a:r>
          </a:p>
          <a:p>
            <a:pPr marL="624078" indent="-514350">
              <a:buClrTx/>
              <a:buFont typeface="+mj-lt"/>
              <a:buAutoNum type="alphaLcPeriod"/>
            </a:pPr>
            <a:r>
              <a:rPr lang="en-US" dirty="0" smtClean="0"/>
              <a:t>Rest your elbows on the surface on which the infant or child is lying</a:t>
            </a:r>
          </a:p>
        </p:txBody>
      </p:sp>
      <p:sp>
        <p:nvSpPr>
          <p:cNvPr id="3" name="Title 2"/>
          <p:cNvSpPr>
            <a:spLocks noGrp="1"/>
          </p:cNvSpPr>
          <p:nvPr>
            <p:ph type="title"/>
          </p:nvPr>
        </p:nvSpPr>
        <p:spPr/>
        <p:txBody>
          <a:bodyPr/>
          <a:lstStyle/>
          <a:p>
            <a:r>
              <a:rPr lang="en-US" dirty="0" smtClean="0"/>
              <a:t>Sequence of BLS</a:t>
            </a:r>
            <a:endParaRPr lang="en-US" dirty="0"/>
          </a:p>
        </p:txBody>
      </p:sp>
      <p:pic>
        <p:nvPicPr>
          <p:cNvPr id="9218" name="Picture 2" descr="http://t0.gstatic.com/images?q=tbn:ANd9GcQQhXOrB9xfLLhNh_aO1fcwuzLRSyvupfKHDBF7lwuhAKAPTpXNJg"/>
          <p:cNvPicPr>
            <a:picLocks noChangeAspect="1" noChangeArrowheads="1"/>
          </p:cNvPicPr>
          <p:nvPr/>
        </p:nvPicPr>
        <p:blipFill>
          <a:blip r:embed="rId2" cstate="print"/>
          <a:srcRect/>
          <a:stretch>
            <a:fillRect/>
          </a:stretch>
        </p:blipFill>
        <p:spPr bwMode="auto">
          <a:xfrm>
            <a:off x="6248400" y="5076825"/>
            <a:ext cx="2562225" cy="178117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95400"/>
            <a:ext cx="8229600" cy="4525963"/>
          </a:xfrm>
        </p:spPr>
        <p:txBody>
          <a:bodyPr>
            <a:normAutofit/>
          </a:bodyPr>
          <a:lstStyle/>
          <a:p>
            <a:pPr>
              <a:buNone/>
            </a:pPr>
            <a:r>
              <a:rPr lang="en-US" dirty="0" smtClean="0"/>
              <a:t>Differences for adult procedures :</a:t>
            </a:r>
          </a:p>
          <a:p>
            <a:pPr>
              <a:buClrTx/>
              <a:buFont typeface="Wingdings" pitchFamily="2" charset="2"/>
              <a:buChar char="v"/>
            </a:pPr>
            <a:r>
              <a:rPr lang="en-US" dirty="0" smtClean="0"/>
              <a:t>Keep the airway open through CPR. Only use hand for chest compressions. Keep the other hand on the forehead to maintain the head tilt . For children , use both hands for the head-tilt/chin-lift.</a:t>
            </a:r>
          </a:p>
          <a:p>
            <a:pPr>
              <a:buClrTx/>
              <a:buFont typeface="Wingdings" pitchFamily="2" charset="2"/>
              <a:buChar char="v"/>
            </a:pPr>
            <a:r>
              <a:rPr lang="en-US" dirty="0" smtClean="0"/>
              <a:t>In children under 1 year of age, use the brachial pulse to determine pulselessness.</a:t>
            </a:r>
          </a:p>
          <a:p>
            <a:pPr>
              <a:buClrTx/>
              <a:buFont typeface="Wingdings" pitchFamily="2" charset="2"/>
              <a:buChar char="v"/>
            </a:pPr>
            <a:r>
              <a:rPr lang="en-US" dirty="0" smtClean="0"/>
              <a:t>Give 20 breaths and 100 chest </a:t>
            </a:r>
            <a:r>
              <a:rPr lang="en-US" dirty="0" smtClean="0"/>
              <a:t>              compressions </a:t>
            </a:r>
            <a:r>
              <a:rPr lang="en-US" dirty="0" smtClean="0"/>
              <a:t>per minute.</a:t>
            </a:r>
          </a:p>
        </p:txBody>
      </p:sp>
      <p:sp>
        <p:nvSpPr>
          <p:cNvPr id="3" name="Title 2"/>
          <p:cNvSpPr>
            <a:spLocks noGrp="1"/>
          </p:cNvSpPr>
          <p:nvPr>
            <p:ph type="title"/>
          </p:nvPr>
        </p:nvSpPr>
        <p:spPr/>
        <p:txBody>
          <a:bodyPr/>
          <a:lstStyle/>
          <a:p>
            <a:r>
              <a:rPr lang="en-US" dirty="0" smtClean="0"/>
              <a:t>Sequence of BLS</a:t>
            </a:r>
            <a:endParaRPr lang="en-US" dirty="0"/>
          </a:p>
        </p:txBody>
      </p:sp>
      <p:pic>
        <p:nvPicPr>
          <p:cNvPr id="8194" name="Picture 2" descr="http://t2.gstatic.com/images?q=tbn:ANd9GcSi-v6ORiiSG7rHYI_tF9tk2rkmfQFgeIcF_pVvSRhVSUCZSqTM"/>
          <p:cNvPicPr>
            <a:picLocks noChangeAspect="1" noChangeArrowheads="1"/>
          </p:cNvPicPr>
          <p:nvPr/>
        </p:nvPicPr>
        <p:blipFill>
          <a:blip r:embed="rId2" cstate="print"/>
          <a:srcRect/>
          <a:stretch>
            <a:fillRect/>
          </a:stretch>
        </p:blipFill>
        <p:spPr bwMode="auto">
          <a:xfrm>
            <a:off x="6400799" y="4876800"/>
            <a:ext cx="2292513" cy="16764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None/>
            </a:pPr>
            <a:r>
              <a:rPr lang="en-US" dirty="0" smtClean="0"/>
              <a:t>Procedure:</a:t>
            </a:r>
          </a:p>
          <a:p>
            <a:pPr marL="624078" indent="-514350">
              <a:buClrTx/>
              <a:buFont typeface="+mj-lt"/>
              <a:buAutoNum type="arabicPeriod"/>
            </a:pPr>
            <a:r>
              <a:rPr lang="en-US" dirty="0" smtClean="0"/>
              <a:t>Check for unresponsiveness.</a:t>
            </a:r>
          </a:p>
          <a:p>
            <a:pPr marL="624078" indent="-514350">
              <a:buClrTx/>
              <a:buFont typeface="+mj-lt"/>
              <a:buAutoNum type="arabicPeriod"/>
            </a:pPr>
            <a:r>
              <a:rPr lang="en-US" dirty="0" smtClean="0"/>
              <a:t>Active the EMS system if help is available Otherwise, activate the EMS system after 1 minute of CPR.</a:t>
            </a:r>
          </a:p>
          <a:p>
            <a:pPr marL="624078" indent="-514350">
              <a:buClrTx/>
              <a:buFont typeface="+mj-lt"/>
              <a:buAutoNum type="arabicPeriod"/>
            </a:pPr>
            <a:r>
              <a:rPr lang="en-US" dirty="0" smtClean="0"/>
              <a:t>Logroll the child onto his or her back. Support the head and neck when turning the child. Position the child supine on a hard, flat surface.</a:t>
            </a:r>
          </a:p>
          <a:p>
            <a:pPr marL="624078" indent="-514350">
              <a:buClrTx/>
              <a:buFont typeface="+mj-lt"/>
              <a:buAutoNum type="arabicPeriod"/>
            </a:pPr>
            <a:r>
              <a:rPr lang="en-US" dirty="0" smtClean="0"/>
              <a:t>Open the airway. Use a head-tilt/chin-lift maneuver. Do not hyperextend the head. Extension of the head usually opens an infant’s or child airway. </a:t>
            </a:r>
          </a:p>
          <a:p>
            <a:pPr marL="624078" indent="-514350">
              <a:buClrTx/>
              <a:buFont typeface="+mj-lt"/>
              <a:buAutoNum type="arabicPeriod"/>
            </a:pPr>
            <a:endParaRPr lang="en-US" dirty="0"/>
          </a:p>
        </p:txBody>
      </p:sp>
      <p:sp>
        <p:nvSpPr>
          <p:cNvPr id="3" name="Title 2"/>
          <p:cNvSpPr>
            <a:spLocks noGrp="1"/>
          </p:cNvSpPr>
          <p:nvPr>
            <p:ph type="title"/>
          </p:nvPr>
        </p:nvSpPr>
        <p:spPr/>
        <p:txBody>
          <a:bodyPr>
            <a:normAutofit fontScale="90000"/>
          </a:bodyPr>
          <a:lstStyle/>
          <a:p>
            <a:r>
              <a:rPr lang="en-US" dirty="0" smtClean="0"/>
              <a:t>CPR for Infants and Children ( under 8 years old):</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US" dirty="0" smtClean="0"/>
              <a:t>Procedure:</a:t>
            </a:r>
          </a:p>
          <a:p>
            <a:pPr marL="624078" indent="-514350">
              <a:buClrTx/>
              <a:buFont typeface="+mj-lt"/>
              <a:buAutoNum type="arabicPeriod" startAt="5"/>
            </a:pPr>
            <a:r>
              <a:rPr lang="en-US" dirty="0" smtClean="0"/>
              <a:t>Check for breathlessness.</a:t>
            </a:r>
          </a:p>
          <a:p>
            <a:pPr marL="624078" indent="-514350">
              <a:buClrTx/>
              <a:buFont typeface="+mj-lt"/>
              <a:buAutoNum type="arabicPeriod" startAt="5"/>
            </a:pPr>
            <a:r>
              <a:rPr lang="en-US" dirty="0" smtClean="0"/>
              <a:t>Give two low breath. Use enough force to make the chest rise. Take 1 to ½ seconds for each breath. Cover and infant’s nose and mouth with your mouth when giving a breath. Lets the chest deflate between breaths.</a:t>
            </a:r>
          </a:p>
          <a:p>
            <a:pPr marL="624078" indent="-514350">
              <a:buClrTx/>
              <a:buFont typeface="+mj-lt"/>
              <a:buAutoNum type="arabicPeriod" startAt="5"/>
            </a:pPr>
            <a:r>
              <a:rPr lang="en-US" dirty="0" smtClean="0"/>
              <a:t>Check for pulselessness. Use the brachial artery for infants and the carotid artery for children. Keep the airway open.</a:t>
            </a:r>
          </a:p>
          <a:p>
            <a:pPr marL="624078" indent="-514350">
              <a:buClrTx/>
              <a:buFont typeface="+mj-lt"/>
              <a:buAutoNum type="arabicPeriod" startAt="5"/>
            </a:pPr>
            <a:endParaRPr lang="en-US" dirty="0" smtClean="0"/>
          </a:p>
          <a:p>
            <a:pPr marL="624078" indent="-514350">
              <a:buClrTx/>
              <a:buFont typeface="+mj-lt"/>
              <a:buAutoNum type="arabicPeriod" startAt="5"/>
            </a:pPr>
            <a:endParaRPr lang="en-US" dirty="0" smtClean="0"/>
          </a:p>
        </p:txBody>
      </p:sp>
      <p:sp>
        <p:nvSpPr>
          <p:cNvPr id="3" name="Title 2"/>
          <p:cNvSpPr>
            <a:spLocks noGrp="1"/>
          </p:cNvSpPr>
          <p:nvPr>
            <p:ph type="title"/>
          </p:nvPr>
        </p:nvSpPr>
        <p:spPr/>
        <p:txBody>
          <a:bodyPr>
            <a:normAutofit fontScale="90000"/>
          </a:bodyPr>
          <a:lstStyle/>
          <a:p>
            <a:r>
              <a:rPr lang="en-US" dirty="0" smtClean="0"/>
              <a:t>CPR for Infants and Children ( under 8 years old):</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143</TotalTime>
  <Words>1026</Words>
  <Application>Microsoft Office PowerPoint</Application>
  <PresentationFormat>On-screen Show (4:3)</PresentationFormat>
  <Paragraphs>80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Concourse</vt:lpstr>
      <vt:lpstr>BASIC LIFE SUPPORT</vt:lpstr>
      <vt:lpstr>BLS FOR Infant and Children:</vt:lpstr>
      <vt:lpstr>Sequence of BLS</vt:lpstr>
      <vt:lpstr>Sequence of BLS</vt:lpstr>
      <vt:lpstr>Sequence of BLS</vt:lpstr>
      <vt:lpstr>Sequence of BLS</vt:lpstr>
      <vt:lpstr>Sequence of BLS</vt:lpstr>
      <vt:lpstr>CPR for Infants and Children ( under 8 years old):</vt:lpstr>
      <vt:lpstr>CPR for Infants and Children ( under 8 years old):</vt:lpstr>
      <vt:lpstr>CPR for Infants and Children ( under 8 years old):</vt:lpstr>
      <vt:lpstr>CPR for Infants and Children ( under 8 years old):</vt:lpstr>
      <vt:lpstr>CPR for Infants and Children ( under 8 years old):</vt:lpstr>
      <vt:lpstr>CPR for Infants and Children ( under 8 years old):</vt:lpstr>
      <vt:lpstr>CPR for Infants and Children ( under 8 years old):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LIFE SUPPORT</dc:title>
  <dc:creator>Faculty</dc:creator>
  <cp:lastModifiedBy>Faculty</cp:lastModifiedBy>
  <cp:revision>17</cp:revision>
  <dcterms:created xsi:type="dcterms:W3CDTF">2012-10-26T15:18:32Z</dcterms:created>
  <dcterms:modified xsi:type="dcterms:W3CDTF">2012-10-29T21:55:17Z</dcterms:modified>
</cp:coreProperties>
</file>