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2"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607" autoAdjust="0"/>
  </p:normalViewPr>
  <p:slideViewPr>
    <p:cSldViewPr>
      <p:cViewPr varScale="1">
        <p:scale>
          <a:sx n="81" d="100"/>
          <a:sy n="81" d="100"/>
        </p:scale>
        <p:origin x="-186" y="-90"/>
      </p:cViewPr>
      <p:guideLst>
        <p:guide orient="horz" pos="2160"/>
        <p:guide pos="2880"/>
      </p:guideLst>
    </p:cSldViewPr>
  </p:slideViewPr>
  <p:outlineViewPr>
    <p:cViewPr>
      <p:scale>
        <a:sx n="33" d="100"/>
        <a:sy n="33" d="100"/>
      </p:scale>
      <p:origin x="0" y="3009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E06CC3-4203-4D7A-BF9D-81F2166FF60D}" type="datetimeFigureOut">
              <a:rPr lang="en-US" smtClean="0"/>
              <a:pPr/>
              <a:t>10/29/2012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EDB171-CFAD-4C57-A89A-50B0035A3A5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9EDB171-CFAD-4C57-A89A-50B0035A3A56}" type="slidenum">
              <a:rPr lang="en-US" smtClean="0"/>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660CED5-2387-4C4D-899C-4C9E2D363EF5}" type="datetimeFigureOut">
              <a:rPr lang="en-US" smtClean="0"/>
              <a:pPr/>
              <a:t>10/29/2012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BAF7AF2-DCFD-4B31-B16E-42E52835EC4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660CED5-2387-4C4D-899C-4C9E2D363EF5}" type="datetimeFigureOut">
              <a:rPr lang="en-US" smtClean="0"/>
              <a:pPr/>
              <a:t>10/29/2012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BAF7AF2-DCFD-4B31-B16E-42E52835EC4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660CED5-2387-4C4D-899C-4C9E2D363EF5}" type="datetimeFigureOut">
              <a:rPr lang="en-US" smtClean="0"/>
              <a:pPr/>
              <a:t>10/29/2012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BAF7AF2-DCFD-4B31-B16E-42E52835EC4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660CED5-2387-4C4D-899C-4C9E2D363EF5}" type="datetimeFigureOut">
              <a:rPr lang="en-US" smtClean="0"/>
              <a:pPr/>
              <a:t>10/29/2012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BAF7AF2-DCFD-4B31-B16E-42E52835EC40}"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660CED5-2387-4C4D-899C-4C9E2D363EF5}" type="datetimeFigureOut">
              <a:rPr lang="en-US" smtClean="0"/>
              <a:pPr/>
              <a:t>10/29/2012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BAF7AF2-DCFD-4B31-B16E-42E52835EC40}"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660CED5-2387-4C4D-899C-4C9E2D363EF5}" type="datetimeFigureOut">
              <a:rPr lang="en-US" smtClean="0"/>
              <a:pPr/>
              <a:t>10/29/2012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BAF7AF2-DCFD-4B31-B16E-42E52835EC40}"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660CED5-2387-4C4D-899C-4C9E2D363EF5}" type="datetimeFigureOut">
              <a:rPr lang="en-US" smtClean="0"/>
              <a:pPr/>
              <a:t>10/29/2012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DBAF7AF2-DCFD-4B31-B16E-42E52835EC4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660CED5-2387-4C4D-899C-4C9E2D363EF5}" type="datetimeFigureOut">
              <a:rPr lang="en-US" smtClean="0"/>
              <a:pPr/>
              <a:t>10/29/2012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DBAF7AF2-DCFD-4B31-B16E-42E52835EC40}"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660CED5-2387-4C4D-899C-4C9E2D363EF5}" type="datetimeFigureOut">
              <a:rPr lang="en-US" smtClean="0"/>
              <a:pPr/>
              <a:t>10/29/2012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DBAF7AF2-DCFD-4B31-B16E-42E52835EC4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6660CED5-2387-4C4D-899C-4C9E2D363EF5}" type="datetimeFigureOut">
              <a:rPr lang="en-US" smtClean="0"/>
              <a:pPr/>
              <a:t>10/29/2012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BAF7AF2-DCFD-4B31-B16E-42E52835EC4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660CED5-2387-4C4D-899C-4C9E2D363EF5}" type="datetimeFigureOut">
              <a:rPr lang="en-US" smtClean="0"/>
              <a:pPr/>
              <a:t>10/29/2012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BAF7AF2-DCFD-4B31-B16E-42E52835EC40}"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660CED5-2387-4C4D-899C-4C9E2D363EF5}" type="datetimeFigureOut">
              <a:rPr lang="en-US" smtClean="0"/>
              <a:pPr/>
              <a:t>10/29/2012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BAF7AF2-DCFD-4B31-B16E-42E52835EC4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EMERGENCY CARE</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There are three major signs of cardiac arrest- no pulse, no breathing, unconsciousness , the person skin is pale, cool and gray. The person has no blood pressure. CPR must be started as soon as possible to provide oxygen to the brain , heart, kidney , etc. CPR has three basic parts:</a:t>
            </a:r>
          </a:p>
          <a:p>
            <a:pPr>
              <a:buBlip>
                <a:blip r:embed="rId2"/>
              </a:buBlip>
            </a:pPr>
            <a:r>
              <a:rPr lang="en-US" dirty="0" smtClean="0"/>
              <a:t>Airway </a:t>
            </a:r>
          </a:p>
          <a:p>
            <a:pPr>
              <a:buBlip>
                <a:blip r:embed="rId2"/>
              </a:buBlip>
            </a:pPr>
            <a:r>
              <a:rPr lang="en-US" dirty="0" smtClean="0"/>
              <a:t>Breathing</a:t>
            </a:r>
          </a:p>
          <a:p>
            <a:pPr>
              <a:buBlip>
                <a:blip r:embed="rId2"/>
              </a:buBlip>
            </a:pPr>
            <a:r>
              <a:rPr lang="en-US" dirty="0" smtClean="0"/>
              <a:t>Circulation</a:t>
            </a:r>
            <a:endParaRPr lang="en-US" dirty="0"/>
          </a:p>
        </p:txBody>
      </p:sp>
      <p:sp>
        <p:nvSpPr>
          <p:cNvPr id="3" name="Title 2"/>
          <p:cNvSpPr>
            <a:spLocks noGrp="1"/>
          </p:cNvSpPr>
          <p:nvPr>
            <p:ph type="title"/>
          </p:nvPr>
        </p:nvSpPr>
        <p:spPr/>
        <p:txBody>
          <a:bodyPr>
            <a:normAutofit fontScale="90000"/>
          </a:bodyPr>
          <a:lstStyle/>
          <a:p>
            <a:r>
              <a:rPr lang="en-US" dirty="0" smtClean="0"/>
              <a:t>Cardiopulmonary Resuscitation(CPR):</a:t>
            </a:r>
            <a:endParaRPr lang="en-US" dirty="0"/>
          </a:p>
        </p:txBody>
      </p:sp>
      <p:pic>
        <p:nvPicPr>
          <p:cNvPr id="28674" name="Picture 2" descr="http://t0.gstatic.com/images?q=tbn:ANd9GcSMPQIFVHNgdMtvkBisApgj5_Pmvj3HK0NqDF-Ns6oOFdRmAfdJXA"/>
          <p:cNvPicPr>
            <a:picLocks noChangeAspect="1" noChangeArrowheads="1"/>
          </p:cNvPicPr>
          <p:nvPr/>
        </p:nvPicPr>
        <p:blipFill>
          <a:blip r:embed="rId3" cstate="print"/>
          <a:srcRect/>
          <a:stretch>
            <a:fillRect/>
          </a:stretch>
        </p:blipFill>
        <p:spPr bwMode="auto">
          <a:xfrm>
            <a:off x="5257800" y="3962400"/>
            <a:ext cx="3799305" cy="22098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The person must be supine on a hard, flat surface. The arms are positioned at the sides. If turning is necessary, use the logrolling procedure. The person may have other injuries. Therefore the person is turned as a unit to prevent twisting of the spinal cord.</a:t>
            </a:r>
            <a:endParaRPr lang="en-US" dirty="0"/>
          </a:p>
        </p:txBody>
      </p:sp>
      <p:sp>
        <p:nvSpPr>
          <p:cNvPr id="3" name="Title 2"/>
          <p:cNvSpPr>
            <a:spLocks noGrp="1"/>
          </p:cNvSpPr>
          <p:nvPr>
            <p:ph type="title"/>
          </p:nvPr>
        </p:nvSpPr>
        <p:spPr/>
        <p:txBody>
          <a:bodyPr/>
          <a:lstStyle/>
          <a:p>
            <a:r>
              <a:rPr lang="en-US" dirty="0" smtClean="0"/>
              <a:t>CPR</a:t>
            </a:r>
            <a:endParaRPr lang="en-US" dirty="0"/>
          </a:p>
        </p:txBody>
      </p:sp>
      <p:pic>
        <p:nvPicPr>
          <p:cNvPr id="27650" name="Picture 2" descr="http://t3.gstatic.com/images?q=tbn:ANd9GcRH4XzeDZ782UVvpxMHSGjZ3LpLsbpswRfCzxqkVnwtZ7uWlrQQXg"/>
          <p:cNvPicPr>
            <a:picLocks noChangeAspect="1" noChangeArrowheads="1"/>
          </p:cNvPicPr>
          <p:nvPr/>
        </p:nvPicPr>
        <p:blipFill>
          <a:blip r:embed="rId2" cstate="print"/>
          <a:srcRect/>
          <a:stretch>
            <a:fillRect/>
          </a:stretch>
        </p:blipFill>
        <p:spPr bwMode="auto">
          <a:xfrm>
            <a:off x="5638800" y="4419600"/>
            <a:ext cx="2514600" cy="2011681"/>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Airway: The respiratory passages must be open to restore breathing. The airway is often blocked or obstructed during cardiac arrest. The person’s tongue falls toward the back of the throat and blocks the airways. The head-tilt/chin-lift maneuver is used to open airway.</a:t>
            </a:r>
          </a:p>
          <a:p>
            <a:pPr>
              <a:buNone/>
            </a:pPr>
            <a:endParaRPr lang="en-US" dirty="0"/>
          </a:p>
        </p:txBody>
      </p:sp>
      <p:sp>
        <p:nvSpPr>
          <p:cNvPr id="3" name="Title 2"/>
          <p:cNvSpPr>
            <a:spLocks noGrp="1"/>
          </p:cNvSpPr>
          <p:nvPr>
            <p:ph type="title"/>
          </p:nvPr>
        </p:nvSpPr>
        <p:spPr/>
        <p:txBody>
          <a:bodyPr/>
          <a:lstStyle/>
          <a:p>
            <a:r>
              <a:rPr lang="en-US" dirty="0" smtClean="0"/>
              <a:t>CPR</a:t>
            </a:r>
            <a:endParaRPr lang="en-US" dirty="0"/>
          </a:p>
        </p:txBody>
      </p:sp>
      <p:pic>
        <p:nvPicPr>
          <p:cNvPr id="26626" name="Picture 2" descr="http://t2.gstatic.com/images?q=tbn:ANd9GcSiYA2wzGeOVBVOL67zvBqxIx6j17QG7gDja93RDUtJGmR53P-kBw"/>
          <p:cNvPicPr>
            <a:picLocks noChangeAspect="1" noChangeArrowheads="1"/>
          </p:cNvPicPr>
          <p:nvPr/>
        </p:nvPicPr>
        <p:blipFill>
          <a:blip r:embed="rId2" cstate="print"/>
          <a:srcRect/>
          <a:stretch>
            <a:fillRect/>
          </a:stretch>
        </p:blipFill>
        <p:spPr bwMode="auto">
          <a:xfrm>
            <a:off x="4953000" y="4191000"/>
            <a:ext cx="3429000" cy="219651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Airway: The head-tilt/chin-lift maneuver is used to open airway:</a:t>
            </a:r>
          </a:p>
          <a:p>
            <a:pPr>
              <a:buBlip>
                <a:blip r:embed="rId2"/>
              </a:buBlip>
            </a:pPr>
            <a:r>
              <a:rPr lang="en-US" dirty="0" smtClean="0"/>
              <a:t>Place one hand on the person’s forehead.</a:t>
            </a:r>
          </a:p>
          <a:p>
            <a:pPr>
              <a:buBlip>
                <a:blip r:embed="rId2"/>
              </a:buBlip>
            </a:pPr>
            <a:r>
              <a:rPr lang="en-US" dirty="0" smtClean="0"/>
              <a:t>Apply pressure on the forehead with the palm to tilt the head back.</a:t>
            </a:r>
          </a:p>
          <a:p>
            <a:pPr>
              <a:buBlip>
                <a:blip r:embed="rId2"/>
              </a:buBlip>
            </a:pPr>
            <a:r>
              <a:rPr lang="en-US" dirty="0" smtClean="0"/>
              <a:t>Place the fingers of the others hand under the bony part of the chin.</a:t>
            </a:r>
          </a:p>
          <a:p>
            <a:pPr>
              <a:buBlip>
                <a:blip r:embed="rId2"/>
              </a:buBlip>
            </a:pPr>
            <a:r>
              <a:rPr lang="en-US" dirty="0" smtClean="0"/>
              <a:t>Lift the chin forward as the head is tilted backward with the other hand.</a:t>
            </a:r>
          </a:p>
          <a:p>
            <a:pPr>
              <a:buNone/>
            </a:pPr>
            <a:endParaRPr lang="en-US" dirty="0"/>
          </a:p>
        </p:txBody>
      </p:sp>
      <p:sp>
        <p:nvSpPr>
          <p:cNvPr id="3" name="Title 2"/>
          <p:cNvSpPr>
            <a:spLocks noGrp="1"/>
          </p:cNvSpPr>
          <p:nvPr>
            <p:ph type="title"/>
          </p:nvPr>
        </p:nvSpPr>
        <p:spPr/>
        <p:txBody>
          <a:bodyPr/>
          <a:lstStyle/>
          <a:p>
            <a:r>
              <a:rPr lang="en-US" dirty="0" smtClean="0"/>
              <a:t>CPR</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When the airway is open check for vomitus, loose dentures, or other foreign bodies. These can obstruct the airway during rescue breathing. Remove dentures and wipe vomitus away with your index and middle fingers. Wear disposable gloves or cover your fingers with a cloth. Although you must not waste time, try to protect denture from loss or damage.</a:t>
            </a:r>
            <a:endParaRPr lang="en-US" dirty="0"/>
          </a:p>
        </p:txBody>
      </p:sp>
      <p:sp>
        <p:nvSpPr>
          <p:cNvPr id="3" name="Title 2"/>
          <p:cNvSpPr>
            <a:spLocks noGrp="1"/>
          </p:cNvSpPr>
          <p:nvPr>
            <p:ph type="title"/>
          </p:nvPr>
        </p:nvSpPr>
        <p:spPr/>
        <p:txBody>
          <a:bodyPr/>
          <a:lstStyle/>
          <a:p>
            <a:r>
              <a:rPr lang="en-US" dirty="0" smtClean="0"/>
              <a:t>CPR</a:t>
            </a:r>
            <a:endParaRPr lang="en-US" dirty="0"/>
          </a:p>
        </p:txBody>
      </p:sp>
      <p:pic>
        <p:nvPicPr>
          <p:cNvPr id="24578" name="Picture 2" descr="http://t0.gstatic.com/images?q=tbn:ANd9GcRrX50WgbiBJJi7Qj1BsOpP7BgN8VLPcxEfo9MSXzsMXMlETq239w"/>
          <p:cNvPicPr>
            <a:picLocks noChangeAspect="1" noChangeArrowheads="1"/>
          </p:cNvPicPr>
          <p:nvPr/>
        </p:nvPicPr>
        <p:blipFill>
          <a:blip r:embed="rId2" cstate="print"/>
          <a:srcRect/>
          <a:stretch>
            <a:fillRect/>
          </a:stretch>
        </p:blipFill>
        <p:spPr bwMode="auto">
          <a:xfrm>
            <a:off x="5791200" y="4800600"/>
            <a:ext cx="2466975" cy="1847851"/>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Breathing: Air is not inhaled when breathing stops. The person must get oxygen. Otherwise permanent brain and organ damage occur. Breathing is done for the person. This is called rescue breathing. Before you start rescue breathing, determine breathlessness . It should take a 3 to 5 seconds to do the following.</a:t>
            </a:r>
            <a:endParaRPr lang="en-US" dirty="0"/>
          </a:p>
        </p:txBody>
      </p:sp>
      <p:sp>
        <p:nvSpPr>
          <p:cNvPr id="3" name="Title 2"/>
          <p:cNvSpPr>
            <a:spLocks noGrp="1"/>
          </p:cNvSpPr>
          <p:nvPr>
            <p:ph type="title"/>
          </p:nvPr>
        </p:nvSpPr>
        <p:spPr/>
        <p:txBody>
          <a:bodyPr/>
          <a:lstStyle/>
          <a:p>
            <a:r>
              <a:rPr lang="en-US" dirty="0" smtClean="0"/>
              <a:t>CPR</a:t>
            </a:r>
            <a:endParaRPr lang="en-US" dirty="0"/>
          </a:p>
        </p:txBody>
      </p:sp>
      <p:pic>
        <p:nvPicPr>
          <p:cNvPr id="23554" name="Picture 2" descr="http://t1.gstatic.com/images?q=tbn:ANd9GcS7YjLwEwrY_g1jjcjddkzYeTqFct66207ohhdMgk_xlqIiw9oZ"/>
          <p:cNvPicPr>
            <a:picLocks noChangeAspect="1" noChangeArrowheads="1"/>
          </p:cNvPicPr>
          <p:nvPr/>
        </p:nvPicPr>
        <p:blipFill>
          <a:blip r:embed="rId2" cstate="print"/>
          <a:srcRect/>
          <a:stretch>
            <a:fillRect/>
          </a:stretch>
        </p:blipFill>
        <p:spPr bwMode="auto">
          <a:xfrm>
            <a:off x="5715000" y="4953000"/>
            <a:ext cx="2828925" cy="161925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It should take a 3 to 5 seconds to do the following:</a:t>
            </a:r>
          </a:p>
          <a:p>
            <a:pPr>
              <a:buFont typeface="Wingdings" pitchFamily="2" charset="2"/>
              <a:buChar char="q"/>
            </a:pPr>
            <a:r>
              <a:rPr lang="en-US" dirty="0" smtClean="0"/>
              <a:t>Maintain an open airway.</a:t>
            </a:r>
          </a:p>
          <a:p>
            <a:pPr>
              <a:buFont typeface="Wingdings" pitchFamily="2" charset="2"/>
              <a:buChar char="q"/>
            </a:pPr>
            <a:r>
              <a:rPr lang="en-US" dirty="0" smtClean="0"/>
              <a:t>Place your ear over the person’s mouth and nose.</a:t>
            </a:r>
          </a:p>
          <a:p>
            <a:pPr>
              <a:buFont typeface="Wingdings" pitchFamily="2" charset="2"/>
              <a:buChar char="q"/>
            </a:pPr>
            <a:r>
              <a:rPr lang="en-US" dirty="0" smtClean="0"/>
              <a:t>Observe the person’s chest.</a:t>
            </a:r>
          </a:p>
          <a:p>
            <a:pPr>
              <a:buFont typeface="Wingdings" pitchFamily="2" charset="2"/>
              <a:buChar char="q"/>
            </a:pPr>
            <a:r>
              <a:rPr lang="en-US" dirty="0" smtClean="0"/>
              <a:t>Look to see if the chest rises and falls</a:t>
            </a:r>
          </a:p>
          <a:p>
            <a:pPr>
              <a:buFont typeface="Wingdings" pitchFamily="2" charset="2"/>
              <a:buChar char="q"/>
            </a:pPr>
            <a:r>
              <a:rPr lang="en-US" dirty="0" smtClean="0"/>
              <a:t>Listen for the escape of air.</a:t>
            </a:r>
          </a:p>
          <a:p>
            <a:pPr>
              <a:buFont typeface="Wingdings" pitchFamily="2" charset="2"/>
              <a:buChar char="q"/>
            </a:pPr>
            <a:r>
              <a:rPr lang="en-US" dirty="0" smtClean="0"/>
              <a:t>Feel for the flow of air on </a:t>
            </a:r>
            <a:r>
              <a:rPr lang="en-US" smtClean="0"/>
              <a:t>your cheek.</a:t>
            </a:r>
            <a:endParaRPr lang="en-US" dirty="0"/>
          </a:p>
        </p:txBody>
      </p:sp>
      <p:sp>
        <p:nvSpPr>
          <p:cNvPr id="3" name="Title 2"/>
          <p:cNvSpPr>
            <a:spLocks noGrp="1"/>
          </p:cNvSpPr>
          <p:nvPr>
            <p:ph type="title"/>
          </p:nvPr>
        </p:nvSpPr>
        <p:spPr/>
        <p:txBody>
          <a:bodyPr/>
          <a:lstStyle/>
          <a:p>
            <a:r>
              <a:rPr lang="en-US" dirty="0" smtClean="0"/>
              <a:t>CPR</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9144000" cy="4525963"/>
          </a:xfrm>
        </p:spPr>
        <p:txBody>
          <a:bodyPr>
            <a:normAutofit fontScale="92500" lnSpcReduction="20000"/>
          </a:bodyPr>
          <a:lstStyle/>
          <a:p>
            <a:pPr>
              <a:buNone/>
            </a:pPr>
            <a:r>
              <a:rPr lang="en-US" dirty="0" smtClean="0"/>
              <a:t>It is the most common method of rescue breathing. The airway is kept open to give mouth to mouth:</a:t>
            </a:r>
          </a:p>
          <a:p>
            <a:pPr>
              <a:buBlip>
                <a:blip r:embed="rId2"/>
              </a:buBlip>
            </a:pPr>
            <a:r>
              <a:rPr lang="en-US" dirty="0" smtClean="0"/>
              <a:t>Pinch the person nostril shut with the thumb and index finger of the hand on the forehead shutting the nostril prevents the escape of air from the nose.</a:t>
            </a:r>
          </a:p>
          <a:p>
            <a:pPr>
              <a:buBlip>
                <a:blip r:embed="rId2"/>
              </a:buBlip>
            </a:pPr>
            <a:r>
              <a:rPr lang="en-US" dirty="0" smtClean="0"/>
              <a:t>After taking a deep breath, place your mouth tightly over the person mouth.</a:t>
            </a:r>
          </a:p>
          <a:p>
            <a:pPr>
              <a:buBlip>
                <a:blip r:embed="rId2"/>
              </a:buBlip>
            </a:pPr>
            <a:r>
              <a:rPr lang="en-US" dirty="0" smtClean="0"/>
              <a:t>Slowly blow air into the person’s mouth. You should see the person’s chest rise as the lungs fill with air.</a:t>
            </a:r>
          </a:p>
          <a:p>
            <a:pPr>
              <a:buBlip>
                <a:blip r:embed="rId2"/>
              </a:buBlip>
            </a:pPr>
            <a:r>
              <a:rPr lang="en-US" dirty="0" smtClean="0"/>
              <a:t>You should also hear air escape when the person exhales.</a:t>
            </a:r>
          </a:p>
          <a:p>
            <a:pPr>
              <a:buBlip>
                <a:blip r:embed="rId2"/>
              </a:buBlip>
            </a:pPr>
            <a:r>
              <a:rPr lang="en-US" dirty="0" smtClean="0"/>
              <a:t>After giving a ventilation remove your mouth from the person’s mouth. Then take in a quick , deep breath.</a:t>
            </a:r>
          </a:p>
          <a:p>
            <a:pPr>
              <a:buNone/>
            </a:pPr>
            <a:endParaRPr lang="en-US" dirty="0"/>
          </a:p>
        </p:txBody>
      </p:sp>
      <p:sp>
        <p:nvSpPr>
          <p:cNvPr id="3" name="Title 2"/>
          <p:cNvSpPr>
            <a:spLocks noGrp="1"/>
          </p:cNvSpPr>
          <p:nvPr>
            <p:ph type="title"/>
          </p:nvPr>
        </p:nvSpPr>
        <p:spPr/>
        <p:txBody>
          <a:bodyPr/>
          <a:lstStyle/>
          <a:p>
            <a:r>
              <a:rPr lang="en-US" dirty="0" smtClean="0"/>
              <a:t>Mouth to mouth </a:t>
            </a:r>
            <a:r>
              <a:rPr lang="en-US" dirty="0" err="1" smtClean="0"/>
              <a:t>resucitation</a:t>
            </a:r>
            <a:r>
              <a:rPr lang="en-US" dirty="0" smtClean="0"/>
              <a:t>:</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9144000" cy="4525963"/>
          </a:xfrm>
        </p:spPr>
        <p:txBody>
          <a:bodyPr>
            <a:normAutofit/>
          </a:bodyPr>
          <a:lstStyle/>
          <a:p>
            <a:pPr>
              <a:buNone/>
            </a:pPr>
            <a:r>
              <a:rPr lang="en-US" dirty="0" smtClean="0"/>
              <a:t>Indication:</a:t>
            </a:r>
          </a:p>
          <a:p>
            <a:pPr>
              <a:buClr>
                <a:srgbClr val="7030A0"/>
              </a:buClr>
              <a:buFont typeface="Wingdings" pitchFamily="2" charset="2"/>
              <a:buChar char="Ø"/>
            </a:pPr>
            <a:r>
              <a:rPr lang="en-US" dirty="0" smtClean="0"/>
              <a:t>You cannot ventilate the victim’s mouth.</a:t>
            </a:r>
          </a:p>
          <a:p>
            <a:pPr>
              <a:buClr>
                <a:srgbClr val="7030A0"/>
              </a:buClr>
              <a:buFont typeface="Wingdings" pitchFamily="2" charset="2"/>
              <a:buChar char="Ø"/>
            </a:pPr>
            <a:r>
              <a:rPr lang="en-US" dirty="0" smtClean="0"/>
              <a:t>You can not open the mouth.</a:t>
            </a:r>
          </a:p>
          <a:p>
            <a:pPr>
              <a:buClr>
                <a:srgbClr val="7030A0"/>
              </a:buClr>
              <a:buFont typeface="Wingdings" pitchFamily="2" charset="2"/>
              <a:buChar char="Ø"/>
            </a:pPr>
            <a:r>
              <a:rPr lang="en-US" dirty="0" smtClean="0"/>
              <a:t>You can not make a tight seal for mouth-to-mouth resuscitation.</a:t>
            </a:r>
          </a:p>
          <a:p>
            <a:pPr>
              <a:buClr>
                <a:srgbClr val="7030A0"/>
              </a:buClr>
              <a:buFont typeface="Wingdings" pitchFamily="2" charset="2"/>
              <a:buChar char="Ø"/>
            </a:pPr>
            <a:r>
              <a:rPr lang="en-US" dirty="0" smtClean="0"/>
              <a:t>The mouth is severely injured.</a:t>
            </a:r>
          </a:p>
          <a:p>
            <a:pPr>
              <a:buClr>
                <a:srgbClr val="7030A0"/>
              </a:buClr>
              <a:buFont typeface="Wingdings" pitchFamily="2" charset="2"/>
              <a:buChar char="Ø"/>
            </a:pPr>
            <a:endParaRPr lang="en-US" dirty="0" smtClean="0"/>
          </a:p>
          <a:p>
            <a:pPr>
              <a:buClr>
                <a:srgbClr val="7030A0"/>
              </a:buClr>
              <a:buFont typeface="Wingdings" pitchFamily="2" charset="2"/>
              <a:buChar char="Ø"/>
            </a:pPr>
            <a:endParaRPr lang="en-US" dirty="0"/>
          </a:p>
        </p:txBody>
      </p:sp>
      <p:sp>
        <p:nvSpPr>
          <p:cNvPr id="3" name="Title 2"/>
          <p:cNvSpPr>
            <a:spLocks noGrp="1"/>
          </p:cNvSpPr>
          <p:nvPr>
            <p:ph type="title"/>
          </p:nvPr>
        </p:nvSpPr>
        <p:spPr/>
        <p:txBody>
          <a:bodyPr/>
          <a:lstStyle/>
          <a:p>
            <a:r>
              <a:rPr lang="en-US" dirty="0" smtClean="0"/>
              <a:t>Mouth to Nose:</a:t>
            </a:r>
            <a:endParaRPr lang="en-US" dirty="0"/>
          </a:p>
        </p:txBody>
      </p:sp>
      <p:pic>
        <p:nvPicPr>
          <p:cNvPr id="20482" name="Picture 2" descr="http://t3.gstatic.com/images?q=tbn:ANd9GcRb-S6qUh0zynFc18AUYxJ-KUe2hvQIPZQl6dH6mr7DHh7p_QZh6Q"/>
          <p:cNvPicPr>
            <a:picLocks noChangeAspect="1" noChangeArrowheads="1"/>
          </p:cNvPicPr>
          <p:nvPr/>
        </p:nvPicPr>
        <p:blipFill>
          <a:blip r:embed="rId2" cstate="print"/>
          <a:srcRect/>
          <a:stretch>
            <a:fillRect/>
          </a:stretch>
        </p:blipFill>
        <p:spPr bwMode="auto">
          <a:xfrm>
            <a:off x="5410200" y="4571999"/>
            <a:ext cx="3200400" cy="2083715"/>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9144000" cy="4525963"/>
          </a:xfrm>
        </p:spPr>
        <p:txBody>
          <a:bodyPr>
            <a:normAutofit/>
          </a:bodyPr>
          <a:lstStyle/>
          <a:p>
            <a:pPr>
              <a:buNone/>
            </a:pPr>
            <a:r>
              <a:rPr lang="en-US" dirty="0" smtClean="0"/>
              <a:t>Method:</a:t>
            </a:r>
          </a:p>
          <a:p>
            <a:pPr>
              <a:buClrTx/>
              <a:buFont typeface="Wingdings" pitchFamily="2" charset="2"/>
              <a:buChar char="v"/>
            </a:pPr>
            <a:r>
              <a:rPr lang="en-US" dirty="0" smtClean="0"/>
              <a:t>The mouth is closed for mouth-to-nose resuscitation.</a:t>
            </a:r>
          </a:p>
          <a:p>
            <a:pPr>
              <a:buClrTx/>
              <a:buFont typeface="Wingdings" pitchFamily="2" charset="2"/>
              <a:buChar char="v"/>
            </a:pPr>
            <a:r>
              <a:rPr lang="en-US" dirty="0" smtClean="0"/>
              <a:t>The head tilt/chin-lift method is used to open the airway.</a:t>
            </a:r>
          </a:p>
          <a:p>
            <a:pPr>
              <a:buClrTx/>
              <a:buFont typeface="Wingdings" pitchFamily="2" charset="2"/>
              <a:buChar char="v"/>
            </a:pPr>
            <a:r>
              <a:rPr lang="en-US" dirty="0" smtClean="0"/>
              <a:t>Pressure is placed on the chin to close the mouth.</a:t>
            </a:r>
          </a:p>
          <a:p>
            <a:pPr>
              <a:buClrTx/>
              <a:buFont typeface="Wingdings" pitchFamily="2" charset="2"/>
              <a:buChar char="v"/>
            </a:pPr>
            <a:r>
              <a:rPr lang="en-US" dirty="0" smtClean="0"/>
              <a:t>To give the ventilation, place tour mouth over the person’s nose and blow air into the nose.</a:t>
            </a:r>
          </a:p>
          <a:p>
            <a:pPr>
              <a:buClrTx/>
              <a:buFont typeface="Wingdings" pitchFamily="2" charset="2"/>
              <a:buChar char="v"/>
            </a:pPr>
            <a:r>
              <a:rPr lang="en-US" dirty="0" smtClean="0"/>
              <a:t>After the ventilation, remove your mouth from the person’s nose.</a:t>
            </a:r>
          </a:p>
          <a:p>
            <a:pPr>
              <a:buFont typeface="Wingdings" pitchFamily="2" charset="2"/>
              <a:buChar char="Ø"/>
            </a:pPr>
            <a:endParaRPr lang="en-US" dirty="0" smtClean="0"/>
          </a:p>
        </p:txBody>
      </p:sp>
      <p:sp>
        <p:nvSpPr>
          <p:cNvPr id="3" name="Title 2"/>
          <p:cNvSpPr>
            <a:spLocks noGrp="1"/>
          </p:cNvSpPr>
          <p:nvPr>
            <p:ph type="title"/>
          </p:nvPr>
        </p:nvSpPr>
        <p:spPr/>
        <p:txBody>
          <a:bodyPr/>
          <a:lstStyle/>
          <a:p>
            <a:r>
              <a:rPr lang="en-US" dirty="0" smtClean="0"/>
              <a:t>Mouth to Nose: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It can occur in any where. Knowing what to do can mean  the difference between life and death. First aid is the emergency </a:t>
            </a:r>
            <a:r>
              <a:rPr lang="en-US" dirty="0" smtClean="0"/>
              <a:t>can </a:t>
            </a:r>
            <a:r>
              <a:rPr lang="en-US" dirty="0" smtClean="0"/>
              <a:t>given to an ill or injured person before medical help arrives. The goals are to:</a:t>
            </a:r>
          </a:p>
          <a:p>
            <a:pPr>
              <a:buBlip>
                <a:blip r:embed="rId2"/>
              </a:buBlip>
            </a:pPr>
            <a:r>
              <a:rPr lang="en-US" dirty="0" smtClean="0"/>
              <a:t>Prevent Death.</a:t>
            </a:r>
          </a:p>
          <a:p>
            <a:pPr>
              <a:buBlip>
                <a:blip r:embed="rId2"/>
              </a:buBlip>
            </a:pPr>
            <a:r>
              <a:rPr lang="en-US" dirty="0" smtClean="0"/>
              <a:t>Prevent injuries from becoming worst</a:t>
            </a:r>
            <a:endParaRPr lang="en-US" dirty="0"/>
          </a:p>
        </p:txBody>
      </p:sp>
      <p:sp>
        <p:nvSpPr>
          <p:cNvPr id="3" name="Title 2"/>
          <p:cNvSpPr>
            <a:spLocks noGrp="1"/>
          </p:cNvSpPr>
          <p:nvPr>
            <p:ph type="title"/>
          </p:nvPr>
        </p:nvSpPr>
        <p:spPr/>
        <p:txBody>
          <a:bodyPr/>
          <a:lstStyle/>
          <a:p>
            <a:r>
              <a:rPr lang="en-US" dirty="0" smtClean="0"/>
              <a:t>Emergency Care:</a:t>
            </a:r>
            <a:endParaRPr lang="en-US" dirty="0"/>
          </a:p>
        </p:txBody>
      </p:sp>
      <p:pic>
        <p:nvPicPr>
          <p:cNvPr id="37890" name="Picture 2" descr="http://t0.gstatic.com/images?q=tbn:ANd9GcQW-ZuAVIQVr5tTwwImmHi8dpba8vJhu9Mqnhjav4V5gwnEV6cTRA"/>
          <p:cNvPicPr>
            <a:picLocks noChangeAspect="1" noChangeArrowheads="1"/>
          </p:cNvPicPr>
          <p:nvPr/>
        </p:nvPicPr>
        <p:blipFill>
          <a:blip r:embed="rId3" cstate="print"/>
          <a:srcRect/>
          <a:stretch>
            <a:fillRect/>
          </a:stretch>
        </p:blipFill>
        <p:spPr bwMode="auto">
          <a:xfrm>
            <a:off x="5410200" y="4724400"/>
            <a:ext cx="3124200" cy="2079014"/>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9144000" cy="4525963"/>
          </a:xfrm>
        </p:spPr>
        <p:txBody>
          <a:bodyPr>
            <a:normAutofit/>
          </a:bodyPr>
          <a:lstStyle/>
          <a:p>
            <a:pPr>
              <a:buNone/>
            </a:pPr>
            <a:r>
              <a:rPr lang="en-US" dirty="0" smtClean="0"/>
              <a:t>Method:</a:t>
            </a:r>
          </a:p>
          <a:p>
            <a:pPr>
              <a:buClrTx/>
              <a:buFont typeface="Wingdings" pitchFamily="2" charset="2"/>
              <a:buChar char="q"/>
            </a:pPr>
            <a:r>
              <a:rPr lang="en-US" dirty="0" smtClean="0"/>
              <a:t>Some people breathe through openings in their neck.</a:t>
            </a:r>
          </a:p>
          <a:p>
            <a:pPr>
              <a:buClrTx/>
              <a:buFont typeface="Wingdings" pitchFamily="2" charset="2"/>
              <a:buChar char="q"/>
            </a:pPr>
            <a:r>
              <a:rPr lang="en-US" dirty="0" smtClean="0"/>
              <a:t>They need mouth to stoma ventilation during cardiac or respiratory arrest.</a:t>
            </a:r>
          </a:p>
          <a:p>
            <a:pPr>
              <a:buClrTx/>
              <a:buFont typeface="Wingdings" pitchFamily="2" charset="2"/>
              <a:buChar char="q"/>
            </a:pPr>
            <a:r>
              <a:rPr lang="en-US" dirty="0" smtClean="0"/>
              <a:t>You will seal your mouth around the stoma and blow air into the stoma.</a:t>
            </a:r>
          </a:p>
          <a:p>
            <a:pPr>
              <a:buClrTx/>
              <a:buFont typeface="Wingdings" pitchFamily="2" charset="2"/>
              <a:buChar char="q"/>
            </a:pPr>
            <a:r>
              <a:rPr lang="en-US" dirty="0" smtClean="0"/>
              <a:t>Always check if the person has stoma.</a:t>
            </a:r>
          </a:p>
        </p:txBody>
      </p:sp>
      <p:sp>
        <p:nvSpPr>
          <p:cNvPr id="3" name="Title 2"/>
          <p:cNvSpPr>
            <a:spLocks noGrp="1"/>
          </p:cNvSpPr>
          <p:nvPr>
            <p:ph type="title"/>
          </p:nvPr>
        </p:nvSpPr>
        <p:spPr/>
        <p:txBody>
          <a:bodyPr/>
          <a:lstStyle/>
          <a:p>
            <a:r>
              <a:rPr lang="en-US" dirty="0" smtClean="0"/>
              <a:t>Mouth to Stoma:</a:t>
            </a:r>
            <a:endParaRPr lang="en-US" dirty="0"/>
          </a:p>
        </p:txBody>
      </p:sp>
      <p:pic>
        <p:nvPicPr>
          <p:cNvPr id="18434" name="Picture 2" descr="http://t1.gstatic.com/images?q=tbn:ANd9GcS7XbM2lN6AtbOxlUqejVFW-6LcAKj691yiYlC7eSmonFzj5DS7"/>
          <p:cNvPicPr>
            <a:picLocks noChangeAspect="1" noChangeArrowheads="1"/>
          </p:cNvPicPr>
          <p:nvPr/>
        </p:nvPicPr>
        <p:blipFill>
          <a:blip r:embed="rId2" cstate="print"/>
          <a:srcRect/>
          <a:stretch>
            <a:fillRect/>
          </a:stretch>
        </p:blipFill>
        <p:spPr bwMode="auto">
          <a:xfrm>
            <a:off x="6400800" y="4972049"/>
            <a:ext cx="2286000" cy="1885951"/>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9144000" cy="4525963"/>
          </a:xfrm>
        </p:spPr>
        <p:txBody>
          <a:bodyPr>
            <a:normAutofit/>
          </a:bodyPr>
          <a:lstStyle/>
          <a:p>
            <a:pPr>
              <a:buClrTx/>
              <a:buFont typeface="Wingdings" pitchFamily="2" charset="2"/>
              <a:buChar char="§"/>
            </a:pPr>
            <a:r>
              <a:rPr lang="en-US" dirty="0" smtClean="0"/>
              <a:t>Barrier devices prevent contact with person’s mouth and blood, body fluids, secretions or excretions.</a:t>
            </a:r>
          </a:p>
          <a:p>
            <a:pPr>
              <a:buClrTx/>
              <a:buFont typeface="Wingdings" pitchFamily="2" charset="2"/>
              <a:buChar char="§"/>
            </a:pPr>
            <a:r>
              <a:rPr lang="en-US" dirty="0" smtClean="0"/>
              <a:t>Mask devices are available.</a:t>
            </a:r>
          </a:p>
          <a:p>
            <a:pPr>
              <a:buClrTx/>
              <a:buFont typeface="Wingdings" pitchFamily="2" charset="2"/>
              <a:buChar char="§"/>
            </a:pPr>
            <a:r>
              <a:rPr lang="en-US" dirty="0" smtClean="0"/>
              <a:t>The barrier device is placed over the person’s mouth and nose.</a:t>
            </a:r>
          </a:p>
          <a:p>
            <a:pPr>
              <a:buClrTx/>
              <a:buFont typeface="Wingdings" pitchFamily="2" charset="2"/>
              <a:buChar char="§"/>
            </a:pPr>
            <a:r>
              <a:rPr lang="en-US" dirty="0" smtClean="0"/>
              <a:t>Make sure you have a tight seal. </a:t>
            </a:r>
          </a:p>
          <a:p>
            <a:pPr>
              <a:buClrTx/>
              <a:buFont typeface="Wingdings" pitchFamily="2" charset="2"/>
              <a:buChar char="§"/>
            </a:pPr>
            <a:r>
              <a:rPr lang="en-US" dirty="0" smtClean="0"/>
              <a:t>Then breathe into the barrier device.</a:t>
            </a:r>
          </a:p>
        </p:txBody>
      </p:sp>
      <p:sp>
        <p:nvSpPr>
          <p:cNvPr id="3" name="Title 2"/>
          <p:cNvSpPr>
            <a:spLocks noGrp="1"/>
          </p:cNvSpPr>
          <p:nvPr>
            <p:ph type="title"/>
          </p:nvPr>
        </p:nvSpPr>
        <p:spPr/>
        <p:txBody>
          <a:bodyPr/>
          <a:lstStyle/>
          <a:p>
            <a:r>
              <a:rPr lang="en-US" dirty="0" smtClean="0"/>
              <a:t>Breathing with Barrier:</a:t>
            </a:r>
            <a:endParaRPr lang="en-US" dirty="0"/>
          </a:p>
        </p:txBody>
      </p:sp>
      <p:pic>
        <p:nvPicPr>
          <p:cNvPr id="17410" name="Picture 2" descr="http://t3.gstatic.com/images?q=tbn:ANd9GcTIJ3SJbiwcuMcQdx_XGcHW881dtysb53wVCbxRNgG5CMD8RlPl"/>
          <p:cNvPicPr>
            <a:picLocks noChangeAspect="1" noChangeArrowheads="1"/>
          </p:cNvPicPr>
          <p:nvPr/>
        </p:nvPicPr>
        <p:blipFill>
          <a:blip r:embed="rId2" cstate="print"/>
          <a:srcRect/>
          <a:stretch>
            <a:fillRect/>
          </a:stretch>
        </p:blipFill>
        <p:spPr bwMode="auto">
          <a:xfrm>
            <a:off x="6705600" y="4114800"/>
            <a:ext cx="1847850" cy="246697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9144000" cy="4525963"/>
          </a:xfrm>
        </p:spPr>
        <p:txBody>
          <a:bodyPr>
            <a:normAutofit/>
          </a:bodyPr>
          <a:lstStyle/>
          <a:p>
            <a:pPr>
              <a:buClrTx/>
              <a:buNone/>
            </a:pPr>
            <a:r>
              <a:rPr lang="en-US" dirty="0" smtClean="0"/>
              <a:t>When CPR is started;</a:t>
            </a:r>
          </a:p>
          <a:p>
            <a:pPr>
              <a:buClrTx/>
              <a:buFont typeface="Wingdings" pitchFamily="2" charset="2"/>
              <a:buChar char="§"/>
            </a:pPr>
            <a:r>
              <a:rPr lang="en-US" dirty="0" smtClean="0"/>
              <a:t>Give two breath at first.</a:t>
            </a:r>
          </a:p>
          <a:p>
            <a:pPr>
              <a:buClrTx/>
              <a:buFont typeface="Wingdings" pitchFamily="2" charset="2"/>
              <a:buChar char="§"/>
            </a:pPr>
            <a:r>
              <a:rPr lang="en-US" dirty="0" smtClean="0"/>
              <a:t>Exhale after each breath.</a:t>
            </a:r>
          </a:p>
          <a:p>
            <a:pPr>
              <a:buClrTx/>
              <a:buFont typeface="Wingdings" pitchFamily="2" charset="2"/>
              <a:buChar char="§"/>
            </a:pPr>
            <a:r>
              <a:rPr lang="en-US" dirty="0" smtClean="0"/>
              <a:t>Then give breaths at rate of 10 to 12 breathes per minute.</a:t>
            </a:r>
          </a:p>
          <a:p>
            <a:pPr>
              <a:buClrTx/>
              <a:buFont typeface="Wingdings" pitchFamily="2" charset="2"/>
              <a:buChar char="§"/>
            </a:pPr>
            <a:r>
              <a:rPr lang="en-US" dirty="0" smtClean="0"/>
              <a:t>During  one –rescuer CPR give two breath after every 15 chest compressions.</a:t>
            </a:r>
          </a:p>
          <a:p>
            <a:pPr>
              <a:buClrTx/>
              <a:buFont typeface="Wingdings" pitchFamily="2" charset="2"/>
              <a:buChar char="§"/>
            </a:pPr>
            <a:r>
              <a:rPr lang="en-US" dirty="0" smtClean="0"/>
              <a:t>During two-rescuer CPR give a breath after every 5 chest compressions.</a:t>
            </a:r>
          </a:p>
        </p:txBody>
      </p:sp>
      <p:sp>
        <p:nvSpPr>
          <p:cNvPr id="3" name="Title 2"/>
          <p:cNvSpPr>
            <a:spLocks noGrp="1"/>
          </p:cNvSpPr>
          <p:nvPr>
            <p:ph type="title"/>
          </p:nvPr>
        </p:nvSpPr>
        <p:spPr/>
        <p:txBody>
          <a:bodyPr/>
          <a:lstStyle/>
          <a:p>
            <a:r>
              <a:rPr lang="en-US" dirty="0" smtClean="0"/>
              <a:t>Breathing:</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Blood flow to the brain and other organs must be maintained, otherwise permanent damage results. The heart is stopped beating in cardiac arrest. Therefore blood must be pumped through the body in some other way. Artificial circulation is accomplished by chest compression. Each chest compression forces blood through the circulatory system.</a:t>
            </a:r>
            <a:endParaRPr lang="en-US" dirty="0"/>
          </a:p>
        </p:txBody>
      </p:sp>
      <p:sp>
        <p:nvSpPr>
          <p:cNvPr id="3" name="Title 2"/>
          <p:cNvSpPr>
            <a:spLocks noGrp="1"/>
          </p:cNvSpPr>
          <p:nvPr>
            <p:ph type="title"/>
          </p:nvPr>
        </p:nvSpPr>
        <p:spPr/>
        <p:txBody>
          <a:bodyPr/>
          <a:lstStyle/>
          <a:p>
            <a:r>
              <a:rPr lang="en-US" dirty="0" smtClean="0"/>
              <a:t>Circulation:</a:t>
            </a:r>
            <a:endParaRPr lang="en-US" dirty="0"/>
          </a:p>
        </p:txBody>
      </p:sp>
      <p:pic>
        <p:nvPicPr>
          <p:cNvPr id="15362" name="Picture 2" descr="http://t2.gstatic.com/images?q=tbn:ANd9GcQq58guq-dUUE0NHNAw_DhbBWaaUG_jYyryyqf4_oEW-ogjEHD_ZA"/>
          <p:cNvPicPr>
            <a:picLocks noChangeAspect="1" noChangeArrowheads="1"/>
          </p:cNvPicPr>
          <p:nvPr/>
        </p:nvPicPr>
        <p:blipFill>
          <a:blip r:embed="rId2" cstate="print"/>
          <a:srcRect/>
          <a:stretch>
            <a:fillRect/>
          </a:stretch>
        </p:blipFill>
        <p:spPr bwMode="auto">
          <a:xfrm>
            <a:off x="6629400" y="4724399"/>
            <a:ext cx="2133600" cy="2133601"/>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Before starting chest compression determine pulselessness, use the carotid artery on the side near you to check for pulselessness. To find the carotid pulse, place the tips of your index and middle fingers on the person trachea. Then slide your fingertips down off the trachea to the groove of the neck.</a:t>
            </a:r>
            <a:endParaRPr lang="en-US" dirty="0"/>
          </a:p>
        </p:txBody>
      </p:sp>
      <p:sp>
        <p:nvSpPr>
          <p:cNvPr id="3" name="Title 2"/>
          <p:cNvSpPr>
            <a:spLocks noGrp="1"/>
          </p:cNvSpPr>
          <p:nvPr>
            <p:ph type="title"/>
          </p:nvPr>
        </p:nvSpPr>
        <p:spPr/>
        <p:txBody>
          <a:bodyPr/>
          <a:lstStyle/>
          <a:p>
            <a:r>
              <a:rPr lang="en-US" dirty="0" smtClean="0"/>
              <a:t>Circulation:</a:t>
            </a:r>
            <a:endParaRPr lang="en-US" dirty="0"/>
          </a:p>
        </p:txBody>
      </p:sp>
      <p:pic>
        <p:nvPicPr>
          <p:cNvPr id="14338" name="Picture 2" descr="http://t3.gstatic.com/images?q=tbn:ANd9GcQbhy5McQJ_OLZWxolzWK5FaRMxThwRBTQrWXSiurYOOzBgc5Bh"/>
          <p:cNvPicPr>
            <a:picLocks noChangeAspect="1" noChangeArrowheads="1"/>
          </p:cNvPicPr>
          <p:nvPr/>
        </p:nvPicPr>
        <p:blipFill>
          <a:blip r:embed="rId2" cstate="print"/>
          <a:srcRect/>
          <a:stretch>
            <a:fillRect/>
          </a:stretch>
        </p:blipFill>
        <p:spPr bwMode="auto">
          <a:xfrm>
            <a:off x="5867400" y="4724400"/>
            <a:ext cx="2366458" cy="19050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The heart lies between the sternum and the spinal column. When pressure is applied to the sternum, the sternum is depressed. This compresses the heart between the sternum and the spinal column. For effective chest compressions the person must be supine and on a hard flat surface.</a:t>
            </a:r>
            <a:endParaRPr lang="en-US" dirty="0"/>
          </a:p>
        </p:txBody>
      </p:sp>
      <p:sp>
        <p:nvSpPr>
          <p:cNvPr id="3" name="Title 2"/>
          <p:cNvSpPr>
            <a:spLocks noGrp="1"/>
          </p:cNvSpPr>
          <p:nvPr>
            <p:ph type="title"/>
          </p:nvPr>
        </p:nvSpPr>
        <p:spPr/>
        <p:txBody>
          <a:bodyPr/>
          <a:lstStyle/>
          <a:p>
            <a:r>
              <a:rPr lang="en-US" dirty="0" smtClean="0"/>
              <a:t>Circulation:</a:t>
            </a:r>
            <a:endParaRPr lang="en-US" dirty="0"/>
          </a:p>
        </p:txBody>
      </p:sp>
      <p:pic>
        <p:nvPicPr>
          <p:cNvPr id="13314" name="Picture 2" descr="http://t3.gstatic.com/images?q=tbn:ANd9GcTp8QlsVR-JPLmdWmk3vQ_ker-h6gqfuB-WvVk8rnHW4hqFdKgROw"/>
          <p:cNvPicPr>
            <a:picLocks noChangeAspect="1" noChangeArrowheads="1"/>
          </p:cNvPicPr>
          <p:nvPr/>
        </p:nvPicPr>
        <p:blipFill>
          <a:blip r:embed="rId2" cstate="print"/>
          <a:srcRect/>
          <a:stretch>
            <a:fillRect/>
          </a:stretch>
        </p:blipFill>
        <p:spPr bwMode="auto">
          <a:xfrm>
            <a:off x="5334000" y="4495800"/>
            <a:ext cx="3086098" cy="20574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en-US" dirty="0" smtClean="0"/>
              <a:t>Proper hand and body position is important for chest compression:</a:t>
            </a:r>
          </a:p>
          <a:p>
            <a:pPr>
              <a:buBlip>
                <a:blip r:embed="rId2"/>
              </a:buBlip>
            </a:pPr>
            <a:r>
              <a:rPr lang="en-US" dirty="0" smtClean="0"/>
              <a:t>Use your index and middle fingers to locate the lower part of the person rib cage on the side near you.</a:t>
            </a:r>
          </a:p>
          <a:p>
            <a:pPr>
              <a:buBlip>
                <a:blip r:embed="rId2"/>
              </a:buBlip>
            </a:pPr>
            <a:r>
              <a:rPr lang="en-US" dirty="0" smtClean="0"/>
              <a:t>Then run your fingers up alone the rib cage to the notch at the center of the chest. The notch is where the ribs and sternum meet.</a:t>
            </a:r>
          </a:p>
          <a:p>
            <a:pPr>
              <a:buBlip>
                <a:blip r:embed="rId2"/>
              </a:buBlip>
            </a:pPr>
            <a:r>
              <a:rPr lang="en-US" dirty="0" smtClean="0"/>
              <a:t>Place the heel of your other hand on the lower half of the sternum next to your index finger.</a:t>
            </a:r>
            <a:endParaRPr lang="en-US" dirty="0"/>
          </a:p>
        </p:txBody>
      </p:sp>
      <p:sp>
        <p:nvSpPr>
          <p:cNvPr id="3" name="Title 2"/>
          <p:cNvSpPr>
            <a:spLocks noGrp="1"/>
          </p:cNvSpPr>
          <p:nvPr>
            <p:ph type="title"/>
          </p:nvPr>
        </p:nvSpPr>
        <p:spPr/>
        <p:txBody>
          <a:bodyPr/>
          <a:lstStyle/>
          <a:p>
            <a:r>
              <a:rPr lang="en-US" dirty="0" smtClean="0"/>
              <a:t>Circulation:</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dirty="0" smtClean="0"/>
              <a:t>Proper hand and body </a:t>
            </a:r>
            <a:r>
              <a:rPr lang="en-US" dirty="0" smtClean="0"/>
              <a:t>position is </a:t>
            </a:r>
            <a:r>
              <a:rPr lang="en-US" dirty="0" smtClean="0"/>
              <a:t>important for chest compression:</a:t>
            </a:r>
          </a:p>
          <a:p>
            <a:pPr>
              <a:buBlip>
                <a:blip r:embed="rId2"/>
              </a:buBlip>
            </a:pPr>
            <a:r>
              <a:rPr lang="en-US" dirty="0" smtClean="0"/>
              <a:t>Remove your index and middle fingers from the notch.</a:t>
            </a:r>
          </a:p>
          <a:p>
            <a:pPr>
              <a:buBlip>
                <a:blip r:embed="rId2"/>
              </a:buBlip>
            </a:pPr>
            <a:r>
              <a:rPr lang="en-US" dirty="0" smtClean="0"/>
              <a:t>Place that hand  on the hand already on the sternum.</a:t>
            </a:r>
          </a:p>
          <a:p>
            <a:pPr>
              <a:buBlip>
                <a:blip r:embed="rId2"/>
              </a:buBlip>
            </a:pPr>
            <a:r>
              <a:rPr lang="en-US" dirty="0" smtClean="0"/>
              <a:t>Extend or interlace your fingers. Keep your fingers off the chest.</a:t>
            </a:r>
          </a:p>
          <a:p>
            <a:pPr>
              <a:buBlip>
                <a:blip r:embed="rId2"/>
              </a:buBlip>
            </a:pPr>
            <a:r>
              <a:rPr lang="en-US" dirty="0" smtClean="0"/>
              <a:t>You must be positioned property fro chest compressions.</a:t>
            </a:r>
          </a:p>
          <a:p>
            <a:pPr>
              <a:buNone/>
            </a:pPr>
            <a:endParaRPr lang="en-US" dirty="0" smtClean="0"/>
          </a:p>
        </p:txBody>
      </p:sp>
      <p:sp>
        <p:nvSpPr>
          <p:cNvPr id="3" name="Title 2"/>
          <p:cNvSpPr>
            <a:spLocks noGrp="1"/>
          </p:cNvSpPr>
          <p:nvPr>
            <p:ph type="title"/>
          </p:nvPr>
        </p:nvSpPr>
        <p:spPr/>
        <p:txBody>
          <a:bodyPr/>
          <a:lstStyle/>
          <a:p>
            <a:r>
              <a:rPr lang="en-US" dirty="0" smtClean="0"/>
              <a:t>Circulation:</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dirty="0" smtClean="0"/>
              <a:t>Proper hand and body position is important for chest compression:</a:t>
            </a:r>
          </a:p>
          <a:p>
            <a:pPr>
              <a:buBlip>
                <a:blip r:embed="rId2"/>
              </a:buBlip>
            </a:pPr>
            <a:r>
              <a:rPr lang="en-US" dirty="0" smtClean="0"/>
              <a:t>Your elbows are straight.</a:t>
            </a:r>
          </a:p>
          <a:p>
            <a:pPr>
              <a:buBlip>
                <a:blip r:embed="rId2"/>
              </a:buBlip>
            </a:pPr>
            <a:r>
              <a:rPr lang="en-US" dirty="0" smtClean="0"/>
              <a:t>Your shoulders are directly over the person’s chest.</a:t>
            </a:r>
          </a:p>
          <a:p>
            <a:pPr>
              <a:buBlip>
                <a:blip r:embed="rId2"/>
              </a:buBlip>
            </a:pPr>
            <a:r>
              <a:rPr lang="en-US" dirty="0" smtClean="0"/>
              <a:t>Exert firm downward pressure to depress the sternum about 11/2 to 2 inches in the adult.</a:t>
            </a:r>
          </a:p>
          <a:p>
            <a:pPr>
              <a:buBlip>
                <a:blip r:embed="rId2"/>
              </a:buBlip>
            </a:pPr>
            <a:r>
              <a:rPr lang="en-US" dirty="0" smtClean="0"/>
              <a:t>Then release pressure without removing your hands from the chest.</a:t>
            </a:r>
          </a:p>
          <a:p>
            <a:pPr>
              <a:buBlip>
                <a:blip r:embed="rId2"/>
              </a:buBlip>
            </a:pPr>
            <a:r>
              <a:rPr lang="en-US" dirty="0" smtClean="0"/>
              <a:t>Give a compressions in a regular rhythm.</a:t>
            </a:r>
          </a:p>
          <a:p>
            <a:pPr>
              <a:buBlip>
                <a:blip r:embed="rId2"/>
              </a:buBlip>
            </a:pPr>
            <a:endParaRPr lang="en-US" dirty="0" smtClean="0"/>
          </a:p>
        </p:txBody>
      </p:sp>
      <p:sp>
        <p:nvSpPr>
          <p:cNvPr id="3" name="Title 2"/>
          <p:cNvSpPr>
            <a:spLocks noGrp="1"/>
          </p:cNvSpPr>
          <p:nvPr>
            <p:ph type="title"/>
          </p:nvPr>
        </p:nvSpPr>
        <p:spPr/>
        <p:txBody>
          <a:bodyPr/>
          <a:lstStyle/>
          <a:p>
            <a:r>
              <a:rPr lang="en-US" dirty="0" smtClean="0"/>
              <a:t>Circulation:</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buNone/>
            </a:pPr>
            <a:r>
              <a:rPr lang="en-US" dirty="0" smtClean="0"/>
              <a:t>CPR is done when there is unresponsiveness, breathlessness and pulselessness. Basic life support for the adult involves the following sequence:</a:t>
            </a:r>
          </a:p>
          <a:p>
            <a:pPr marL="624078" indent="-514350">
              <a:buClrTx/>
              <a:buFont typeface="+mj-lt"/>
              <a:buAutoNum type="arabicPeriod"/>
            </a:pPr>
            <a:r>
              <a:rPr lang="en-US" dirty="0" smtClean="0"/>
              <a:t>Determine unresponsiveness . Ask: Are you OK? If there is not response the person is unconscious.</a:t>
            </a:r>
          </a:p>
          <a:p>
            <a:pPr marL="624078" indent="-514350">
              <a:buClrTx/>
              <a:buFont typeface="+mj-lt"/>
              <a:buAutoNum type="arabicPeriod"/>
            </a:pPr>
            <a:r>
              <a:rPr lang="en-US" dirty="0" smtClean="0"/>
              <a:t>Activate the EMS system immediately if the person is unconscious.</a:t>
            </a:r>
          </a:p>
          <a:p>
            <a:pPr marL="624078" indent="-514350">
              <a:buClrTx/>
              <a:buFont typeface="+mj-lt"/>
              <a:buAutoNum type="arabicPeriod"/>
            </a:pPr>
            <a:r>
              <a:rPr lang="en-US" dirty="0" smtClean="0"/>
              <a:t>Determine breathlessness. Look at the person chest to see if it raises and fall.. Listen for the escape of air during expiration. Feel for the flow of air. To feel for air, place your cheek near the person’s nose.</a:t>
            </a:r>
            <a:endParaRPr lang="en-US" dirty="0"/>
          </a:p>
        </p:txBody>
      </p:sp>
      <p:sp>
        <p:nvSpPr>
          <p:cNvPr id="3" name="Title 2"/>
          <p:cNvSpPr>
            <a:spLocks noGrp="1"/>
          </p:cNvSpPr>
          <p:nvPr>
            <p:ph type="title"/>
          </p:nvPr>
        </p:nvSpPr>
        <p:spPr/>
        <p:txBody>
          <a:bodyPr/>
          <a:lstStyle/>
          <a:p>
            <a:r>
              <a:rPr lang="en-US" dirty="0" smtClean="0"/>
              <a:t>Performing CPR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itchFamily="2" charset="2"/>
              <a:buChar char="v"/>
            </a:pPr>
            <a:r>
              <a:rPr lang="en-US" dirty="0" smtClean="0"/>
              <a:t>Know your limits.</a:t>
            </a:r>
          </a:p>
          <a:p>
            <a:pPr>
              <a:buFont typeface="Wingdings" pitchFamily="2" charset="2"/>
              <a:buChar char="v"/>
            </a:pPr>
            <a:r>
              <a:rPr lang="en-US" dirty="0" smtClean="0"/>
              <a:t>Stay calm.</a:t>
            </a:r>
          </a:p>
          <a:p>
            <a:pPr>
              <a:buFont typeface="Wingdings" pitchFamily="2" charset="2"/>
              <a:buChar char="v"/>
            </a:pPr>
            <a:r>
              <a:rPr lang="en-US" dirty="0" smtClean="0"/>
              <a:t>Practice Standard Precautions and Bloodborne Pathogen Standard.</a:t>
            </a:r>
          </a:p>
          <a:p>
            <a:pPr>
              <a:buFont typeface="Wingdings" pitchFamily="2" charset="2"/>
              <a:buChar char="v"/>
            </a:pPr>
            <a:r>
              <a:rPr lang="en-US" dirty="0" smtClean="0"/>
              <a:t>Check for sign of the life-threatening, breathing, pulse and bleeding.</a:t>
            </a:r>
          </a:p>
          <a:p>
            <a:pPr>
              <a:buFont typeface="Wingdings" pitchFamily="2" charset="2"/>
              <a:buChar char="v"/>
            </a:pPr>
            <a:r>
              <a:rPr lang="en-US" dirty="0" smtClean="0"/>
              <a:t>Keep the person in the position lying down or in the position in which he or she was found.</a:t>
            </a:r>
          </a:p>
          <a:p>
            <a:pPr>
              <a:buFont typeface="Wingdings" pitchFamily="2" charset="2"/>
              <a:buChar char="v"/>
            </a:pPr>
            <a:r>
              <a:rPr lang="en-US" dirty="0" smtClean="0"/>
              <a:t>Perform necessary emergency measures.</a:t>
            </a:r>
            <a:endParaRPr lang="en-US" dirty="0"/>
          </a:p>
        </p:txBody>
      </p:sp>
      <p:sp>
        <p:nvSpPr>
          <p:cNvPr id="3" name="Title 2"/>
          <p:cNvSpPr>
            <a:spLocks noGrp="1"/>
          </p:cNvSpPr>
          <p:nvPr>
            <p:ph type="title"/>
          </p:nvPr>
        </p:nvSpPr>
        <p:spPr/>
        <p:txBody>
          <a:bodyPr>
            <a:normAutofit fontScale="90000"/>
          </a:bodyPr>
          <a:lstStyle/>
          <a:p>
            <a:r>
              <a:rPr lang="en-US" dirty="0" smtClean="0"/>
              <a:t>General rules of Emergency Care:</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624078" indent="-514350">
              <a:buClrTx/>
              <a:buFont typeface="+mj-lt"/>
              <a:buAutoNum type="arabicPeriod" startAt="4"/>
            </a:pPr>
            <a:r>
              <a:rPr lang="en-US" dirty="0" smtClean="0"/>
              <a:t>Open the airway and give 2 breaths if the person is not breathing.</a:t>
            </a:r>
          </a:p>
          <a:p>
            <a:pPr marL="624078" indent="-514350">
              <a:buClrTx/>
              <a:buFont typeface="+mj-lt"/>
              <a:buAutoNum type="arabicPeriod" startAt="4"/>
            </a:pPr>
            <a:r>
              <a:rPr lang="en-US" dirty="0" smtClean="0"/>
              <a:t>Determine pulselessness.</a:t>
            </a:r>
          </a:p>
          <a:p>
            <a:pPr marL="624078" indent="-514350">
              <a:buClrTx/>
              <a:buFont typeface="+mj-lt"/>
              <a:buAutoNum type="arabicPeriod" startAt="4"/>
            </a:pPr>
            <a:r>
              <a:rPr lang="en-US" dirty="0" smtClean="0"/>
              <a:t>Start chest compressions if the person has no pulse.</a:t>
            </a:r>
          </a:p>
        </p:txBody>
      </p:sp>
      <p:sp>
        <p:nvSpPr>
          <p:cNvPr id="3" name="Title 2"/>
          <p:cNvSpPr>
            <a:spLocks noGrp="1"/>
          </p:cNvSpPr>
          <p:nvPr>
            <p:ph type="title"/>
          </p:nvPr>
        </p:nvSpPr>
        <p:spPr/>
        <p:txBody>
          <a:bodyPr/>
          <a:lstStyle/>
          <a:p>
            <a:r>
              <a:rPr lang="en-US" dirty="0" smtClean="0"/>
              <a:t>Performing CPR :</a:t>
            </a:r>
            <a:endParaRPr lang="en-US" dirty="0"/>
          </a:p>
        </p:txBody>
      </p:sp>
      <p:pic>
        <p:nvPicPr>
          <p:cNvPr id="8194" name="Picture 2" descr="http://t0.gstatic.com/images?q=tbn:ANd9GcS_niPJqcl1fxtlQbqSSEHo5C3gcm-fVlTaIVDUVugCmJWE9mzrEg"/>
          <p:cNvPicPr>
            <a:picLocks noChangeAspect="1" noChangeArrowheads="1"/>
          </p:cNvPicPr>
          <p:nvPr/>
        </p:nvPicPr>
        <p:blipFill>
          <a:blip r:embed="rId2" cstate="print"/>
          <a:srcRect/>
          <a:stretch>
            <a:fillRect/>
          </a:stretch>
        </p:blipFill>
        <p:spPr bwMode="auto">
          <a:xfrm>
            <a:off x="4724400" y="3810000"/>
            <a:ext cx="3255388" cy="24384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Procedure:</a:t>
            </a:r>
          </a:p>
          <a:p>
            <a:pPr marL="624078" indent="-514350">
              <a:buClrTx/>
              <a:buFont typeface="+mj-lt"/>
              <a:buAutoNum type="arabicPeriod"/>
            </a:pPr>
            <a:r>
              <a:rPr lang="en-US" dirty="0" smtClean="0"/>
              <a:t>Check for unresponsiveness.</a:t>
            </a:r>
          </a:p>
          <a:p>
            <a:pPr marL="624078" indent="-514350">
              <a:buClrTx/>
              <a:buFont typeface="+mj-lt"/>
              <a:buAutoNum type="arabicPeriod"/>
            </a:pPr>
            <a:r>
              <a:rPr lang="en-US" dirty="0" smtClean="0"/>
              <a:t>Activate the EMS system.</a:t>
            </a:r>
          </a:p>
          <a:p>
            <a:pPr marL="624078" indent="-514350">
              <a:buClrTx/>
              <a:buFont typeface="+mj-lt"/>
              <a:buAutoNum type="arabicPeriod"/>
            </a:pPr>
            <a:r>
              <a:rPr lang="en-US" dirty="0" smtClean="0"/>
              <a:t>Position the person supine..Logroll the person so there is no twisting of the spine. The person must be open a hard, flat surface. Place the person’s arms alongside the body.</a:t>
            </a:r>
          </a:p>
          <a:p>
            <a:pPr marL="624078" indent="-514350">
              <a:buClrTx/>
              <a:buFont typeface="+mj-lt"/>
              <a:buAutoNum type="arabicPeriod"/>
            </a:pPr>
            <a:r>
              <a:rPr lang="en-US" dirty="0" smtClean="0"/>
              <a:t>Open the airway. Use the head-tilt/chin-lift maneuver.</a:t>
            </a:r>
            <a:endParaRPr lang="en-US" dirty="0"/>
          </a:p>
        </p:txBody>
      </p:sp>
      <p:sp>
        <p:nvSpPr>
          <p:cNvPr id="3" name="Title 2"/>
          <p:cNvSpPr>
            <a:spLocks noGrp="1"/>
          </p:cNvSpPr>
          <p:nvPr>
            <p:ph type="title"/>
          </p:nvPr>
        </p:nvSpPr>
        <p:spPr/>
        <p:txBody>
          <a:bodyPr/>
          <a:lstStyle/>
          <a:p>
            <a:r>
              <a:rPr lang="en-US" dirty="0" smtClean="0"/>
              <a:t>Adult CPR-One Rescuer:</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buNone/>
            </a:pPr>
            <a:r>
              <a:rPr lang="en-US" dirty="0" smtClean="0"/>
              <a:t>Procedure:</a:t>
            </a:r>
          </a:p>
          <a:p>
            <a:pPr marL="624078" indent="-514350">
              <a:buClrTx/>
              <a:buFont typeface="+mj-lt"/>
              <a:buAutoNum type="arabicPeriod" startAt="5"/>
            </a:pPr>
            <a:r>
              <a:rPr lang="en-US" dirty="0" smtClean="0"/>
              <a:t>Check for breathlessness.</a:t>
            </a:r>
          </a:p>
          <a:p>
            <a:pPr marL="624078" indent="-514350">
              <a:buClrTx/>
              <a:buFont typeface="+mj-lt"/>
              <a:buAutoNum type="arabicPeriod" startAt="5"/>
            </a:pPr>
            <a:r>
              <a:rPr lang="en-US" dirty="0" smtClean="0"/>
              <a:t>Give 2 breath. Each should be 11/2 to 2 seconds long, Let’s the person chest deflate between breath.</a:t>
            </a:r>
          </a:p>
          <a:p>
            <a:pPr marL="624078" indent="-514350">
              <a:buClrTx/>
              <a:buFont typeface="+mj-lt"/>
              <a:buAutoNum type="arabicPeriod" startAt="5"/>
            </a:pPr>
            <a:r>
              <a:rPr lang="en-US" dirty="0" smtClean="0"/>
              <a:t>Check for pulselessness. Check the carotid pulse for 5 to 10 seconds, Use your other hand to keep the airway open with the head –tilt maneuver.</a:t>
            </a:r>
          </a:p>
          <a:p>
            <a:pPr marL="624078" indent="-514350">
              <a:buClrTx/>
              <a:buFont typeface="+mj-lt"/>
              <a:buAutoNum type="arabicPeriod" startAt="5"/>
            </a:pPr>
            <a:r>
              <a:rPr lang="en-US" dirty="0" smtClean="0"/>
              <a:t>Give chest compressions if the person has no pulse. Give compressions at a rate of 80 to 100 per minute. Give 15 compressions and then 2 breath.,</a:t>
            </a:r>
          </a:p>
          <a:p>
            <a:pPr marL="624078" indent="-514350">
              <a:buClrTx/>
              <a:buNone/>
            </a:pPr>
            <a:endParaRPr lang="en-US" dirty="0" smtClean="0"/>
          </a:p>
        </p:txBody>
      </p:sp>
      <p:sp>
        <p:nvSpPr>
          <p:cNvPr id="3" name="Title 2"/>
          <p:cNvSpPr>
            <a:spLocks noGrp="1"/>
          </p:cNvSpPr>
          <p:nvPr>
            <p:ph type="title"/>
          </p:nvPr>
        </p:nvSpPr>
        <p:spPr/>
        <p:txBody>
          <a:bodyPr/>
          <a:lstStyle/>
          <a:p>
            <a:r>
              <a:rPr lang="en-US" dirty="0" smtClean="0"/>
              <a:t>Adult CPR-One Rescuer:</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22437"/>
            <a:ext cx="8229600" cy="4525963"/>
          </a:xfrm>
        </p:spPr>
        <p:txBody>
          <a:bodyPr>
            <a:normAutofit fontScale="92500" lnSpcReduction="20000"/>
          </a:bodyPr>
          <a:lstStyle/>
          <a:p>
            <a:pPr>
              <a:buNone/>
            </a:pPr>
            <a:r>
              <a:rPr lang="en-US" dirty="0" smtClean="0"/>
              <a:t>Procedure:</a:t>
            </a:r>
          </a:p>
          <a:p>
            <a:pPr marL="624078" indent="-514350">
              <a:buClrTx/>
              <a:buFont typeface="+mj-lt"/>
              <a:buAutoNum type="alphaLcPeriod"/>
            </a:pPr>
            <a:r>
              <a:rPr lang="en-US" dirty="0" smtClean="0"/>
              <a:t>Establish a rhythm and count out loud (1 and 2 and 3 and 4 and 5 and 6 and 7 and 8 and 9 and 10 and 11 and 12 and 13 and 14 and 15)</a:t>
            </a:r>
          </a:p>
          <a:p>
            <a:pPr marL="624078" indent="-514350">
              <a:buClrTx/>
              <a:buFont typeface="+mj-lt"/>
              <a:buAutoNum type="alphaLcPeriod"/>
            </a:pPr>
            <a:r>
              <a:rPr lang="en-US" dirty="0" smtClean="0"/>
              <a:t>Open the airway and give 2 breaths</a:t>
            </a:r>
          </a:p>
          <a:p>
            <a:pPr marL="624078" indent="-514350">
              <a:buClrTx/>
              <a:buFont typeface="+mj-lt"/>
              <a:buAutoNum type="alphaLcPeriod"/>
            </a:pPr>
            <a:r>
              <a:rPr lang="en-US" dirty="0" smtClean="0"/>
              <a:t>Repeat this step until you have given 4 cycles of 15 compressions and 2 breath.</a:t>
            </a:r>
          </a:p>
          <a:p>
            <a:pPr marL="624078" indent="-514350">
              <a:buClrTx/>
              <a:buFont typeface="+mj-lt"/>
              <a:buAutoNum type="arabicPeriod" startAt="9"/>
            </a:pPr>
            <a:r>
              <a:rPr lang="en-US" dirty="0" smtClean="0"/>
              <a:t>Check for the carotid pulse(1 to 5 seconds)</a:t>
            </a:r>
          </a:p>
          <a:p>
            <a:pPr marL="624078" indent="-514350">
              <a:buClrTx/>
              <a:buFont typeface="+mj-lt"/>
              <a:buAutoNum type="arabicPeriod" startAt="9"/>
            </a:pPr>
            <a:r>
              <a:rPr lang="en-US" dirty="0" smtClean="0"/>
              <a:t>Continue CPR if the person has no pulse begin with chest compressions</a:t>
            </a:r>
          </a:p>
          <a:p>
            <a:pPr marL="624078" indent="-514350">
              <a:buClrTx/>
              <a:buFont typeface="+mj-lt"/>
              <a:buAutoNum type="arabicPeriod" startAt="9"/>
            </a:pPr>
            <a:r>
              <a:rPr lang="en-US" dirty="0" smtClean="0"/>
              <a:t>Continue the cycle of 15 compressions and 2 breath. Check for a pulse every few minutes</a:t>
            </a:r>
          </a:p>
          <a:p>
            <a:pPr marL="624078" indent="-514350">
              <a:buClrTx/>
              <a:buFont typeface="+mj-lt"/>
              <a:buAutoNum type="arabicPeriod" startAt="9"/>
            </a:pPr>
            <a:r>
              <a:rPr lang="en-US" dirty="0" smtClean="0"/>
              <a:t>Repeat steps 10 and 11 as long as necessary.</a:t>
            </a:r>
          </a:p>
        </p:txBody>
      </p:sp>
      <p:sp>
        <p:nvSpPr>
          <p:cNvPr id="3" name="Title 2"/>
          <p:cNvSpPr>
            <a:spLocks noGrp="1"/>
          </p:cNvSpPr>
          <p:nvPr>
            <p:ph type="title"/>
          </p:nvPr>
        </p:nvSpPr>
        <p:spPr/>
        <p:txBody>
          <a:bodyPr/>
          <a:lstStyle/>
          <a:p>
            <a:r>
              <a:rPr lang="en-US" dirty="0" smtClean="0"/>
              <a:t>Adult CPR-One Rescuer:</a:t>
            </a:r>
            <a:endParaRPr lang="en-US" dirty="0"/>
          </a:p>
        </p:txBody>
      </p:sp>
      <p:pic>
        <p:nvPicPr>
          <p:cNvPr id="5122" name="Picture 2" descr="http://t2.gstatic.com/images?q=tbn:ANd9GcQw1KaRe5nx5ZCXLVrXsrjQBv7XTEJWCBKrcG4wpVkhiOiouCe6"/>
          <p:cNvPicPr>
            <a:picLocks noChangeAspect="1" noChangeArrowheads="1"/>
          </p:cNvPicPr>
          <p:nvPr/>
        </p:nvPicPr>
        <p:blipFill>
          <a:blip r:embed="rId2" cstate="print"/>
          <a:srcRect/>
          <a:stretch>
            <a:fillRect/>
          </a:stretch>
        </p:blipFill>
        <p:spPr bwMode="auto">
          <a:xfrm>
            <a:off x="7315200" y="0"/>
            <a:ext cx="1638300" cy="20193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buNone/>
            </a:pPr>
            <a:r>
              <a:rPr lang="en-US" dirty="0" smtClean="0"/>
              <a:t>Procedure:</a:t>
            </a:r>
          </a:p>
          <a:p>
            <a:pPr marL="624078" indent="-514350">
              <a:buClrTx/>
              <a:buFont typeface="+mj-lt"/>
              <a:buAutoNum type="arabicPeriod"/>
            </a:pPr>
            <a:r>
              <a:rPr lang="en-US" dirty="0" smtClean="0"/>
              <a:t>Perform one-person CPR until a helper arrives.</a:t>
            </a:r>
          </a:p>
          <a:p>
            <a:pPr marL="624078" indent="-514350">
              <a:buClrTx/>
              <a:buFont typeface="+mj-lt"/>
              <a:buAutoNum type="arabicPeriod"/>
            </a:pPr>
            <a:r>
              <a:rPr lang="en-US" dirty="0" smtClean="0"/>
              <a:t>Continue chest compressions. The helper says “ I know CPR can I help?”</a:t>
            </a:r>
          </a:p>
          <a:p>
            <a:pPr marL="624078" indent="-514350">
              <a:buClrTx/>
              <a:buFont typeface="+mj-lt"/>
              <a:buAutoNum type="arabicPeriod"/>
            </a:pPr>
            <a:r>
              <a:rPr lang="en-US" dirty="0" smtClean="0"/>
              <a:t>Indicate that you want help. Ask that the EMS system be activated. If not already done.</a:t>
            </a:r>
          </a:p>
          <a:p>
            <a:pPr marL="624078" indent="-514350">
              <a:buClrTx/>
              <a:buFont typeface="+mj-lt"/>
              <a:buAutoNum type="arabicPeriod"/>
            </a:pPr>
            <a:r>
              <a:rPr lang="en-US" dirty="0" smtClean="0"/>
              <a:t>Do not stop chest compressions. The helper kneels on the other side of the person. The two-rescuer procedure starts after you complete a cycle of 15 compressions and 2 breaths</a:t>
            </a:r>
          </a:p>
        </p:txBody>
      </p:sp>
      <p:sp>
        <p:nvSpPr>
          <p:cNvPr id="3" name="Title 2"/>
          <p:cNvSpPr>
            <a:spLocks noGrp="1"/>
          </p:cNvSpPr>
          <p:nvPr>
            <p:ph type="title"/>
          </p:nvPr>
        </p:nvSpPr>
        <p:spPr/>
        <p:txBody>
          <a:bodyPr>
            <a:normAutofit fontScale="90000"/>
          </a:bodyPr>
          <a:lstStyle/>
          <a:p>
            <a:r>
              <a:rPr lang="en-US" dirty="0" smtClean="0"/>
              <a:t>Adult CPR-Two </a:t>
            </a:r>
            <a:br>
              <a:rPr lang="en-US" dirty="0" smtClean="0"/>
            </a:br>
            <a:r>
              <a:rPr lang="en-US" dirty="0" smtClean="0"/>
              <a:t>Rescuer:</a:t>
            </a:r>
            <a:endParaRPr lang="en-US" dirty="0"/>
          </a:p>
        </p:txBody>
      </p:sp>
      <p:pic>
        <p:nvPicPr>
          <p:cNvPr id="4098" name="Picture 2" descr="http://t2.gstatic.com/images?q=tbn:ANd9GcQKljYdJ4lP-2A4L4sLGxH9DP0yg5TF4JlAvLoxcFv9AeD0FR8G"/>
          <p:cNvPicPr>
            <a:picLocks noChangeAspect="1" noChangeArrowheads="1"/>
          </p:cNvPicPr>
          <p:nvPr/>
        </p:nvPicPr>
        <p:blipFill>
          <a:blip r:embed="rId2" cstate="print"/>
          <a:srcRect/>
          <a:stretch>
            <a:fillRect/>
          </a:stretch>
        </p:blipFill>
        <p:spPr bwMode="auto">
          <a:xfrm>
            <a:off x="6543675" y="0"/>
            <a:ext cx="2600325" cy="1762126"/>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9144000" cy="4525963"/>
          </a:xfrm>
        </p:spPr>
        <p:txBody>
          <a:bodyPr>
            <a:normAutofit fontScale="92500" lnSpcReduction="10000"/>
          </a:bodyPr>
          <a:lstStyle/>
          <a:p>
            <a:pPr>
              <a:buNone/>
            </a:pPr>
            <a:r>
              <a:rPr lang="en-US" dirty="0" smtClean="0"/>
              <a:t>Procedure:</a:t>
            </a:r>
          </a:p>
          <a:p>
            <a:pPr marL="624078" indent="-514350">
              <a:buClrTx/>
              <a:buFont typeface="+mj-lt"/>
              <a:buAutoNum type="arabicPeriod" startAt="5"/>
            </a:pPr>
            <a:r>
              <a:rPr lang="en-US" dirty="0" smtClean="0"/>
              <a:t>Stop compressions for 3 to 5 seconds. The helper checks for carotid pulse. The helper state “ no pulse”</a:t>
            </a:r>
          </a:p>
          <a:p>
            <a:pPr marL="624078" indent="-514350">
              <a:buClrTx/>
              <a:buFont typeface="+mj-lt"/>
              <a:buAutoNum type="arabicPeriod" startAt="5"/>
            </a:pPr>
            <a:r>
              <a:rPr lang="en-US" dirty="0" smtClean="0"/>
              <a:t>Perform two person CPR as follow:</a:t>
            </a:r>
          </a:p>
          <a:p>
            <a:pPr marL="624078" indent="-514350">
              <a:buClrTx/>
              <a:buFont typeface="+mj-lt"/>
              <a:buAutoNum type="alphaLcPeriod"/>
            </a:pPr>
            <a:r>
              <a:rPr lang="en-US" dirty="0" smtClean="0"/>
              <a:t>The helper give 2 breaths.</a:t>
            </a:r>
          </a:p>
          <a:p>
            <a:pPr marL="624078" indent="-514350">
              <a:buClrTx/>
              <a:buFont typeface="+mj-lt"/>
              <a:buAutoNum type="alphaLcPeriod"/>
            </a:pPr>
            <a:r>
              <a:rPr lang="en-US" dirty="0" smtClean="0"/>
              <a:t>Give chest compressions at a rate of 80 to 100 per minute. Count out loud in a rhythm (“1 and 2 and 3 and 4 and 5)</a:t>
            </a:r>
          </a:p>
          <a:p>
            <a:pPr marL="624078" indent="-514350">
              <a:buClrTx/>
              <a:buFont typeface="+mj-lt"/>
              <a:buAutoNum type="alphaLcPeriod"/>
            </a:pPr>
            <a:r>
              <a:rPr lang="en-US" dirty="0" smtClean="0"/>
              <a:t>The helper gives a breath immediately after the fifth compression. Pause for the breath. Continue chest compressions after the breath.</a:t>
            </a:r>
          </a:p>
          <a:p>
            <a:pPr marL="624078" indent="-514350">
              <a:buClrTx/>
              <a:buFont typeface="+mj-lt"/>
              <a:buAutoNum type="alphaLcPeriod"/>
            </a:pPr>
            <a:r>
              <a:rPr lang="en-US" dirty="0" smtClean="0"/>
              <a:t>A breath is given after every fifth compression.</a:t>
            </a:r>
          </a:p>
          <a:p>
            <a:pPr>
              <a:buNone/>
            </a:pPr>
            <a:endParaRPr lang="en-US" dirty="0" smtClean="0"/>
          </a:p>
          <a:p>
            <a:pPr>
              <a:buNone/>
            </a:pPr>
            <a:endParaRPr lang="en-US" dirty="0" smtClean="0"/>
          </a:p>
        </p:txBody>
      </p:sp>
      <p:sp>
        <p:nvSpPr>
          <p:cNvPr id="3" name="Title 2"/>
          <p:cNvSpPr>
            <a:spLocks noGrp="1"/>
          </p:cNvSpPr>
          <p:nvPr>
            <p:ph type="title"/>
          </p:nvPr>
        </p:nvSpPr>
        <p:spPr/>
        <p:txBody>
          <a:bodyPr/>
          <a:lstStyle/>
          <a:p>
            <a:r>
              <a:rPr lang="en-US" dirty="0" smtClean="0"/>
              <a:t>Adult CPR-Two Rescuer:</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9144000" cy="4525963"/>
          </a:xfrm>
        </p:spPr>
        <p:txBody>
          <a:bodyPr>
            <a:normAutofit fontScale="92500" lnSpcReduction="10000"/>
          </a:bodyPr>
          <a:lstStyle/>
          <a:p>
            <a:pPr>
              <a:buNone/>
            </a:pPr>
            <a:r>
              <a:rPr lang="en-US" dirty="0" smtClean="0"/>
              <a:t>Procedure:</a:t>
            </a:r>
          </a:p>
          <a:p>
            <a:pPr marL="624078" indent="-514350">
              <a:buClrTx/>
              <a:buFont typeface="+mj-lt"/>
              <a:buAutoNum type="arabicPeriod" startAt="7"/>
            </a:pPr>
            <a:r>
              <a:rPr lang="en-US" dirty="0" smtClean="0"/>
              <a:t>Stop compressions after 1 minute. Your helper checks for  a carotid pulse. After the first minute, compressions are stopped every few minutes to check for breathing and circulation. Compressions are stopped for only 5 seconds</a:t>
            </a:r>
          </a:p>
          <a:p>
            <a:pPr marL="624078" indent="-514350">
              <a:buClrTx/>
              <a:buFont typeface="+mj-lt"/>
              <a:buAutoNum type="arabicPeriod" startAt="7"/>
            </a:pPr>
            <a:r>
              <a:rPr lang="en-US" dirty="0" smtClean="0"/>
              <a:t>Call for a switch in positions when you are tired.</a:t>
            </a:r>
          </a:p>
          <a:p>
            <a:pPr marL="624078" indent="-514350">
              <a:buClrTx/>
              <a:buFont typeface="+mj-lt"/>
              <a:buAutoNum type="arabicPeriod" startAt="7"/>
            </a:pPr>
            <a:r>
              <a:rPr lang="en-US" dirty="0" smtClean="0"/>
              <a:t>Change positions quickly</a:t>
            </a:r>
          </a:p>
          <a:p>
            <a:pPr marL="624078" indent="-514350">
              <a:buClrTx/>
              <a:buFont typeface="+mj-lt"/>
              <a:buAutoNum type="alphaLcPeriod"/>
            </a:pPr>
            <a:r>
              <a:rPr lang="en-US" dirty="0" smtClean="0"/>
              <a:t>Helper gives a breath after you give the fifth compression.</a:t>
            </a:r>
          </a:p>
          <a:p>
            <a:pPr marL="624078" indent="-514350">
              <a:buClrTx/>
              <a:buFont typeface="+mj-lt"/>
              <a:buAutoNum type="alphaLcPeriod"/>
            </a:pPr>
            <a:r>
              <a:rPr lang="en-US" dirty="0" smtClean="0"/>
              <a:t>Helper moves down to kneel at the person’s shoulder and finds the proper hand position.</a:t>
            </a:r>
          </a:p>
          <a:p>
            <a:pPr>
              <a:buNone/>
            </a:pPr>
            <a:endParaRPr lang="en-US" dirty="0" smtClean="0"/>
          </a:p>
          <a:p>
            <a:pPr>
              <a:buNone/>
            </a:pPr>
            <a:endParaRPr lang="en-US" dirty="0" smtClean="0"/>
          </a:p>
        </p:txBody>
      </p:sp>
      <p:sp>
        <p:nvSpPr>
          <p:cNvPr id="3" name="Title 2"/>
          <p:cNvSpPr>
            <a:spLocks noGrp="1"/>
          </p:cNvSpPr>
          <p:nvPr>
            <p:ph type="title"/>
          </p:nvPr>
        </p:nvSpPr>
        <p:spPr/>
        <p:txBody>
          <a:bodyPr/>
          <a:lstStyle/>
          <a:p>
            <a:r>
              <a:rPr lang="en-US" dirty="0" smtClean="0"/>
              <a:t>Adult CPR-Two Rescuer:</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9144000" cy="4525963"/>
          </a:xfrm>
        </p:spPr>
        <p:txBody>
          <a:bodyPr>
            <a:normAutofit lnSpcReduction="10000"/>
          </a:bodyPr>
          <a:lstStyle/>
          <a:p>
            <a:pPr>
              <a:buNone/>
            </a:pPr>
            <a:r>
              <a:rPr lang="en-US" dirty="0" smtClean="0"/>
              <a:t>Procedure:</a:t>
            </a:r>
          </a:p>
          <a:p>
            <a:pPr marL="624078" indent="-514350">
              <a:buClrTx/>
              <a:buFont typeface="+mj-lt"/>
              <a:buAutoNum type="alphaLcPeriod" startAt="3"/>
            </a:pPr>
            <a:r>
              <a:rPr lang="en-US" dirty="0" smtClean="0"/>
              <a:t>You move to the person’s head after giving the fifth compression.</a:t>
            </a:r>
          </a:p>
          <a:p>
            <a:pPr marL="624078" indent="-514350">
              <a:buClrTx/>
              <a:buFont typeface="+mj-lt"/>
              <a:buAutoNum type="alphaLcPeriod" startAt="3"/>
            </a:pPr>
            <a:r>
              <a:rPr lang="en-US" dirty="0" smtClean="0"/>
              <a:t>Check for a carotid pulse(3 to 5 seconds)</a:t>
            </a:r>
          </a:p>
          <a:p>
            <a:pPr marL="624078" indent="-514350">
              <a:buClrTx/>
              <a:buFont typeface="+mj-lt"/>
              <a:buAutoNum type="alphaLcPeriod" startAt="3"/>
            </a:pPr>
            <a:r>
              <a:rPr lang="en-US" dirty="0" smtClean="0"/>
              <a:t>Say “No pulse”</a:t>
            </a:r>
          </a:p>
          <a:p>
            <a:pPr marL="624078" indent="-514350">
              <a:buClrTx/>
              <a:buFont typeface="+mj-lt"/>
              <a:buAutoNum type="alphaLcPeriod" startAt="3"/>
            </a:pPr>
            <a:r>
              <a:rPr lang="en-US" dirty="0" smtClean="0"/>
              <a:t>Give 1 breath before your helper starts chest compression</a:t>
            </a:r>
          </a:p>
          <a:p>
            <a:pPr marL="624078" indent="-514350">
              <a:buClrTx/>
              <a:buFont typeface="+mj-lt"/>
              <a:buAutoNum type="arabicPeriod" startAt="10"/>
            </a:pPr>
            <a:r>
              <a:rPr lang="en-US" dirty="0" smtClean="0"/>
              <a:t>Give 1 breath after every fifth compression.</a:t>
            </a:r>
          </a:p>
          <a:p>
            <a:pPr marL="624078" indent="-514350">
              <a:buClrTx/>
              <a:buFont typeface="+mj-lt"/>
              <a:buAutoNum type="arabicPeriod" startAt="10"/>
            </a:pPr>
            <a:r>
              <a:rPr lang="en-US" dirty="0" smtClean="0"/>
              <a:t>Switch positions when the person giving the compressions is tired. Check for a pulse and breathing at every position change.</a:t>
            </a:r>
          </a:p>
          <a:p>
            <a:pPr>
              <a:buNone/>
            </a:pPr>
            <a:endParaRPr lang="en-US" dirty="0" smtClean="0"/>
          </a:p>
        </p:txBody>
      </p:sp>
      <p:sp>
        <p:nvSpPr>
          <p:cNvPr id="3" name="Title 2"/>
          <p:cNvSpPr>
            <a:spLocks noGrp="1"/>
          </p:cNvSpPr>
          <p:nvPr>
            <p:ph type="title"/>
          </p:nvPr>
        </p:nvSpPr>
        <p:spPr/>
        <p:txBody>
          <a:bodyPr/>
          <a:lstStyle/>
          <a:p>
            <a:r>
              <a:rPr lang="en-US" dirty="0" smtClean="0"/>
              <a:t>Adult CPR-Two Rescuer:</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Font typeface="Wingdings" pitchFamily="2" charset="2"/>
              <a:buChar char="v"/>
            </a:pPr>
            <a:r>
              <a:rPr lang="en-US" dirty="0" smtClean="0"/>
              <a:t>Call for help, or tell someone to activate EMS system. An operator will send emergency vehicles and personnel to the scene. Do not hang up and give the following information :</a:t>
            </a:r>
          </a:p>
          <a:p>
            <a:pPr>
              <a:buFont typeface="Wingdings" pitchFamily="2" charset="2"/>
              <a:buChar char="§"/>
            </a:pPr>
            <a:r>
              <a:rPr lang="en-US" dirty="0" smtClean="0"/>
              <a:t>Your location, street address, city, town, etc.</a:t>
            </a:r>
          </a:p>
          <a:p>
            <a:pPr>
              <a:buFont typeface="Wingdings" pitchFamily="2" charset="2"/>
              <a:buChar char="§"/>
            </a:pPr>
            <a:r>
              <a:rPr lang="en-US" dirty="0" smtClean="0"/>
              <a:t>Telephone number you are calling from.</a:t>
            </a:r>
          </a:p>
          <a:p>
            <a:pPr>
              <a:buFont typeface="Wingdings" pitchFamily="2" charset="2"/>
              <a:buChar char="§"/>
            </a:pPr>
            <a:r>
              <a:rPr lang="en-US" dirty="0" smtClean="0"/>
              <a:t>What happened.</a:t>
            </a:r>
          </a:p>
          <a:p>
            <a:pPr>
              <a:buFont typeface="Wingdings" pitchFamily="2" charset="2"/>
              <a:buChar char="§"/>
            </a:pPr>
            <a:r>
              <a:rPr lang="en-US" dirty="0" smtClean="0"/>
              <a:t>How many people need help.</a:t>
            </a:r>
          </a:p>
          <a:p>
            <a:pPr>
              <a:buFont typeface="Wingdings" pitchFamily="2" charset="2"/>
              <a:buChar char="§"/>
            </a:pPr>
            <a:r>
              <a:rPr lang="en-US" dirty="0" smtClean="0"/>
              <a:t>Condition of victims and obvious injuries and any life-threatening situation.</a:t>
            </a:r>
          </a:p>
          <a:p>
            <a:pPr>
              <a:buFont typeface="Wingdings" pitchFamily="2" charset="2"/>
              <a:buChar char="§"/>
            </a:pPr>
            <a:r>
              <a:rPr lang="en-US" dirty="0" smtClean="0"/>
              <a:t>What aid is being given.</a:t>
            </a:r>
            <a:endParaRPr lang="en-US" dirty="0"/>
          </a:p>
        </p:txBody>
      </p:sp>
      <p:sp>
        <p:nvSpPr>
          <p:cNvPr id="3" name="Title 2"/>
          <p:cNvSpPr>
            <a:spLocks noGrp="1"/>
          </p:cNvSpPr>
          <p:nvPr>
            <p:ph type="title"/>
          </p:nvPr>
        </p:nvSpPr>
        <p:spPr/>
        <p:txBody>
          <a:bodyPr>
            <a:normAutofit fontScale="90000"/>
          </a:bodyPr>
          <a:lstStyle/>
          <a:p>
            <a:r>
              <a:rPr lang="en-US" dirty="0" smtClean="0"/>
              <a:t>General rules of Emergency Care:</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Font typeface="Wingdings" pitchFamily="2" charset="2"/>
              <a:buChar char="v"/>
            </a:pPr>
            <a:r>
              <a:rPr lang="en-US" dirty="0" smtClean="0"/>
              <a:t>Do not removing the person’s clothing unless you have to.. If you must remove clothing, tear or cut garments along the seams.</a:t>
            </a:r>
          </a:p>
          <a:p>
            <a:pPr>
              <a:buFont typeface="Wingdings" pitchFamily="2" charset="2"/>
              <a:buChar char="v"/>
            </a:pPr>
            <a:r>
              <a:rPr lang="en-US" dirty="0" smtClean="0"/>
              <a:t>Keep the person warm. Cover the person with a blanket or other.</a:t>
            </a:r>
          </a:p>
          <a:p>
            <a:pPr>
              <a:buFont typeface="Wingdings" pitchFamily="2" charset="2"/>
              <a:buChar char="v"/>
            </a:pPr>
            <a:r>
              <a:rPr lang="en-US" dirty="0" smtClean="0"/>
              <a:t>Reassure those who are conscious. Explain what is happening and that you call for help.</a:t>
            </a:r>
          </a:p>
          <a:p>
            <a:pPr>
              <a:buFont typeface="Wingdings" pitchFamily="2" charset="2"/>
              <a:buChar char="v"/>
            </a:pPr>
            <a:r>
              <a:rPr lang="en-US" dirty="0" smtClean="0"/>
              <a:t>Do not give the person any food or fluids.</a:t>
            </a:r>
          </a:p>
          <a:p>
            <a:pPr>
              <a:buFont typeface="Wingdings" pitchFamily="2" charset="2"/>
              <a:buChar char="v"/>
            </a:pPr>
            <a:r>
              <a:rPr lang="en-US" dirty="0" smtClean="0"/>
              <a:t>Do not move the person.</a:t>
            </a:r>
          </a:p>
          <a:p>
            <a:pPr>
              <a:buFont typeface="Wingdings" pitchFamily="2" charset="2"/>
              <a:buChar char="v"/>
            </a:pPr>
            <a:r>
              <a:rPr lang="en-US" dirty="0" smtClean="0"/>
              <a:t>Keep bystanders away from the person. Also the person privacy is invaded by onlookers</a:t>
            </a:r>
            <a:endParaRPr lang="en-US" dirty="0"/>
          </a:p>
        </p:txBody>
      </p:sp>
      <p:sp>
        <p:nvSpPr>
          <p:cNvPr id="3" name="Title 2"/>
          <p:cNvSpPr>
            <a:spLocks noGrp="1"/>
          </p:cNvSpPr>
          <p:nvPr>
            <p:ph type="title"/>
          </p:nvPr>
        </p:nvSpPr>
        <p:spPr/>
        <p:txBody>
          <a:bodyPr>
            <a:normAutofit fontScale="90000"/>
          </a:bodyPr>
          <a:lstStyle/>
          <a:p>
            <a:r>
              <a:rPr lang="en-US" dirty="0" smtClean="0"/>
              <a:t>General rules of Emergency Care:</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447800"/>
            <a:ext cx="8229600" cy="4525963"/>
          </a:xfrm>
        </p:spPr>
        <p:txBody>
          <a:bodyPr/>
          <a:lstStyle/>
          <a:p>
            <a:pPr>
              <a:buNone/>
            </a:pPr>
            <a:r>
              <a:rPr lang="en-US" dirty="0" smtClean="0"/>
              <a:t>When the heart and breathing stop, the person is clinically dead. Blood is not circulated through the body. Body cells do not get oxygen. Permanent brain damage and other organ damage occur within minutes. </a:t>
            </a:r>
          </a:p>
        </p:txBody>
      </p:sp>
      <p:sp>
        <p:nvSpPr>
          <p:cNvPr id="3" name="Title 2"/>
          <p:cNvSpPr>
            <a:spLocks noGrp="1"/>
          </p:cNvSpPr>
          <p:nvPr>
            <p:ph type="title"/>
          </p:nvPr>
        </p:nvSpPr>
        <p:spPr/>
        <p:txBody>
          <a:bodyPr/>
          <a:lstStyle/>
          <a:p>
            <a:r>
              <a:rPr lang="en-US" dirty="0" smtClean="0"/>
              <a:t>Basic Life </a:t>
            </a:r>
            <a:r>
              <a:rPr lang="en-US" dirty="0" smtClean="0"/>
              <a:t>Support</a:t>
            </a:r>
            <a:endParaRPr lang="en-US" dirty="0"/>
          </a:p>
        </p:txBody>
      </p:sp>
      <p:pic>
        <p:nvPicPr>
          <p:cNvPr id="33794" name="Picture 2" descr="http://t3.gstatic.com/images?q=tbn:ANd9GcSWJGcViI-C5EhpEXrYu17upNMYTn6GctthHB-YyMAH2rvTAU453Q"/>
          <p:cNvPicPr>
            <a:picLocks noChangeAspect="1" noChangeArrowheads="1"/>
          </p:cNvPicPr>
          <p:nvPr/>
        </p:nvPicPr>
        <p:blipFill>
          <a:blip r:embed="rId2" cstate="print"/>
          <a:srcRect/>
          <a:stretch>
            <a:fillRect/>
          </a:stretch>
        </p:blipFill>
        <p:spPr bwMode="auto">
          <a:xfrm>
            <a:off x="5638800" y="3733800"/>
            <a:ext cx="2133600" cy="2514969"/>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Cardiac Arrest :The heart and breathing can stop suddenly and without warning. Unexpected and dramatic event . It can occur in any where and in any time, common causes include: </a:t>
            </a:r>
          </a:p>
          <a:p>
            <a:r>
              <a:rPr lang="en-US" dirty="0" smtClean="0"/>
              <a:t>Heart disease.</a:t>
            </a:r>
          </a:p>
          <a:p>
            <a:r>
              <a:rPr lang="en-US" dirty="0" smtClean="0"/>
              <a:t>Drowning.</a:t>
            </a:r>
          </a:p>
          <a:p>
            <a:r>
              <a:rPr lang="en-US" dirty="0" smtClean="0"/>
              <a:t>Electrical shock.</a:t>
            </a:r>
          </a:p>
          <a:p>
            <a:r>
              <a:rPr lang="en-US" dirty="0" smtClean="0"/>
              <a:t>Severe injury.</a:t>
            </a:r>
          </a:p>
          <a:p>
            <a:r>
              <a:rPr lang="en-US" dirty="0" smtClean="0"/>
              <a:t>Airway obstruction </a:t>
            </a:r>
          </a:p>
          <a:p>
            <a:r>
              <a:rPr lang="en-US" dirty="0" smtClean="0"/>
              <a:t>Drug overdose.</a:t>
            </a:r>
          </a:p>
          <a:p>
            <a:endParaRPr lang="en-US" dirty="0"/>
          </a:p>
        </p:txBody>
      </p:sp>
      <p:sp>
        <p:nvSpPr>
          <p:cNvPr id="3" name="Title 2"/>
          <p:cNvSpPr>
            <a:spLocks noGrp="1"/>
          </p:cNvSpPr>
          <p:nvPr>
            <p:ph type="title"/>
          </p:nvPr>
        </p:nvSpPr>
        <p:spPr/>
        <p:txBody>
          <a:bodyPr/>
          <a:lstStyle/>
          <a:p>
            <a:r>
              <a:rPr lang="en-US" dirty="0" smtClean="0"/>
              <a:t>Cardiac Arrest</a:t>
            </a:r>
            <a:endParaRPr lang="en-US" dirty="0"/>
          </a:p>
        </p:txBody>
      </p:sp>
      <p:pic>
        <p:nvPicPr>
          <p:cNvPr id="32770" name="Picture 2" descr="http://t1.gstatic.com/images?q=tbn:ANd9GcRqRmG_WI5iPfZaym9TPN2BOrxccUlqYEiCEeAT4vxnWKnNT7JX"/>
          <p:cNvPicPr>
            <a:picLocks noChangeAspect="1" noChangeArrowheads="1"/>
          </p:cNvPicPr>
          <p:nvPr/>
        </p:nvPicPr>
        <p:blipFill>
          <a:blip r:embed="rId2" cstate="print"/>
          <a:srcRect/>
          <a:stretch>
            <a:fillRect/>
          </a:stretch>
        </p:blipFill>
        <p:spPr bwMode="auto">
          <a:xfrm>
            <a:off x="5181600" y="3810000"/>
            <a:ext cx="3893276" cy="25908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295400"/>
            <a:ext cx="8686800" cy="4711891"/>
          </a:xfrm>
        </p:spPr>
        <p:txBody>
          <a:bodyPr>
            <a:normAutofit fontScale="92500" lnSpcReduction="20000"/>
          </a:bodyPr>
          <a:lstStyle/>
          <a:p>
            <a:r>
              <a:rPr lang="en-US" dirty="0" smtClean="0"/>
              <a:t>Respiratory Arrest : It is when breathing stops but the heart still pumps blood for several minutes causes include:</a:t>
            </a:r>
          </a:p>
          <a:p>
            <a:r>
              <a:rPr lang="en-US" dirty="0" smtClean="0"/>
              <a:t>Drowning</a:t>
            </a:r>
          </a:p>
          <a:p>
            <a:r>
              <a:rPr lang="en-US" dirty="0" smtClean="0"/>
              <a:t>Stroke.</a:t>
            </a:r>
          </a:p>
          <a:p>
            <a:r>
              <a:rPr lang="en-US" dirty="0" smtClean="0"/>
              <a:t>Obstructed airway.</a:t>
            </a:r>
          </a:p>
          <a:p>
            <a:r>
              <a:rPr lang="en-US" dirty="0" smtClean="0"/>
              <a:t>Drug overdose</a:t>
            </a:r>
          </a:p>
          <a:p>
            <a:r>
              <a:rPr lang="en-US" dirty="0" smtClean="0"/>
              <a:t>Electrocution</a:t>
            </a:r>
          </a:p>
          <a:p>
            <a:r>
              <a:rPr lang="en-US" dirty="0" smtClean="0"/>
              <a:t>Lightening strike.</a:t>
            </a:r>
          </a:p>
          <a:p>
            <a:r>
              <a:rPr lang="en-US" dirty="0" smtClean="0"/>
              <a:t>Smoke inhalation.</a:t>
            </a:r>
          </a:p>
          <a:p>
            <a:r>
              <a:rPr lang="en-US" dirty="0" smtClean="0"/>
              <a:t>Suffocation</a:t>
            </a:r>
          </a:p>
          <a:p>
            <a:r>
              <a:rPr lang="en-US" dirty="0" smtClean="0"/>
              <a:t>Heart attack</a:t>
            </a:r>
          </a:p>
          <a:p>
            <a:r>
              <a:rPr lang="en-US" dirty="0" smtClean="0"/>
              <a:t>Coma.</a:t>
            </a:r>
            <a:endParaRPr lang="en-US" dirty="0"/>
          </a:p>
        </p:txBody>
      </p:sp>
      <p:sp>
        <p:nvSpPr>
          <p:cNvPr id="3" name="Title 2"/>
          <p:cNvSpPr>
            <a:spLocks noGrp="1"/>
          </p:cNvSpPr>
          <p:nvPr>
            <p:ph type="title"/>
          </p:nvPr>
        </p:nvSpPr>
        <p:spPr/>
        <p:txBody>
          <a:bodyPr/>
          <a:lstStyle/>
          <a:p>
            <a:r>
              <a:rPr lang="en-US" dirty="0" smtClean="0"/>
              <a:t>Respiratory Arrest</a:t>
            </a:r>
            <a:endParaRPr lang="en-US" dirty="0"/>
          </a:p>
        </p:txBody>
      </p:sp>
      <p:pic>
        <p:nvPicPr>
          <p:cNvPr id="31746" name="Picture 2" descr="http://t3.gstatic.com/images?q=tbn:ANd9GcS0Ywad0CVlOHD-HlXtq_y8Jz5hDhWwf5ylKBUoYrJd8hXUgDf-Tg"/>
          <p:cNvPicPr>
            <a:picLocks noChangeAspect="1" noChangeArrowheads="1"/>
          </p:cNvPicPr>
          <p:nvPr/>
        </p:nvPicPr>
        <p:blipFill>
          <a:blip r:embed="rId3" cstate="print"/>
          <a:srcRect/>
          <a:stretch>
            <a:fillRect/>
          </a:stretch>
        </p:blipFill>
        <p:spPr bwMode="auto">
          <a:xfrm>
            <a:off x="4572000" y="3429000"/>
            <a:ext cx="3759198" cy="28194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BLS involves preventing or promptly recognizing cardiac arrest or respiratory arrest. BSL support breathing and circulation. This life-saving measures require speed ,skill and efficiency. Prompt activation of the EMS system is also part of BLS.</a:t>
            </a:r>
            <a:endParaRPr lang="en-US" dirty="0"/>
          </a:p>
        </p:txBody>
      </p:sp>
      <p:sp>
        <p:nvSpPr>
          <p:cNvPr id="3" name="Title 2"/>
          <p:cNvSpPr>
            <a:spLocks noGrp="1"/>
          </p:cNvSpPr>
          <p:nvPr>
            <p:ph type="title"/>
          </p:nvPr>
        </p:nvSpPr>
        <p:spPr/>
        <p:txBody>
          <a:bodyPr/>
          <a:lstStyle/>
          <a:p>
            <a:r>
              <a:rPr lang="en-US" dirty="0" smtClean="0"/>
              <a:t>Basic Life Support</a:t>
            </a:r>
            <a:endParaRPr lang="en-US" dirty="0"/>
          </a:p>
        </p:txBody>
      </p:sp>
      <p:pic>
        <p:nvPicPr>
          <p:cNvPr id="29698" name="Picture 2" descr="http://t1.gstatic.com/images?q=tbn:ANd9GcRXyR19p0t74-5aexbMPPxg7nPZ_oye_Ug0oWIGHprflPLU8WneSw"/>
          <p:cNvPicPr>
            <a:picLocks noChangeAspect="1" noChangeArrowheads="1"/>
          </p:cNvPicPr>
          <p:nvPr/>
        </p:nvPicPr>
        <p:blipFill>
          <a:blip r:embed="rId2" cstate="print"/>
          <a:srcRect/>
          <a:stretch>
            <a:fillRect/>
          </a:stretch>
        </p:blipFill>
        <p:spPr bwMode="auto">
          <a:xfrm>
            <a:off x="5333999" y="4191000"/>
            <a:ext cx="3673929" cy="205740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638</TotalTime>
  <Words>2389</Words>
  <Application>Microsoft Office PowerPoint</Application>
  <PresentationFormat>On-screen Show (4:3)</PresentationFormat>
  <Paragraphs>201</Paragraphs>
  <Slides>37</Slides>
  <Notes>1</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Concourse</vt:lpstr>
      <vt:lpstr>EMERGENCY CARE</vt:lpstr>
      <vt:lpstr>Emergency Care:</vt:lpstr>
      <vt:lpstr>General rules of Emergency Care:</vt:lpstr>
      <vt:lpstr>General rules of Emergency Care:</vt:lpstr>
      <vt:lpstr>General rules of Emergency Care:</vt:lpstr>
      <vt:lpstr>Basic Life Support</vt:lpstr>
      <vt:lpstr>Cardiac Arrest</vt:lpstr>
      <vt:lpstr>Respiratory Arrest</vt:lpstr>
      <vt:lpstr>Basic Life Support</vt:lpstr>
      <vt:lpstr>Cardiopulmonary Resuscitation(CPR):</vt:lpstr>
      <vt:lpstr>CPR</vt:lpstr>
      <vt:lpstr>CPR</vt:lpstr>
      <vt:lpstr>CPR</vt:lpstr>
      <vt:lpstr>CPR</vt:lpstr>
      <vt:lpstr>CPR</vt:lpstr>
      <vt:lpstr>CPR</vt:lpstr>
      <vt:lpstr>Mouth to mouth resucitation:</vt:lpstr>
      <vt:lpstr>Mouth to Nose:</vt:lpstr>
      <vt:lpstr>Mouth to Nose:</vt:lpstr>
      <vt:lpstr>Mouth to Stoma:</vt:lpstr>
      <vt:lpstr>Breathing with Barrier:</vt:lpstr>
      <vt:lpstr>Breathing:</vt:lpstr>
      <vt:lpstr>Circulation:</vt:lpstr>
      <vt:lpstr>Circulation:</vt:lpstr>
      <vt:lpstr>Circulation:</vt:lpstr>
      <vt:lpstr>Circulation:</vt:lpstr>
      <vt:lpstr>Circulation:</vt:lpstr>
      <vt:lpstr>Circulation:</vt:lpstr>
      <vt:lpstr>Performing CPR :</vt:lpstr>
      <vt:lpstr>Performing CPR :</vt:lpstr>
      <vt:lpstr>Adult CPR-One Rescuer:</vt:lpstr>
      <vt:lpstr>Adult CPR-One Rescuer:</vt:lpstr>
      <vt:lpstr>Adult CPR-One Rescuer:</vt:lpstr>
      <vt:lpstr>Adult CPR-Two  Rescuer:</vt:lpstr>
      <vt:lpstr>Adult CPR-Two Rescuer:</vt:lpstr>
      <vt:lpstr>Adult CPR-Two Rescuer:</vt:lpstr>
      <vt:lpstr>Adult CPR-Two Rescuer: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EMERGENCY CARE</dc:title>
  <dc:creator>Faculty</dc:creator>
  <cp:lastModifiedBy>Faculty</cp:lastModifiedBy>
  <cp:revision>67</cp:revision>
  <dcterms:created xsi:type="dcterms:W3CDTF">2012-10-25T01:20:26Z</dcterms:created>
  <dcterms:modified xsi:type="dcterms:W3CDTF">2012-10-30T01:37:04Z</dcterms:modified>
</cp:coreProperties>
</file>