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8"/>
  </p:notesMasterIdLst>
  <p:handoutMasterIdLst>
    <p:handoutMasterId r:id="rId49"/>
  </p:handoutMasterIdLst>
  <p:sldIdLst>
    <p:sldId id="256" r:id="rId2"/>
    <p:sldId id="258" r:id="rId3"/>
    <p:sldId id="257" r:id="rId4"/>
    <p:sldId id="301" r:id="rId5"/>
    <p:sldId id="302" r:id="rId6"/>
    <p:sldId id="303" r:id="rId7"/>
    <p:sldId id="259" r:id="rId8"/>
    <p:sldId id="300" r:id="rId9"/>
    <p:sldId id="260" r:id="rId10"/>
    <p:sldId id="261" r:id="rId11"/>
    <p:sldId id="262" r:id="rId12"/>
    <p:sldId id="263" r:id="rId13"/>
    <p:sldId id="264" r:id="rId14"/>
    <p:sldId id="265" r:id="rId15"/>
    <p:sldId id="267" r:id="rId16"/>
    <p:sldId id="269" r:id="rId17"/>
    <p:sldId id="268" r:id="rId18"/>
    <p:sldId id="270" r:id="rId19"/>
    <p:sldId id="271" r:id="rId20"/>
    <p:sldId id="272" r:id="rId21"/>
    <p:sldId id="273" r:id="rId22"/>
    <p:sldId id="274" r:id="rId23"/>
    <p:sldId id="276" r:id="rId24"/>
    <p:sldId id="275" r:id="rId25"/>
    <p:sldId id="277" r:id="rId26"/>
    <p:sldId id="278" r:id="rId27"/>
    <p:sldId id="279" r:id="rId28"/>
    <p:sldId id="280" r:id="rId29"/>
    <p:sldId id="281" r:id="rId30"/>
    <p:sldId id="289" r:id="rId31"/>
    <p:sldId id="282" r:id="rId32"/>
    <p:sldId id="290" r:id="rId33"/>
    <p:sldId id="291" r:id="rId34"/>
    <p:sldId id="283" r:id="rId35"/>
    <p:sldId id="292" r:id="rId36"/>
    <p:sldId id="293" r:id="rId37"/>
    <p:sldId id="294" r:id="rId38"/>
    <p:sldId id="295" r:id="rId39"/>
    <p:sldId id="296" r:id="rId40"/>
    <p:sldId id="284" r:id="rId41"/>
    <p:sldId id="285" r:id="rId42"/>
    <p:sldId id="286" r:id="rId43"/>
    <p:sldId id="287" r:id="rId44"/>
    <p:sldId id="299" r:id="rId45"/>
    <p:sldId id="297" r:id="rId46"/>
    <p:sldId id="298"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288" y="-1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63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475FD1D-008F-4E20-8A59-FD5678A7239F}" type="datetimeFigureOut">
              <a:rPr lang="en-US" smtClean="0"/>
              <a:t>8/19/2015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1FCD392-75E5-4D4A-AF9B-799ECFD46752}" type="slidenum">
              <a:rPr lang="en-US" smtClean="0"/>
              <a:t>‹#›</a:t>
            </a:fld>
            <a:endParaRPr lang="en-US"/>
          </a:p>
        </p:txBody>
      </p:sp>
    </p:spTree>
    <p:extLst>
      <p:ext uri="{BB962C8B-B14F-4D97-AF65-F5344CB8AC3E}">
        <p14:creationId xmlns:p14="http://schemas.microsoft.com/office/powerpoint/2010/main" val="5590620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D2CFFA-6ED3-4E3A-8A66-5070AEC0BB22}" type="datetimeFigureOut">
              <a:rPr lang="en-US" smtClean="0"/>
              <a:pPr/>
              <a:t>8/19/2015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61716A-EB9E-4229-840A-4679B8820251}" type="slidenum">
              <a:rPr lang="en-US" smtClean="0"/>
              <a:pPr/>
              <a:t>‹#›</a:t>
            </a:fld>
            <a:endParaRPr lang="en-US"/>
          </a:p>
        </p:txBody>
      </p:sp>
    </p:spTree>
    <p:extLst>
      <p:ext uri="{BB962C8B-B14F-4D97-AF65-F5344CB8AC3E}">
        <p14:creationId xmlns:p14="http://schemas.microsoft.com/office/powerpoint/2010/main" val="456687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Pueden</a:t>
            </a:r>
            <a:r>
              <a:rPr lang="en-US" dirty="0" smtClean="0"/>
              <a:t> </a:t>
            </a:r>
            <a:r>
              <a:rPr lang="en-US" dirty="0" err="1" smtClean="0"/>
              <a:t>desarrollarse</a:t>
            </a:r>
            <a:r>
              <a:rPr lang="en-US" dirty="0" smtClean="0"/>
              <a:t> no</a:t>
            </a:r>
            <a:r>
              <a:rPr lang="en-US" baseline="0" dirty="0" smtClean="0"/>
              <a:t> solo </a:t>
            </a:r>
            <a:r>
              <a:rPr lang="en-US" baseline="0" dirty="0" err="1" smtClean="0"/>
              <a:t>por</a:t>
            </a:r>
            <a:r>
              <a:rPr lang="en-US" baseline="0" dirty="0" smtClean="0"/>
              <a:t> </a:t>
            </a:r>
            <a:r>
              <a:rPr lang="en-US" baseline="0" dirty="0" err="1" smtClean="0"/>
              <a:t>altas</a:t>
            </a:r>
            <a:r>
              <a:rPr lang="en-US" baseline="0" dirty="0" smtClean="0"/>
              <a:t> </a:t>
            </a:r>
            <a:r>
              <a:rPr lang="en-US" baseline="0" dirty="0" err="1" smtClean="0"/>
              <a:t>dosis</a:t>
            </a:r>
            <a:r>
              <a:rPr lang="en-US" baseline="0" dirty="0" smtClean="0"/>
              <a:t> de </a:t>
            </a:r>
            <a:r>
              <a:rPr lang="en-US" baseline="0" dirty="0" err="1" smtClean="0"/>
              <a:t>radiaciones</a:t>
            </a:r>
            <a:r>
              <a:rPr lang="en-US" baseline="0" dirty="0" smtClean="0"/>
              <a:t> </a:t>
            </a:r>
            <a:r>
              <a:rPr lang="en-US" baseline="0" dirty="0" err="1" smtClean="0"/>
              <a:t>sino</a:t>
            </a:r>
            <a:r>
              <a:rPr lang="en-US" baseline="0" dirty="0" smtClean="0"/>
              <a:t> </a:t>
            </a:r>
            <a:r>
              <a:rPr lang="en-US" baseline="0" dirty="0" err="1" smtClean="0"/>
              <a:t>tambien</a:t>
            </a:r>
            <a:r>
              <a:rPr lang="en-US" baseline="0" dirty="0" smtClean="0"/>
              <a:t> </a:t>
            </a:r>
            <a:r>
              <a:rPr lang="en-US" baseline="0" dirty="0" err="1" smtClean="0"/>
              <a:t>por</a:t>
            </a:r>
            <a:r>
              <a:rPr lang="en-US" baseline="0" dirty="0" smtClean="0"/>
              <a:t> </a:t>
            </a:r>
            <a:r>
              <a:rPr lang="en-US" baseline="0" dirty="0" err="1" smtClean="0"/>
              <a:t>bajas</a:t>
            </a:r>
            <a:r>
              <a:rPr lang="en-US" baseline="0" dirty="0" smtClean="0"/>
              <a:t> </a:t>
            </a:r>
            <a:r>
              <a:rPr lang="en-US" baseline="0" dirty="0" err="1" smtClean="0"/>
              <a:t>dosis</a:t>
            </a:r>
            <a:r>
              <a:rPr lang="en-US" baseline="0" dirty="0" smtClean="0"/>
              <a:t> </a:t>
            </a:r>
            <a:r>
              <a:rPr lang="en-US" baseline="0" dirty="0" err="1" smtClean="0"/>
              <a:t>por</a:t>
            </a:r>
            <a:r>
              <a:rPr lang="en-US" baseline="0" dirty="0" smtClean="0"/>
              <a:t> </a:t>
            </a:r>
            <a:r>
              <a:rPr lang="en-US" baseline="0" dirty="0" err="1" smtClean="0"/>
              <a:t>periodos</a:t>
            </a:r>
            <a:r>
              <a:rPr lang="en-US" baseline="0" dirty="0" smtClean="0"/>
              <a:t> de </a:t>
            </a:r>
            <a:r>
              <a:rPr lang="en-US" baseline="0" dirty="0" err="1" smtClean="0"/>
              <a:t>tiempo</a:t>
            </a:r>
            <a:r>
              <a:rPr lang="en-US" baseline="0" dirty="0" smtClean="0"/>
              <a:t> </a:t>
            </a:r>
            <a:r>
              <a:rPr lang="en-US" baseline="0" dirty="0" err="1" smtClean="0"/>
              <a:t>muy</a:t>
            </a:r>
            <a:r>
              <a:rPr lang="en-US" baseline="0" dirty="0" smtClean="0"/>
              <a:t> largos.</a:t>
            </a:r>
            <a:endParaRPr lang="en-US" dirty="0"/>
          </a:p>
        </p:txBody>
      </p:sp>
      <p:sp>
        <p:nvSpPr>
          <p:cNvPr id="4" name="Slide Number Placeholder 3"/>
          <p:cNvSpPr>
            <a:spLocks noGrp="1"/>
          </p:cNvSpPr>
          <p:nvPr>
            <p:ph type="sldNum" sz="quarter" idx="10"/>
          </p:nvPr>
        </p:nvSpPr>
        <p:spPr/>
        <p:txBody>
          <a:bodyPr/>
          <a:lstStyle/>
          <a:p>
            <a:fld id="{0961716A-EB9E-4229-840A-4679B8820251}" type="slidenum">
              <a:rPr lang="en-US" smtClean="0"/>
              <a:pPr/>
              <a:t>39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3A59BB31-A8EC-4F9B-B069-60C0D1049BE5}" type="datetimeFigureOut">
              <a:rPr lang="en-US" smtClean="0"/>
              <a:pPr/>
              <a:t>8/19/2015</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257C6A9-E2E0-4B5E-BFF0-7198AC5A1331}"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A59BB31-A8EC-4F9B-B069-60C0D1049BE5}" type="datetimeFigureOut">
              <a:rPr lang="en-US" smtClean="0"/>
              <a:pPr/>
              <a:t>8/19/2015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57C6A9-E2E0-4B5E-BFF0-7198AC5A133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2257C6A9-E2E0-4B5E-BFF0-7198AC5A1331}"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A59BB31-A8EC-4F9B-B069-60C0D1049BE5}" type="datetimeFigureOut">
              <a:rPr lang="en-US" smtClean="0"/>
              <a:pPr/>
              <a:t>8/19/2015</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3A59BB31-A8EC-4F9B-B069-60C0D1049BE5}" type="datetimeFigureOut">
              <a:rPr lang="en-US" smtClean="0"/>
              <a:pPr/>
              <a:t>8/19/2015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2257C6A9-E2E0-4B5E-BFF0-7198AC5A1331}"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3A59BB31-A8EC-4F9B-B069-60C0D1049BE5}" type="datetimeFigureOut">
              <a:rPr lang="en-US" smtClean="0"/>
              <a:pPr/>
              <a:t>8/19/2015</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257C6A9-E2E0-4B5E-BFF0-7198AC5A1331}"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3A59BB31-A8EC-4F9B-B069-60C0D1049BE5}" type="datetimeFigureOut">
              <a:rPr lang="en-US" smtClean="0"/>
              <a:pPr/>
              <a:t>8/19/2015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57C6A9-E2E0-4B5E-BFF0-7198AC5A1331}"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3A59BB31-A8EC-4F9B-B069-60C0D1049BE5}" type="datetimeFigureOut">
              <a:rPr lang="en-US" smtClean="0"/>
              <a:pPr/>
              <a:t>8/19/2015</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2257C6A9-E2E0-4B5E-BFF0-7198AC5A1331}"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A59BB31-A8EC-4F9B-B069-60C0D1049BE5}" type="datetimeFigureOut">
              <a:rPr lang="en-US" smtClean="0"/>
              <a:pPr/>
              <a:t>8/19/2015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2257C6A9-E2E0-4B5E-BFF0-7198AC5A133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3A59BB31-A8EC-4F9B-B069-60C0D1049BE5}" type="datetimeFigureOut">
              <a:rPr lang="en-US" smtClean="0"/>
              <a:pPr/>
              <a:t>8/19/2015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2257C6A9-E2E0-4B5E-BFF0-7198AC5A133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2257C6A9-E2E0-4B5E-BFF0-7198AC5A1331}"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3A59BB31-A8EC-4F9B-B069-60C0D1049BE5}" type="datetimeFigureOut">
              <a:rPr lang="en-US" smtClean="0"/>
              <a:pPr/>
              <a:t>8/19/2015</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2257C6A9-E2E0-4B5E-BFF0-7198AC5A1331}"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3A59BB31-A8EC-4F9B-B069-60C0D1049BE5}" type="datetimeFigureOut">
              <a:rPr lang="en-US" smtClean="0"/>
              <a:pPr/>
              <a:t>8/19/2015</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3A59BB31-A8EC-4F9B-B069-60C0D1049BE5}" type="datetimeFigureOut">
              <a:rPr lang="en-US" smtClean="0"/>
              <a:pPr/>
              <a:t>8/19/2015</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2257C6A9-E2E0-4B5E-BFF0-7198AC5A1331}"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6000" dirty="0" smtClean="0"/>
              <a:t>Introduction to</a:t>
            </a:r>
            <a:br>
              <a:rPr lang="en-US" sz="6000" dirty="0" smtClean="0"/>
            </a:br>
            <a:r>
              <a:rPr lang="en-US" sz="6000" dirty="0" smtClean="0"/>
              <a:t>Radiology</a:t>
            </a:r>
            <a:endParaRPr lang="en-US" sz="6000" dirty="0"/>
          </a:p>
        </p:txBody>
      </p:sp>
      <p:pic>
        <p:nvPicPr>
          <p:cNvPr id="1026" name="Picture 2" descr="C:\Users\Chelala\Pictures\Radiology.jpg"/>
          <p:cNvPicPr>
            <a:picLocks noChangeAspect="1" noChangeArrowheads="1"/>
          </p:cNvPicPr>
          <p:nvPr/>
        </p:nvPicPr>
        <p:blipFill>
          <a:blip r:embed="rId2" cstate="print"/>
          <a:srcRect/>
          <a:stretch>
            <a:fillRect/>
          </a:stretch>
        </p:blipFill>
        <p:spPr bwMode="auto">
          <a:xfrm>
            <a:off x="1600200" y="2895600"/>
            <a:ext cx="4499149" cy="296683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Los Rayos X</a:t>
            </a:r>
            <a:endParaRPr lang="en-US" dirty="0"/>
          </a:p>
        </p:txBody>
      </p:sp>
      <p:sp>
        <p:nvSpPr>
          <p:cNvPr id="3" name="Content Placeholder 2"/>
          <p:cNvSpPr>
            <a:spLocks noGrp="1"/>
          </p:cNvSpPr>
          <p:nvPr>
            <p:ph sz="quarter" idx="1"/>
          </p:nvPr>
        </p:nvSpPr>
        <p:spPr/>
        <p:txBody>
          <a:bodyPr>
            <a:normAutofit/>
          </a:bodyPr>
          <a:lstStyle/>
          <a:p>
            <a:r>
              <a:rPr lang="es-ES" dirty="0" smtClean="0"/>
              <a:t>Utilizan energía electromagnética invisible para obtener imágenes de los tejidos internos, los huesos y los órganos en una placa.</a:t>
            </a:r>
          </a:p>
          <a:p>
            <a:r>
              <a:rPr lang="es-ES" dirty="0" smtClean="0"/>
              <a:t>Pasan a través de las estructuras del cuerpo hasta unas placas especialmente tratadas (parecidas a una película fotográfica) y se hace una foto tipo "negativo" </a:t>
            </a:r>
          </a:p>
          <a:p>
            <a:r>
              <a:rPr lang="es-ES" dirty="0" smtClean="0"/>
              <a:t>Cuanto más sólida es la estructura, más blanca aparece en la placa).</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bg2">
                    <a:lumMod val="75000"/>
                  </a:schemeClr>
                </a:solidFill>
              </a:rPr>
              <a:t>Los Rayos X</a:t>
            </a:r>
            <a:endParaRPr lang="en-US" dirty="0">
              <a:solidFill>
                <a:schemeClr val="bg2">
                  <a:lumMod val="75000"/>
                </a:schemeClr>
              </a:solidFill>
            </a:endParaRPr>
          </a:p>
        </p:txBody>
      </p:sp>
      <p:sp>
        <p:nvSpPr>
          <p:cNvPr id="3" name="Content Placeholder 2"/>
          <p:cNvSpPr>
            <a:spLocks noGrp="1"/>
          </p:cNvSpPr>
          <p:nvPr>
            <p:ph sz="quarter" idx="1"/>
          </p:nvPr>
        </p:nvSpPr>
        <p:spPr/>
        <p:txBody>
          <a:bodyPr>
            <a:normAutofit/>
          </a:bodyPr>
          <a:lstStyle/>
          <a:p>
            <a:r>
              <a:rPr lang="es-ES" dirty="0" smtClean="0"/>
              <a:t>Cuando el cuerpo se somete a los rayos X, diferentes partes del cuerpo permiten que pasen cantidades variables de rayos X a través de ellas.</a:t>
            </a:r>
          </a:p>
          <a:p>
            <a:r>
              <a:rPr lang="es-ES" dirty="0" smtClean="0"/>
              <a:t>Los tejidos blandos del cuerpo (como la sangre, la piel, la grasa y el músculo) permiten que la mayoría de los rayos X los atraviesen y aparecen en gris oscuro en la placa</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Los Rayos X</a:t>
            </a:r>
            <a:endParaRPr lang="en-US" dirty="0"/>
          </a:p>
        </p:txBody>
      </p:sp>
      <p:sp>
        <p:nvSpPr>
          <p:cNvPr id="3" name="Content Placeholder 2"/>
          <p:cNvSpPr>
            <a:spLocks noGrp="1"/>
          </p:cNvSpPr>
          <p:nvPr>
            <p:ph sz="quarter" idx="1"/>
          </p:nvPr>
        </p:nvSpPr>
        <p:spPr/>
        <p:txBody>
          <a:bodyPr/>
          <a:lstStyle/>
          <a:p>
            <a:r>
              <a:rPr lang="es-ES" dirty="0" smtClean="0"/>
              <a:t>Un hueso o tumor, que es más denso que los tejidos blandos, permite que pasen menos rayos X a través de él y aparece en color blanco en la placa.</a:t>
            </a:r>
          </a:p>
          <a:p>
            <a:r>
              <a:rPr lang="es-ES" dirty="0" smtClean="0"/>
              <a:t>En una fractura de un hueso, el haz de rayos X pasa a través de la zona rota y aparece como una línea negra en el hueso blanco.</a:t>
            </a:r>
          </a:p>
          <a:p>
            <a:pPr>
              <a:buNone/>
            </a:pPr>
            <a:endParaRPr lang="es-ES" dirty="0" smtClean="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Como se realizan los Rayos X ?</a:t>
            </a:r>
            <a:endParaRPr lang="en-US" dirty="0"/>
          </a:p>
        </p:txBody>
      </p:sp>
      <p:sp>
        <p:nvSpPr>
          <p:cNvPr id="3" name="Content Placeholder 2"/>
          <p:cNvSpPr>
            <a:spLocks noGrp="1"/>
          </p:cNvSpPr>
          <p:nvPr>
            <p:ph sz="quarter" idx="1"/>
          </p:nvPr>
        </p:nvSpPr>
        <p:spPr/>
        <p:txBody>
          <a:bodyPr/>
          <a:lstStyle/>
          <a:p>
            <a:r>
              <a:rPr lang="en-US" dirty="0" err="1" smtClean="0"/>
              <a:t>Generalmente</a:t>
            </a:r>
            <a:r>
              <a:rPr lang="en-US" dirty="0" smtClean="0"/>
              <a:t> le Rayos  X se realizan en el </a:t>
            </a:r>
            <a:r>
              <a:rPr lang="en-US" dirty="0" err="1" smtClean="0"/>
              <a:t>departamento</a:t>
            </a:r>
            <a:r>
              <a:rPr lang="en-US" dirty="0" smtClean="0"/>
              <a:t> de </a:t>
            </a:r>
            <a:r>
              <a:rPr lang="en-US" dirty="0" err="1" smtClean="0"/>
              <a:t>Radiologia</a:t>
            </a:r>
            <a:r>
              <a:rPr lang="en-US" dirty="0" smtClean="0"/>
              <a:t> de un Hospital o </a:t>
            </a:r>
            <a:r>
              <a:rPr lang="en-US" dirty="0" err="1" smtClean="0"/>
              <a:t>una</a:t>
            </a:r>
            <a:r>
              <a:rPr lang="en-US" dirty="0" smtClean="0"/>
              <a:t> </a:t>
            </a:r>
            <a:r>
              <a:rPr lang="en-US" dirty="0" err="1" smtClean="0"/>
              <a:t>Clinica</a:t>
            </a:r>
            <a:r>
              <a:rPr lang="en-US" dirty="0" smtClean="0"/>
              <a:t>.</a:t>
            </a:r>
          </a:p>
          <a:p>
            <a:r>
              <a:rPr lang="en-US" dirty="0" err="1" smtClean="0"/>
              <a:t>Cada</a:t>
            </a:r>
            <a:r>
              <a:rPr lang="en-US" dirty="0" smtClean="0"/>
              <a:t> Hospital </a:t>
            </a:r>
            <a:r>
              <a:rPr lang="en-US" dirty="0" err="1" smtClean="0"/>
              <a:t>tiene</a:t>
            </a:r>
            <a:r>
              <a:rPr lang="en-US" dirty="0" smtClean="0"/>
              <a:t> </a:t>
            </a:r>
            <a:r>
              <a:rPr lang="en-US" dirty="0" err="1" smtClean="0"/>
              <a:t>su</a:t>
            </a:r>
            <a:r>
              <a:rPr lang="en-US" dirty="0" smtClean="0"/>
              <a:t> </a:t>
            </a:r>
            <a:r>
              <a:rPr lang="en-US" dirty="0" err="1" smtClean="0"/>
              <a:t>protocolo</a:t>
            </a:r>
            <a:r>
              <a:rPr lang="en-US" dirty="0" smtClean="0"/>
              <a:t> </a:t>
            </a:r>
            <a:r>
              <a:rPr lang="en-US" dirty="0" err="1" smtClean="0"/>
              <a:t>especifico</a:t>
            </a:r>
            <a:r>
              <a:rPr lang="en-US" dirty="0" smtClean="0"/>
              <a:t> en la </a:t>
            </a:r>
            <a:r>
              <a:rPr lang="en-US" dirty="0" err="1" smtClean="0"/>
              <a:t>realizacion</a:t>
            </a:r>
            <a:r>
              <a:rPr lang="en-US" dirty="0" smtClean="0"/>
              <a:t> del </a:t>
            </a:r>
            <a:r>
              <a:rPr lang="en-US" dirty="0" err="1" smtClean="0"/>
              <a:t>Rayo</a:t>
            </a:r>
            <a:r>
              <a:rPr lang="en-US" dirty="0" smtClean="0"/>
              <a:t> X , </a:t>
            </a:r>
            <a:r>
              <a:rPr lang="en-US" dirty="0" err="1" smtClean="0"/>
              <a:t>pero</a:t>
            </a:r>
            <a:r>
              <a:rPr lang="en-US" dirty="0" smtClean="0"/>
              <a:t> </a:t>
            </a:r>
            <a:r>
              <a:rPr lang="en-US" dirty="0" err="1" smtClean="0"/>
              <a:t>por</a:t>
            </a:r>
            <a:r>
              <a:rPr lang="en-US" dirty="0" smtClean="0"/>
              <a:t> lo general el </a:t>
            </a:r>
            <a:r>
              <a:rPr lang="en-US" dirty="0" err="1" smtClean="0"/>
              <a:t>procedimiento</a:t>
            </a:r>
            <a:r>
              <a:rPr lang="en-US" dirty="0" smtClean="0"/>
              <a:t> </a:t>
            </a:r>
            <a:r>
              <a:rPr lang="en-US" dirty="0" err="1" smtClean="0"/>
              <a:t>es</a:t>
            </a:r>
            <a:r>
              <a:rPr lang="en-US" dirty="0" smtClean="0"/>
              <a:t> el </a:t>
            </a:r>
            <a:r>
              <a:rPr lang="en-US" dirty="0" err="1" smtClean="0"/>
              <a:t>siguiente</a:t>
            </a:r>
            <a:r>
              <a:rPr lang="en-US" dirty="0" smtClean="0"/>
              <a:t>:</a:t>
            </a:r>
          </a:p>
          <a:p>
            <a:pPr>
              <a:buNone/>
            </a:pPr>
            <a:r>
              <a:rPr lang="en-US" dirty="0" smtClean="0"/>
              <a:t>    - </a:t>
            </a:r>
            <a:r>
              <a:rPr lang="es-ES" dirty="0" smtClean="0"/>
              <a:t>Se le pide al paciente que se quite la ropa o joyas que puedan interferir con la exposición del área del cuerpo que va a examinarse.</a:t>
            </a:r>
          </a:p>
          <a:p>
            <a:pPr>
              <a:buNone/>
            </a:pPr>
            <a:r>
              <a:rPr lang="es-ES" dirty="0" smtClean="0"/>
              <a:t>    - Se le da al paciente una bata para cubrirse.</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Como se realizan los Rayos X.</a:t>
            </a:r>
            <a:endParaRPr lang="en-US" dirty="0"/>
          </a:p>
        </p:txBody>
      </p:sp>
      <p:sp>
        <p:nvSpPr>
          <p:cNvPr id="3" name="Content Placeholder 2"/>
          <p:cNvSpPr>
            <a:spLocks noGrp="1"/>
          </p:cNvSpPr>
          <p:nvPr>
            <p:ph sz="quarter" idx="1"/>
          </p:nvPr>
        </p:nvSpPr>
        <p:spPr/>
        <p:txBody>
          <a:bodyPr>
            <a:normAutofit fontScale="92500"/>
          </a:bodyPr>
          <a:lstStyle/>
          <a:p>
            <a:pPr>
              <a:buFont typeface="Wingdings" pitchFamily="2" charset="2"/>
              <a:buChar char="Ø"/>
            </a:pPr>
            <a:r>
              <a:rPr lang="es-ES" dirty="0" smtClean="0"/>
              <a:t>Se coloca al paciente en una mesa de rayos X, que sitúa cuidadosamente la parte del cuerpo que va a ser radiografiada entre la máquina de rayos X y un cassette que contiene la película de rayos X.</a:t>
            </a:r>
          </a:p>
          <a:p>
            <a:pPr>
              <a:buFont typeface="Wingdings" pitchFamily="2" charset="2"/>
              <a:buChar char="Ø"/>
            </a:pPr>
            <a:r>
              <a:rPr lang="es-ES" dirty="0" smtClean="0"/>
              <a:t>Algunos exámenes se pueden realizar con el paciente sentado o de pie.</a:t>
            </a:r>
          </a:p>
          <a:p>
            <a:pPr>
              <a:buFont typeface="Wingdings" pitchFamily="2" charset="2"/>
              <a:buChar char="Ø"/>
            </a:pPr>
            <a:r>
              <a:rPr lang="es-ES" dirty="0" smtClean="0"/>
              <a:t>Las partes del cuerpo que no vayan a ser radiografiadas pueden cubrirse con un delantal de plomo (escudo) para evitar su exposición a los rayos X.</a:t>
            </a:r>
            <a:br>
              <a:rPr lang="es-ES" dirty="0" smtClean="0"/>
            </a:br>
            <a:r>
              <a:rPr lang="es-ES" dirty="0" smtClean="0"/>
              <a:t/>
            </a:r>
            <a:br>
              <a:rPr lang="es-ES" dirty="0" smtClean="0"/>
            </a:br>
            <a:endParaRPr lang="es-ES" dirty="0" smtClean="0"/>
          </a:p>
          <a:p>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Como se realizan los Rayos X. Cont..</a:t>
            </a:r>
            <a:endParaRPr lang="en-US" dirty="0"/>
          </a:p>
        </p:txBody>
      </p:sp>
      <p:sp>
        <p:nvSpPr>
          <p:cNvPr id="3" name="Content Placeholder 2"/>
          <p:cNvSpPr>
            <a:spLocks noGrp="1"/>
          </p:cNvSpPr>
          <p:nvPr>
            <p:ph sz="quarter" idx="1"/>
          </p:nvPr>
        </p:nvSpPr>
        <p:spPr/>
        <p:txBody>
          <a:bodyPr/>
          <a:lstStyle/>
          <a:p>
            <a:pPr>
              <a:buFont typeface="Wingdings" pitchFamily="2" charset="2"/>
              <a:buChar char="Ø"/>
            </a:pPr>
            <a:r>
              <a:rPr lang="es-ES" dirty="0" smtClean="0"/>
              <a:t> El haz de rayos X se enfoca en la zona que va a ser fotografiada. </a:t>
            </a:r>
          </a:p>
          <a:p>
            <a:pPr>
              <a:buFont typeface="Wingdings" pitchFamily="2" charset="2"/>
              <a:buChar char="Ø"/>
            </a:pPr>
            <a:r>
              <a:rPr lang="es-ES" dirty="0" smtClean="0"/>
              <a:t> El paciente debe permanecer inmóvil o la imagen será borrosa.</a:t>
            </a:r>
          </a:p>
          <a:p>
            <a:pPr>
              <a:buFont typeface="Wingdings" pitchFamily="2" charset="2"/>
              <a:buChar char="Ø"/>
            </a:pPr>
            <a:r>
              <a:rPr lang="es-ES" dirty="0" smtClean="0"/>
              <a:t> El técnico se sitúa detrás de una ventana protectora y toma la imagen. </a:t>
            </a:r>
            <a:br>
              <a:rPr lang="es-ES" dirty="0" smtClean="0"/>
            </a:br>
            <a:r>
              <a:rPr lang="es-ES" dirty="0" smtClean="0"/>
              <a:t/>
            </a:r>
            <a:br>
              <a:rPr lang="es-ES" dirty="0" smtClean="0"/>
            </a:br>
            <a:r>
              <a:rPr lang="es-ES" dirty="0" smtClean="0"/>
              <a:t/>
            </a:r>
            <a:br>
              <a:rPr lang="es-ES" dirty="0" smtClean="0"/>
            </a:br>
            <a:endParaRPr lang="es-ES"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6626" name="Picture 2" descr="C:\Users\Chelala\Pictures\XRay_machine_for_the_captives,_Guantanamo_-a[1].jpg"/>
          <p:cNvPicPr>
            <a:picLocks noGrp="1" noChangeAspect="1" noChangeArrowheads="1"/>
          </p:cNvPicPr>
          <p:nvPr>
            <p:ph sz="quarter" idx="1"/>
          </p:nvPr>
        </p:nvPicPr>
        <p:blipFill>
          <a:blip r:embed="rId2" cstate="print"/>
          <a:srcRect/>
          <a:stretch>
            <a:fillRect/>
          </a:stretch>
        </p:blipFill>
        <p:spPr bwMode="auto">
          <a:xfrm>
            <a:off x="1102332" y="1527175"/>
            <a:ext cx="6902824" cy="45720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                    X Ray Machine</a:t>
            </a:r>
            <a:endParaRPr lang="en-US" dirty="0"/>
          </a:p>
        </p:txBody>
      </p:sp>
      <p:sp>
        <p:nvSpPr>
          <p:cNvPr id="4" name="Text Placeholder 3"/>
          <p:cNvSpPr>
            <a:spLocks noGrp="1"/>
          </p:cNvSpPr>
          <p:nvPr>
            <p:ph type="body" sz="half" idx="2"/>
          </p:nvPr>
        </p:nvSpPr>
        <p:spPr/>
        <p:txBody>
          <a:bodyPr>
            <a:normAutofit fontScale="92500"/>
          </a:bodyPr>
          <a:lstStyle/>
          <a:p>
            <a:r>
              <a:rPr lang="en-US" sz="2400" dirty="0" smtClean="0">
                <a:solidFill>
                  <a:schemeClr val="tx1"/>
                </a:solidFill>
              </a:rPr>
              <a:t>PARTES:  </a:t>
            </a:r>
          </a:p>
          <a:p>
            <a:r>
              <a:rPr lang="en-US" sz="2000" b="1" dirty="0" smtClean="0">
                <a:solidFill>
                  <a:schemeClr val="tx1"/>
                </a:solidFill>
              </a:rPr>
              <a:t>Mesa</a:t>
            </a:r>
            <a:r>
              <a:rPr lang="en-US" sz="2000" dirty="0" smtClean="0">
                <a:solidFill>
                  <a:schemeClr val="tx1"/>
                </a:solidFill>
              </a:rPr>
              <a:t>: </a:t>
            </a:r>
            <a:r>
              <a:rPr lang="en-US" sz="1800" dirty="0" smtClean="0">
                <a:solidFill>
                  <a:schemeClr val="tx1"/>
                </a:solidFill>
              </a:rPr>
              <a:t>Es </a:t>
            </a:r>
            <a:r>
              <a:rPr lang="en-US" sz="1800" dirty="0" err="1" smtClean="0">
                <a:solidFill>
                  <a:schemeClr val="tx1"/>
                </a:solidFill>
              </a:rPr>
              <a:t>donde</a:t>
            </a:r>
            <a:r>
              <a:rPr lang="en-US" sz="1800" dirty="0" smtClean="0">
                <a:solidFill>
                  <a:schemeClr val="tx1"/>
                </a:solidFill>
              </a:rPr>
              <a:t>  se </a:t>
            </a:r>
            <a:r>
              <a:rPr lang="en-US" sz="1800" dirty="0" err="1" smtClean="0">
                <a:solidFill>
                  <a:schemeClr val="tx1"/>
                </a:solidFill>
              </a:rPr>
              <a:t>acuesta</a:t>
            </a:r>
            <a:r>
              <a:rPr lang="en-US" sz="1800" dirty="0" smtClean="0">
                <a:solidFill>
                  <a:schemeClr val="tx1"/>
                </a:solidFill>
              </a:rPr>
              <a:t> el </a:t>
            </a:r>
            <a:r>
              <a:rPr lang="en-US" sz="1800" dirty="0" err="1" smtClean="0">
                <a:solidFill>
                  <a:schemeClr val="tx1"/>
                </a:solidFill>
              </a:rPr>
              <a:t>paciente</a:t>
            </a:r>
            <a:r>
              <a:rPr lang="en-US" sz="1800" dirty="0" smtClean="0">
                <a:solidFill>
                  <a:schemeClr val="tx1"/>
                </a:solidFill>
              </a:rPr>
              <a:t>. Se </a:t>
            </a:r>
            <a:r>
              <a:rPr lang="en-US" sz="1800" dirty="0" err="1" smtClean="0">
                <a:solidFill>
                  <a:schemeClr val="tx1"/>
                </a:solidFill>
              </a:rPr>
              <a:t>puede</a:t>
            </a:r>
            <a:r>
              <a:rPr lang="en-US" sz="1800" dirty="0" smtClean="0">
                <a:solidFill>
                  <a:schemeClr val="tx1"/>
                </a:solidFill>
              </a:rPr>
              <a:t> mover en </a:t>
            </a:r>
            <a:r>
              <a:rPr lang="en-US" sz="1800" dirty="0" err="1" smtClean="0">
                <a:solidFill>
                  <a:schemeClr val="tx1"/>
                </a:solidFill>
              </a:rPr>
              <a:t>diferentes</a:t>
            </a:r>
            <a:r>
              <a:rPr lang="en-US" sz="1800" dirty="0" smtClean="0">
                <a:solidFill>
                  <a:schemeClr val="tx1"/>
                </a:solidFill>
              </a:rPr>
              <a:t>  </a:t>
            </a:r>
            <a:r>
              <a:rPr lang="en-US" sz="1800" dirty="0" err="1" smtClean="0">
                <a:solidFill>
                  <a:schemeClr val="tx1"/>
                </a:solidFill>
              </a:rPr>
              <a:t>direcciones</a:t>
            </a:r>
            <a:r>
              <a:rPr lang="en-US" sz="1800" dirty="0" smtClean="0">
                <a:solidFill>
                  <a:schemeClr val="tx1"/>
                </a:solidFill>
              </a:rPr>
              <a:t> .</a:t>
            </a:r>
          </a:p>
          <a:p>
            <a:r>
              <a:rPr lang="en-US" sz="1800" b="1" dirty="0" smtClean="0">
                <a:solidFill>
                  <a:schemeClr val="tx1"/>
                </a:solidFill>
              </a:rPr>
              <a:t>TUBO</a:t>
            </a:r>
            <a:r>
              <a:rPr lang="en-US" sz="1800" dirty="0" smtClean="0">
                <a:solidFill>
                  <a:schemeClr val="tx1"/>
                </a:solidFill>
              </a:rPr>
              <a:t>: Es </a:t>
            </a:r>
            <a:r>
              <a:rPr lang="en-US" sz="1800" dirty="0" err="1" smtClean="0">
                <a:solidFill>
                  <a:schemeClr val="tx1"/>
                </a:solidFill>
              </a:rPr>
              <a:t>donde</a:t>
            </a:r>
            <a:r>
              <a:rPr lang="en-US" sz="1800" dirty="0" smtClean="0">
                <a:solidFill>
                  <a:schemeClr val="tx1"/>
                </a:solidFill>
              </a:rPr>
              <a:t> se </a:t>
            </a:r>
            <a:r>
              <a:rPr lang="en-US" sz="1800" dirty="0" err="1" smtClean="0">
                <a:solidFill>
                  <a:schemeClr val="tx1"/>
                </a:solidFill>
              </a:rPr>
              <a:t>producen</a:t>
            </a:r>
            <a:r>
              <a:rPr lang="en-US" sz="1800" dirty="0" smtClean="0">
                <a:solidFill>
                  <a:schemeClr val="tx1"/>
                </a:solidFill>
              </a:rPr>
              <a:t> los Rayos X. </a:t>
            </a:r>
            <a:r>
              <a:rPr lang="en-US" sz="1800" dirty="0" err="1" smtClean="0">
                <a:solidFill>
                  <a:schemeClr val="tx1"/>
                </a:solidFill>
              </a:rPr>
              <a:t>Esta</a:t>
            </a:r>
            <a:r>
              <a:rPr lang="en-US" sz="1800" dirty="0" smtClean="0">
                <a:solidFill>
                  <a:schemeClr val="tx1"/>
                </a:solidFill>
              </a:rPr>
              <a:t> </a:t>
            </a:r>
            <a:r>
              <a:rPr lang="en-US" sz="1800" dirty="0" err="1" smtClean="0">
                <a:solidFill>
                  <a:schemeClr val="tx1"/>
                </a:solidFill>
              </a:rPr>
              <a:t>rodeado</a:t>
            </a:r>
            <a:r>
              <a:rPr lang="en-US" sz="1800" dirty="0" smtClean="0">
                <a:solidFill>
                  <a:schemeClr val="tx1"/>
                </a:solidFill>
              </a:rPr>
              <a:t> de </a:t>
            </a:r>
            <a:r>
              <a:rPr lang="en-US" sz="1800" dirty="0" err="1" smtClean="0">
                <a:solidFill>
                  <a:schemeClr val="tx1"/>
                </a:solidFill>
              </a:rPr>
              <a:t>plomo</a:t>
            </a:r>
            <a:r>
              <a:rPr lang="en-US" sz="1800" dirty="0" smtClean="0">
                <a:solidFill>
                  <a:schemeClr val="tx1"/>
                </a:solidFill>
              </a:rPr>
              <a:t>,  </a:t>
            </a:r>
            <a:r>
              <a:rPr lang="en-US" sz="1800" dirty="0" err="1" smtClean="0">
                <a:solidFill>
                  <a:schemeClr val="tx1"/>
                </a:solidFill>
              </a:rPr>
              <a:t>excepto</a:t>
            </a:r>
            <a:r>
              <a:rPr lang="en-US" sz="1800" dirty="0" smtClean="0">
                <a:solidFill>
                  <a:schemeClr val="tx1"/>
                </a:solidFill>
              </a:rPr>
              <a:t> </a:t>
            </a:r>
            <a:r>
              <a:rPr lang="en-US" sz="1800" dirty="0" err="1" smtClean="0">
                <a:solidFill>
                  <a:schemeClr val="tx1"/>
                </a:solidFill>
              </a:rPr>
              <a:t>por</a:t>
            </a:r>
            <a:r>
              <a:rPr lang="en-US" sz="1800" dirty="0" smtClean="0">
                <a:solidFill>
                  <a:schemeClr val="tx1"/>
                </a:solidFill>
              </a:rPr>
              <a:t> </a:t>
            </a:r>
            <a:r>
              <a:rPr lang="en-US" sz="1800" dirty="0" err="1" smtClean="0">
                <a:solidFill>
                  <a:schemeClr val="tx1"/>
                </a:solidFill>
              </a:rPr>
              <a:t>donde</a:t>
            </a:r>
            <a:r>
              <a:rPr lang="en-US" sz="1800" dirty="0" smtClean="0">
                <a:solidFill>
                  <a:schemeClr val="tx1"/>
                </a:solidFill>
              </a:rPr>
              <a:t> los Rayos X  </a:t>
            </a:r>
            <a:r>
              <a:rPr lang="en-US" sz="1800" dirty="0" err="1" smtClean="0">
                <a:solidFill>
                  <a:schemeClr val="tx1"/>
                </a:solidFill>
              </a:rPr>
              <a:t>salen</a:t>
            </a:r>
            <a:r>
              <a:rPr lang="en-US" sz="1800" dirty="0" smtClean="0">
                <a:solidFill>
                  <a:schemeClr val="tx1"/>
                </a:solidFill>
              </a:rPr>
              <a:t>.</a:t>
            </a:r>
          </a:p>
          <a:p>
            <a:r>
              <a:rPr lang="en-US" sz="1800" b="1" dirty="0" smtClean="0">
                <a:solidFill>
                  <a:schemeClr val="tx1"/>
                </a:solidFill>
                <a:latin typeface="Georgia" pitchFamily="18" charset="0"/>
                <a:cs typeface="Calibri" pitchFamily="34" charset="0"/>
              </a:rPr>
              <a:t>PANEL DE CONTROL</a:t>
            </a:r>
            <a:r>
              <a:rPr lang="en-US" sz="1800" dirty="0" smtClean="0">
                <a:solidFill>
                  <a:schemeClr val="tx1"/>
                </a:solidFill>
              </a:rPr>
              <a:t>: </a:t>
            </a:r>
            <a:r>
              <a:rPr lang="en-US" sz="1800" dirty="0" err="1" smtClean="0">
                <a:solidFill>
                  <a:schemeClr val="tx1"/>
                </a:solidFill>
              </a:rPr>
              <a:t>Esta</a:t>
            </a:r>
            <a:r>
              <a:rPr lang="en-US" sz="1800" dirty="0" smtClean="0">
                <a:solidFill>
                  <a:schemeClr val="tx1"/>
                </a:solidFill>
              </a:rPr>
              <a:t> </a:t>
            </a:r>
            <a:r>
              <a:rPr lang="en-US" sz="1800" dirty="0" err="1" smtClean="0">
                <a:solidFill>
                  <a:schemeClr val="tx1"/>
                </a:solidFill>
              </a:rPr>
              <a:t>posicionado</a:t>
            </a:r>
            <a:r>
              <a:rPr lang="en-US" sz="1800" dirty="0" smtClean="0">
                <a:solidFill>
                  <a:schemeClr val="tx1"/>
                </a:solidFill>
              </a:rPr>
              <a:t> </a:t>
            </a:r>
            <a:r>
              <a:rPr lang="en-US" sz="1800" dirty="0" err="1" smtClean="0">
                <a:solidFill>
                  <a:schemeClr val="tx1"/>
                </a:solidFill>
              </a:rPr>
              <a:t>detras</a:t>
            </a:r>
            <a:r>
              <a:rPr lang="en-US" sz="1800" dirty="0" smtClean="0">
                <a:solidFill>
                  <a:schemeClr val="tx1"/>
                </a:solidFill>
              </a:rPr>
              <a:t> de  </a:t>
            </a:r>
            <a:r>
              <a:rPr lang="en-US" sz="1800" dirty="0" err="1" smtClean="0">
                <a:solidFill>
                  <a:schemeClr val="tx1"/>
                </a:solidFill>
              </a:rPr>
              <a:t>una</a:t>
            </a:r>
            <a:r>
              <a:rPr lang="en-US" sz="1800" dirty="0" smtClean="0">
                <a:solidFill>
                  <a:schemeClr val="tx1"/>
                </a:solidFill>
              </a:rPr>
              <a:t> pared de </a:t>
            </a:r>
            <a:r>
              <a:rPr lang="en-US" sz="1800" dirty="0" err="1" smtClean="0">
                <a:solidFill>
                  <a:schemeClr val="tx1"/>
                </a:solidFill>
              </a:rPr>
              <a:t>plomo</a:t>
            </a:r>
            <a:r>
              <a:rPr lang="en-US" sz="1800" dirty="0" smtClean="0">
                <a:solidFill>
                  <a:schemeClr val="tx1"/>
                </a:solidFill>
              </a:rPr>
              <a:t> </a:t>
            </a:r>
            <a:r>
              <a:rPr lang="en-US" sz="1800" dirty="0" err="1" smtClean="0">
                <a:solidFill>
                  <a:schemeClr val="tx1"/>
                </a:solidFill>
              </a:rPr>
              <a:t>para</a:t>
            </a:r>
            <a:r>
              <a:rPr lang="en-US" sz="1800" dirty="0" smtClean="0">
                <a:solidFill>
                  <a:schemeClr val="tx1"/>
                </a:solidFill>
              </a:rPr>
              <a:t> </a:t>
            </a:r>
            <a:r>
              <a:rPr lang="en-US" sz="1800" dirty="0" err="1" smtClean="0">
                <a:solidFill>
                  <a:schemeClr val="tx1"/>
                </a:solidFill>
              </a:rPr>
              <a:t>proteger</a:t>
            </a:r>
            <a:r>
              <a:rPr lang="en-US" sz="1800" dirty="0" smtClean="0">
                <a:solidFill>
                  <a:schemeClr val="tx1"/>
                </a:solidFill>
              </a:rPr>
              <a:t>  al </a:t>
            </a:r>
            <a:r>
              <a:rPr lang="en-US" sz="1800" dirty="0" err="1" smtClean="0">
                <a:solidFill>
                  <a:schemeClr val="tx1"/>
                </a:solidFill>
              </a:rPr>
              <a:t>tecnico</a:t>
            </a:r>
            <a:r>
              <a:rPr lang="en-US" sz="1800" dirty="0" smtClean="0">
                <a:solidFill>
                  <a:schemeClr val="tx1"/>
                </a:solidFill>
              </a:rPr>
              <a:t> de Rayos X</a:t>
            </a:r>
          </a:p>
          <a:p>
            <a:endParaRPr lang="en-US" sz="1800" b="1" dirty="0" smtClean="0">
              <a:solidFill>
                <a:schemeClr val="tx1"/>
              </a:solidFill>
            </a:endParaRPr>
          </a:p>
          <a:p>
            <a:endParaRPr lang="en-US" sz="1800" dirty="0" smtClean="0">
              <a:solidFill>
                <a:schemeClr val="tx1"/>
              </a:solidFill>
            </a:endParaRPr>
          </a:p>
          <a:p>
            <a:endParaRPr lang="en-US" sz="2400" dirty="0" smtClean="0">
              <a:solidFill>
                <a:schemeClr val="tx1"/>
              </a:solidFill>
            </a:endParaRPr>
          </a:p>
          <a:p>
            <a:endParaRPr lang="en-US" dirty="0">
              <a:solidFill>
                <a:schemeClr val="tx1"/>
              </a:solidFill>
            </a:endParaRPr>
          </a:p>
        </p:txBody>
      </p:sp>
      <p:pic>
        <p:nvPicPr>
          <p:cNvPr id="1026" name="Picture 2" descr="http://www.fakhryhospital.com/New%20Folder/Rad/P8115390-1.JPG"/>
          <p:cNvPicPr>
            <a:picLocks noGrp="1" noChangeAspect="1" noChangeArrowheads="1"/>
          </p:cNvPicPr>
          <p:nvPr>
            <p:ph type="pic" idx="1"/>
          </p:nvPr>
        </p:nvPicPr>
        <p:blipFill>
          <a:blip r:embed="rId2" cstate="print"/>
          <a:srcRect t="15035" b="15035"/>
          <a:stretch>
            <a:fillRect/>
          </a:stretch>
        </p:blipFill>
        <p:spPr bwMode="auto">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X Ray Machine:</a:t>
            </a:r>
            <a:endParaRPr lang="en-US" dirty="0"/>
          </a:p>
        </p:txBody>
      </p:sp>
      <p:sp>
        <p:nvSpPr>
          <p:cNvPr id="3" name="Content Placeholder 2"/>
          <p:cNvSpPr>
            <a:spLocks noGrp="1"/>
          </p:cNvSpPr>
          <p:nvPr>
            <p:ph sz="quarter" idx="1"/>
          </p:nvPr>
        </p:nvSpPr>
        <p:spPr/>
        <p:txBody>
          <a:bodyPr/>
          <a:lstStyle/>
          <a:p>
            <a:r>
              <a:rPr lang="en-US" dirty="0" smtClean="0"/>
              <a:t>El </a:t>
            </a:r>
            <a:r>
              <a:rPr lang="en-US" dirty="0" err="1" smtClean="0"/>
              <a:t>filme</a:t>
            </a:r>
            <a:r>
              <a:rPr lang="en-US" dirty="0" smtClean="0"/>
              <a:t> </a:t>
            </a:r>
            <a:r>
              <a:rPr lang="en-US" dirty="0" err="1" smtClean="0"/>
              <a:t>fotografico</a:t>
            </a:r>
            <a:r>
              <a:rPr lang="en-US" dirty="0" smtClean="0"/>
              <a:t> se </a:t>
            </a:r>
            <a:r>
              <a:rPr lang="en-US" dirty="0" err="1" smtClean="0"/>
              <a:t>coloca</a:t>
            </a:r>
            <a:r>
              <a:rPr lang="en-US" dirty="0" smtClean="0"/>
              <a:t> </a:t>
            </a:r>
            <a:r>
              <a:rPr lang="en-US" dirty="0" err="1" smtClean="0"/>
              <a:t>detras</a:t>
            </a:r>
            <a:r>
              <a:rPr lang="en-US" dirty="0" smtClean="0"/>
              <a:t> del </a:t>
            </a:r>
            <a:r>
              <a:rPr lang="en-US" dirty="0" err="1" smtClean="0"/>
              <a:t>cuerpo</a:t>
            </a:r>
            <a:r>
              <a:rPr lang="en-US" dirty="0" smtClean="0"/>
              <a:t> del </a:t>
            </a:r>
            <a:r>
              <a:rPr lang="en-US" dirty="0" err="1" smtClean="0"/>
              <a:t>paciente</a:t>
            </a:r>
            <a:r>
              <a:rPr lang="en-US" dirty="0" smtClean="0"/>
              <a:t>, y la </a:t>
            </a:r>
            <a:r>
              <a:rPr lang="en-US" dirty="0" err="1" smtClean="0"/>
              <a:t>radiografia</a:t>
            </a:r>
            <a:r>
              <a:rPr lang="en-US" dirty="0" smtClean="0"/>
              <a:t> se </a:t>
            </a:r>
            <a:r>
              <a:rPr lang="en-US" dirty="0" err="1" smtClean="0"/>
              <a:t>hace</a:t>
            </a:r>
            <a:r>
              <a:rPr lang="en-US" dirty="0" smtClean="0"/>
              <a:t> </a:t>
            </a:r>
            <a:r>
              <a:rPr lang="en-US" dirty="0" err="1" smtClean="0"/>
              <a:t>cuando</a:t>
            </a:r>
            <a:r>
              <a:rPr lang="en-US" dirty="0" smtClean="0"/>
              <a:t> se </a:t>
            </a:r>
            <a:r>
              <a:rPr lang="en-US" dirty="0" err="1" smtClean="0"/>
              <a:t>envian</a:t>
            </a:r>
            <a:r>
              <a:rPr lang="en-US" dirty="0" smtClean="0"/>
              <a:t> los Rayos X </a:t>
            </a:r>
            <a:r>
              <a:rPr lang="en-US" dirty="0" err="1" smtClean="0"/>
              <a:t>desde</a:t>
            </a:r>
            <a:r>
              <a:rPr lang="en-US" dirty="0" smtClean="0"/>
              <a:t> el </a:t>
            </a:r>
            <a:r>
              <a:rPr lang="en-US" dirty="0" err="1" smtClean="0"/>
              <a:t>tubo</a:t>
            </a:r>
            <a:r>
              <a:rPr lang="en-US" dirty="0" smtClean="0"/>
              <a:t> del </a:t>
            </a:r>
            <a:r>
              <a:rPr lang="en-US" dirty="0" err="1" smtClean="0"/>
              <a:t>equipo</a:t>
            </a:r>
            <a:r>
              <a:rPr lang="en-US" dirty="0" smtClean="0"/>
              <a:t> a </a:t>
            </a:r>
            <a:r>
              <a:rPr lang="en-US" dirty="0" err="1" smtClean="0"/>
              <a:t>traves</a:t>
            </a:r>
            <a:r>
              <a:rPr lang="en-US" dirty="0" smtClean="0"/>
              <a:t> del </a:t>
            </a:r>
            <a:r>
              <a:rPr lang="en-US" dirty="0" err="1" smtClean="0"/>
              <a:t>cuerpo</a:t>
            </a:r>
            <a:r>
              <a:rPr lang="en-US" dirty="0" smtClean="0"/>
              <a:t> y </a:t>
            </a:r>
            <a:r>
              <a:rPr lang="en-US" dirty="0" err="1" smtClean="0"/>
              <a:t>hacia</a:t>
            </a:r>
            <a:r>
              <a:rPr lang="en-US" dirty="0" smtClean="0"/>
              <a:t> el </a:t>
            </a:r>
            <a:r>
              <a:rPr lang="en-US" dirty="0" err="1" smtClean="0"/>
              <a:t>filme</a:t>
            </a:r>
            <a:r>
              <a:rPr lang="en-US" dirty="0" smtClean="0"/>
              <a:t>.</a:t>
            </a:r>
          </a:p>
          <a:p>
            <a:r>
              <a:rPr lang="en-US" dirty="0" err="1" smtClean="0"/>
              <a:t>Despues</a:t>
            </a:r>
            <a:r>
              <a:rPr lang="en-US" dirty="0" smtClean="0"/>
              <a:t> </a:t>
            </a:r>
            <a:r>
              <a:rPr lang="en-US" dirty="0" err="1" smtClean="0"/>
              <a:t>que</a:t>
            </a:r>
            <a:r>
              <a:rPr lang="en-US" dirty="0" smtClean="0"/>
              <a:t> el </a:t>
            </a:r>
            <a:r>
              <a:rPr lang="en-US" dirty="0" err="1" smtClean="0"/>
              <a:t>filme</a:t>
            </a:r>
            <a:r>
              <a:rPr lang="en-US" dirty="0" smtClean="0"/>
              <a:t> </a:t>
            </a:r>
            <a:r>
              <a:rPr lang="en-US" dirty="0" err="1" smtClean="0"/>
              <a:t>es</a:t>
            </a:r>
            <a:r>
              <a:rPr lang="en-US" dirty="0" smtClean="0"/>
              <a:t> </a:t>
            </a:r>
            <a:r>
              <a:rPr lang="en-US" dirty="0" err="1" smtClean="0"/>
              <a:t>procesado</a:t>
            </a:r>
            <a:r>
              <a:rPr lang="en-US" dirty="0" smtClean="0"/>
              <a:t> , se </a:t>
            </a:r>
            <a:r>
              <a:rPr lang="en-US" dirty="0" err="1" smtClean="0"/>
              <a:t>crea</a:t>
            </a:r>
            <a:r>
              <a:rPr lang="en-US" dirty="0" smtClean="0"/>
              <a:t> </a:t>
            </a:r>
            <a:r>
              <a:rPr lang="en-US" dirty="0" err="1" smtClean="0"/>
              <a:t>una</a:t>
            </a:r>
            <a:r>
              <a:rPr lang="en-US" dirty="0" smtClean="0"/>
              <a:t> </a:t>
            </a:r>
            <a:r>
              <a:rPr lang="en-US" dirty="0" err="1" smtClean="0"/>
              <a:t>imagen</a:t>
            </a:r>
            <a:r>
              <a:rPr lang="en-US" dirty="0" smtClean="0"/>
              <a:t>.</a:t>
            </a:r>
          </a:p>
          <a:p>
            <a:r>
              <a:rPr lang="en-US" dirty="0" smtClean="0"/>
              <a:t>El </a:t>
            </a:r>
            <a:r>
              <a:rPr lang="en-US" dirty="0" err="1" smtClean="0"/>
              <a:t>hueso</a:t>
            </a:r>
            <a:r>
              <a:rPr lang="en-US" dirty="0" smtClean="0"/>
              <a:t> </a:t>
            </a:r>
            <a:r>
              <a:rPr lang="en-US" dirty="0" err="1" smtClean="0"/>
              <a:t>es</a:t>
            </a:r>
            <a:r>
              <a:rPr lang="en-US" dirty="0" smtClean="0"/>
              <a:t> </a:t>
            </a:r>
            <a:r>
              <a:rPr lang="en-US" dirty="0" err="1" smtClean="0"/>
              <a:t>mas</a:t>
            </a:r>
            <a:r>
              <a:rPr lang="en-US" dirty="0" smtClean="0"/>
              <a:t> </a:t>
            </a:r>
            <a:r>
              <a:rPr lang="en-US" dirty="0" err="1" smtClean="0"/>
              <a:t>denso</a:t>
            </a:r>
            <a:r>
              <a:rPr lang="en-US" dirty="0" smtClean="0"/>
              <a:t> </a:t>
            </a:r>
            <a:r>
              <a:rPr lang="en-US" dirty="0" err="1" smtClean="0"/>
              <a:t>que</a:t>
            </a:r>
            <a:r>
              <a:rPr lang="en-US" dirty="0" smtClean="0"/>
              <a:t> la </a:t>
            </a:r>
            <a:r>
              <a:rPr lang="en-US" dirty="0" err="1" smtClean="0"/>
              <a:t>piel</a:t>
            </a:r>
            <a:r>
              <a:rPr lang="en-US" dirty="0" smtClean="0"/>
              <a:t> y </a:t>
            </a:r>
            <a:r>
              <a:rPr lang="en-US" dirty="0" err="1" smtClean="0"/>
              <a:t>que</a:t>
            </a:r>
            <a:r>
              <a:rPr lang="en-US" dirty="0" smtClean="0"/>
              <a:t> </a:t>
            </a:r>
            <a:r>
              <a:rPr lang="en-US" dirty="0" err="1" smtClean="0"/>
              <a:t>otros</a:t>
            </a:r>
            <a:r>
              <a:rPr lang="en-US" dirty="0" smtClean="0"/>
              <a:t> </a:t>
            </a:r>
            <a:r>
              <a:rPr lang="en-US" dirty="0" err="1" smtClean="0"/>
              <a:t>tejidos</a:t>
            </a:r>
            <a:r>
              <a:rPr lang="en-US" dirty="0" smtClean="0"/>
              <a:t> </a:t>
            </a:r>
            <a:r>
              <a:rPr lang="en-US" dirty="0" err="1" smtClean="0"/>
              <a:t>blandos</a:t>
            </a:r>
            <a:r>
              <a:rPr lang="en-US" dirty="0" smtClean="0"/>
              <a:t> y </a:t>
            </a:r>
            <a:r>
              <a:rPr lang="en-US" dirty="0" err="1" smtClean="0"/>
              <a:t>por</a:t>
            </a:r>
            <a:r>
              <a:rPr lang="en-US" dirty="0" smtClean="0"/>
              <a:t> lo </a:t>
            </a:r>
            <a:r>
              <a:rPr lang="en-US" dirty="0" err="1" smtClean="0"/>
              <a:t>tanto</a:t>
            </a:r>
            <a:r>
              <a:rPr lang="en-US" dirty="0" smtClean="0"/>
              <a:t> </a:t>
            </a:r>
            <a:r>
              <a:rPr lang="en-US" dirty="0" err="1" smtClean="0"/>
              <a:t>absorbe</a:t>
            </a:r>
            <a:r>
              <a:rPr lang="en-US" dirty="0" smtClean="0"/>
              <a:t> </a:t>
            </a:r>
            <a:r>
              <a:rPr lang="en-US" dirty="0" err="1" smtClean="0"/>
              <a:t>mas</a:t>
            </a:r>
            <a:r>
              <a:rPr lang="en-US" dirty="0" smtClean="0"/>
              <a:t> los </a:t>
            </a:r>
            <a:r>
              <a:rPr lang="en-US" dirty="0" err="1" smtClean="0"/>
              <a:t>rayos</a:t>
            </a:r>
            <a:r>
              <a:rPr lang="en-US" dirty="0" smtClean="0"/>
              <a:t> X.</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sz="quarter" idx="1"/>
          </p:nvPr>
        </p:nvSpPr>
        <p:spPr/>
        <p:txBody>
          <a:bodyPr/>
          <a:lstStyle/>
          <a:p>
            <a:r>
              <a:rPr lang="en-US" dirty="0" smtClean="0"/>
              <a:t>Los </a:t>
            </a:r>
            <a:r>
              <a:rPr lang="en-US" smtClean="0"/>
              <a:t>procedimientos</a:t>
            </a:r>
            <a:r>
              <a:rPr lang="en-US" dirty="0" smtClean="0"/>
              <a:t> </a:t>
            </a:r>
            <a:r>
              <a:rPr lang="en-US" dirty="0" err="1" smtClean="0"/>
              <a:t>radiograficos</a:t>
            </a:r>
            <a:r>
              <a:rPr lang="en-US" dirty="0" smtClean="0"/>
              <a:t> se </a:t>
            </a:r>
            <a:r>
              <a:rPr lang="en-US" dirty="0" err="1" smtClean="0"/>
              <a:t>pueden</a:t>
            </a:r>
            <a:r>
              <a:rPr lang="en-US" dirty="0" smtClean="0"/>
              <a:t> </a:t>
            </a:r>
            <a:r>
              <a:rPr lang="en-US" dirty="0" err="1" smtClean="0"/>
              <a:t>hacer</a:t>
            </a:r>
            <a:r>
              <a:rPr lang="en-US" dirty="0" smtClean="0"/>
              <a:t> sin el </a:t>
            </a:r>
            <a:r>
              <a:rPr lang="en-US" dirty="0" err="1" smtClean="0"/>
              <a:t>uso</a:t>
            </a:r>
            <a:r>
              <a:rPr lang="en-US" dirty="0" smtClean="0"/>
              <a:t> de </a:t>
            </a:r>
            <a:r>
              <a:rPr lang="en-US" dirty="0" err="1" smtClean="0"/>
              <a:t>filmes</a:t>
            </a:r>
            <a:r>
              <a:rPr lang="en-US" dirty="0" smtClean="0"/>
              <a:t>. La </a:t>
            </a:r>
            <a:r>
              <a:rPr lang="en-US" dirty="0" err="1" smtClean="0"/>
              <a:t>tecnica</a:t>
            </a:r>
            <a:r>
              <a:rPr lang="en-US" dirty="0" smtClean="0"/>
              <a:t> </a:t>
            </a:r>
            <a:r>
              <a:rPr lang="en-US" dirty="0" err="1" smtClean="0"/>
              <a:t>conocida</a:t>
            </a:r>
            <a:r>
              <a:rPr lang="en-US" dirty="0" smtClean="0"/>
              <a:t> </a:t>
            </a:r>
            <a:r>
              <a:rPr lang="en-US" dirty="0" err="1" smtClean="0"/>
              <a:t>como</a:t>
            </a:r>
            <a:r>
              <a:rPr lang="en-US" dirty="0" smtClean="0"/>
              <a:t> </a:t>
            </a:r>
            <a:r>
              <a:rPr lang="en-US" dirty="0" err="1" smtClean="0"/>
              <a:t>radiografia</a:t>
            </a:r>
            <a:r>
              <a:rPr lang="en-US" dirty="0" smtClean="0"/>
              <a:t> </a:t>
            </a:r>
            <a:r>
              <a:rPr lang="en-US" dirty="0" err="1" smtClean="0"/>
              <a:t>computarizada</a:t>
            </a:r>
            <a:r>
              <a:rPr lang="en-US" dirty="0" smtClean="0"/>
              <a:t> </a:t>
            </a:r>
            <a:r>
              <a:rPr lang="en-US" dirty="0" err="1" smtClean="0"/>
              <a:t>usa</a:t>
            </a:r>
            <a:r>
              <a:rPr lang="en-US" dirty="0" smtClean="0"/>
              <a:t> </a:t>
            </a:r>
            <a:r>
              <a:rPr lang="en-US" dirty="0" err="1" smtClean="0"/>
              <a:t>equipos</a:t>
            </a:r>
            <a:r>
              <a:rPr lang="en-US" dirty="0" smtClean="0"/>
              <a:t> </a:t>
            </a:r>
            <a:r>
              <a:rPr lang="en-US" dirty="0" err="1" smtClean="0"/>
              <a:t>similares</a:t>
            </a:r>
            <a:r>
              <a:rPr lang="en-US" dirty="0" smtClean="0"/>
              <a:t>. </a:t>
            </a:r>
          </a:p>
          <a:p>
            <a:r>
              <a:rPr lang="en-US" dirty="0" smtClean="0"/>
              <a:t>Se </a:t>
            </a:r>
            <a:r>
              <a:rPr lang="en-US" dirty="0" err="1" smtClean="0"/>
              <a:t>usa</a:t>
            </a:r>
            <a:r>
              <a:rPr lang="en-US" dirty="0" smtClean="0"/>
              <a:t> la </a:t>
            </a:r>
            <a:r>
              <a:rPr lang="en-US" dirty="0" err="1" smtClean="0"/>
              <a:t>computadora</a:t>
            </a:r>
            <a:r>
              <a:rPr lang="en-US" dirty="0" smtClean="0"/>
              <a:t> y la </a:t>
            </a:r>
            <a:r>
              <a:rPr lang="en-US" dirty="0" err="1" smtClean="0"/>
              <a:t>tecnologia</a:t>
            </a:r>
            <a:r>
              <a:rPr lang="en-US" dirty="0" smtClean="0"/>
              <a:t> laser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0"/>
            <a:ext cx="8534400" cy="758952"/>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solidFill>
                  <a:srgbClr val="0070C0"/>
                </a:solidFill>
              </a:rPr>
              <a:t>              HISTORIA</a:t>
            </a:r>
            <a:endParaRPr lang="en-US" dirty="0">
              <a:solidFill>
                <a:srgbClr val="0070C0"/>
              </a:solidFill>
            </a:endParaRPr>
          </a:p>
        </p:txBody>
      </p:sp>
      <p:sp>
        <p:nvSpPr>
          <p:cNvPr id="3" name="Content Placeholder 2"/>
          <p:cNvSpPr>
            <a:spLocks noGrp="1"/>
          </p:cNvSpPr>
          <p:nvPr>
            <p:ph sz="quarter" idx="1"/>
          </p:nvPr>
        </p:nvSpPr>
        <p:spPr/>
        <p:txBody>
          <a:bodyPr>
            <a:normAutofit/>
          </a:bodyPr>
          <a:lstStyle/>
          <a:p>
            <a:r>
              <a:rPr lang="en-US" dirty="0" smtClean="0"/>
              <a:t>Los </a:t>
            </a:r>
            <a:r>
              <a:rPr lang="en-US" dirty="0" err="1" smtClean="0"/>
              <a:t>rayos</a:t>
            </a:r>
            <a:r>
              <a:rPr lang="en-US" dirty="0" smtClean="0"/>
              <a:t> X </a:t>
            </a:r>
            <a:r>
              <a:rPr lang="en-US" dirty="0" err="1" smtClean="0"/>
              <a:t>fueron</a:t>
            </a:r>
            <a:r>
              <a:rPr lang="en-US" dirty="0" smtClean="0"/>
              <a:t> </a:t>
            </a:r>
            <a:r>
              <a:rPr lang="en-US" dirty="0" err="1" smtClean="0"/>
              <a:t>descubiertos</a:t>
            </a:r>
            <a:r>
              <a:rPr lang="en-US" dirty="0" smtClean="0"/>
              <a:t> </a:t>
            </a:r>
            <a:r>
              <a:rPr lang="en-US" dirty="0" err="1" smtClean="0"/>
              <a:t>por</a:t>
            </a:r>
            <a:r>
              <a:rPr lang="en-US" dirty="0" smtClean="0"/>
              <a:t> Wilhelm </a:t>
            </a:r>
            <a:r>
              <a:rPr lang="en-US" dirty="0"/>
              <a:t>R</a:t>
            </a:r>
            <a:r>
              <a:rPr lang="en-US" dirty="0" smtClean="0"/>
              <a:t>oentgen en 1895. El </a:t>
            </a:r>
            <a:r>
              <a:rPr lang="en-US" dirty="0" err="1" smtClean="0"/>
              <a:t>recibio</a:t>
            </a:r>
            <a:r>
              <a:rPr lang="en-US" dirty="0" smtClean="0"/>
              <a:t> el </a:t>
            </a:r>
            <a:r>
              <a:rPr lang="en-US" dirty="0" err="1" smtClean="0"/>
              <a:t>premio</a:t>
            </a:r>
            <a:r>
              <a:rPr lang="en-US" dirty="0" smtClean="0"/>
              <a:t> Nobel de </a:t>
            </a:r>
            <a:r>
              <a:rPr lang="en-US" dirty="0" err="1" smtClean="0"/>
              <a:t>Fisica</a:t>
            </a:r>
            <a:r>
              <a:rPr lang="en-US" dirty="0" smtClean="0"/>
              <a:t> </a:t>
            </a:r>
            <a:r>
              <a:rPr lang="en-US" dirty="0" err="1" smtClean="0"/>
              <a:t>por</a:t>
            </a:r>
            <a:r>
              <a:rPr lang="en-US" dirty="0" smtClean="0"/>
              <a:t> </a:t>
            </a:r>
            <a:r>
              <a:rPr lang="en-US" dirty="0" err="1" smtClean="0"/>
              <a:t>su</a:t>
            </a:r>
            <a:r>
              <a:rPr lang="en-US" dirty="0" smtClean="0"/>
              <a:t> </a:t>
            </a:r>
            <a:r>
              <a:rPr lang="en-US" dirty="0" err="1" smtClean="0"/>
              <a:t>descubrimiento</a:t>
            </a:r>
            <a:r>
              <a:rPr lang="en-US" dirty="0" smtClean="0"/>
              <a:t>. El </a:t>
            </a:r>
            <a:r>
              <a:rPr lang="en-US" dirty="0" err="1" smtClean="0"/>
              <a:t>noto</a:t>
            </a:r>
            <a:r>
              <a:rPr lang="en-US" dirty="0" smtClean="0"/>
              <a:t> </a:t>
            </a:r>
            <a:r>
              <a:rPr lang="en-US" dirty="0" err="1" smtClean="0"/>
              <a:t>que</a:t>
            </a:r>
            <a:r>
              <a:rPr lang="en-US" dirty="0" smtClean="0"/>
              <a:t> </a:t>
            </a:r>
            <a:r>
              <a:rPr lang="en-US" dirty="0" err="1" smtClean="0"/>
              <a:t>mientras</a:t>
            </a:r>
            <a:r>
              <a:rPr lang="en-US" dirty="0" smtClean="0"/>
              <a:t> </a:t>
            </a:r>
            <a:r>
              <a:rPr lang="en-US" dirty="0" err="1" smtClean="0"/>
              <a:t>trabajaba</a:t>
            </a:r>
            <a:r>
              <a:rPr lang="en-US" dirty="0" smtClean="0"/>
              <a:t> con un </a:t>
            </a:r>
            <a:r>
              <a:rPr lang="en-US" dirty="0" err="1" smtClean="0"/>
              <a:t>tubo</a:t>
            </a:r>
            <a:r>
              <a:rPr lang="en-US" dirty="0" smtClean="0"/>
              <a:t> de </a:t>
            </a:r>
            <a:r>
              <a:rPr lang="en-US" dirty="0" err="1" smtClean="0"/>
              <a:t>rayos</a:t>
            </a:r>
            <a:r>
              <a:rPr lang="en-US" dirty="0" smtClean="0"/>
              <a:t> </a:t>
            </a:r>
            <a:r>
              <a:rPr lang="en-US" dirty="0" err="1" smtClean="0"/>
              <a:t>catodicos</a:t>
            </a:r>
            <a:r>
              <a:rPr lang="en-US" dirty="0" smtClean="0"/>
              <a:t> </a:t>
            </a:r>
            <a:r>
              <a:rPr lang="en-US" dirty="0" err="1" smtClean="0"/>
              <a:t>estos</a:t>
            </a:r>
            <a:r>
              <a:rPr lang="en-US" dirty="0" smtClean="0"/>
              <a:t> </a:t>
            </a:r>
            <a:r>
              <a:rPr lang="en-US" dirty="0" err="1" smtClean="0"/>
              <a:t>rayos</a:t>
            </a:r>
            <a:r>
              <a:rPr lang="en-US" smtClean="0"/>
              <a:t> de </a:t>
            </a:r>
            <a:r>
              <a:rPr lang="en-US" dirty="0" err="1" smtClean="0"/>
              <a:t>energia</a:t>
            </a:r>
            <a:r>
              <a:rPr lang="en-US" dirty="0" smtClean="0"/>
              <a:t>  </a:t>
            </a:r>
            <a:r>
              <a:rPr lang="en-US" dirty="0" err="1" smtClean="0"/>
              <a:t>emitidos</a:t>
            </a:r>
            <a:r>
              <a:rPr lang="en-US" dirty="0" smtClean="0"/>
              <a:t> </a:t>
            </a:r>
            <a:r>
              <a:rPr lang="en-US" dirty="0" err="1" smtClean="0"/>
              <a:t>podian</a:t>
            </a:r>
            <a:r>
              <a:rPr lang="en-US" dirty="0" smtClean="0"/>
              <a:t> </a:t>
            </a:r>
            <a:r>
              <a:rPr lang="en-US" dirty="0" err="1" smtClean="0"/>
              <a:t>atravesar</a:t>
            </a:r>
            <a:r>
              <a:rPr lang="en-US" dirty="0" smtClean="0"/>
              <a:t> </a:t>
            </a:r>
            <a:r>
              <a:rPr lang="en-US" dirty="0" err="1" smtClean="0"/>
              <a:t>papel</a:t>
            </a:r>
            <a:r>
              <a:rPr lang="en-US" dirty="0" smtClean="0"/>
              <a:t>, </a:t>
            </a:r>
            <a:r>
              <a:rPr lang="en-US" dirty="0" err="1" smtClean="0"/>
              <a:t>piel</a:t>
            </a:r>
            <a:r>
              <a:rPr lang="en-US" dirty="0" smtClean="0"/>
              <a:t> y </a:t>
            </a:r>
            <a:r>
              <a:rPr lang="en-US" dirty="0" err="1" smtClean="0"/>
              <a:t>madera</a:t>
            </a:r>
            <a:r>
              <a:rPr lang="en-US" dirty="0" smtClean="0"/>
              <a:t>. El no </a:t>
            </a:r>
            <a:r>
              <a:rPr lang="en-US" dirty="0" err="1" smtClean="0"/>
              <a:t>sabia</a:t>
            </a:r>
            <a:r>
              <a:rPr lang="en-US" dirty="0" smtClean="0"/>
              <a:t> </a:t>
            </a:r>
            <a:r>
              <a:rPr lang="en-US" dirty="0" err="1" smtClean="0"/>
              <a:t>que</a:t>
            </a:r>
            <a:r>
              <a:rPr lang="en-US" dirty="0" smtClean="0"/>
              <a:t> </a:t>
            </a:r>
            <a:r>
              <a:rPr lang="en-US" dirty="0" err="1" smtClean="0"/>
              <a:t>eran</a:t>
            </a:r>
            <a:r>
              <a:rPr lang="en-US" dirty="0" smtClean="0"/>
              <a:t> </a:t>
            </a:r>
            <a:r>
              <a:rPr lang="en-US" dirty="0" err="1" smtClean="0"/>
              <a:t>estos</a:t>
            </a:r>
            <a:r>
              <a:rPr lang="en-US" dirty="0" smtClean="0"/>
              <a:t> </a:t>
            </a:r>
            <a:r>
              <a:rPr lang="en-US" dirty="0" err="1" smtClean="0"/>
              <a:t>rayos</a:t>
            </a:r>
            <a:r>
              <a:rPr lang="en-US" dirty="0" smtClean="0"/>
              <a:t> y los </a:t>
            </a:r>
            <a:r>
              <a:rPr lang="en-US" dirty="0" err="1" smtClean="0"/>
              <a:t>nombro</a:t>
            </a:r>
            <a:r>
              <a:rPr lang="en-US" dirty="0" smtClean="0"/>
              <a:t> Rayos X.</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Fluoroscopia</a:t>
            </a:r>
            <a:endParaRPr lang="en-US" dirty="0"/>
          </a:p>
        </p:txBody>
      </p:sp>
      <p:sp>
        <p:nvSpPr>
          <p:cNvPr id="3" name="Content Placeholder 2"/>
          <p:cNvSpPr>
            <a:spLocks noGrp="1"/>
          </p:cNvSpPr>
          <p:nvPr>
            <p:ph sz="quarter" idx="1"/>
          </p:nvPr>
        </p:nvSpPr>
        <p:spPr/>
        <p:txBody>
          <a:bodyPr/>
          <a:lstStyle/>
          <a:p>
            <a:r>
              <a:rPr lang="en-US" dirty="0" smtClean="0"/>
              <a:t>Es </a:t>
            </a:r>
            <a:r>
              <a:rPr lang="es-ES" dirty="0" smtClean="0"/>
              <a:t>el estudio de las estructuras del cuerpo en movimiento , pueden ser vistas inmediatamente por el Radiólogo.( similar a una "película" de rayos X)</a:t>
            </a:r>
          </a:p>
          <a:p>
            <a:r>
              <a:rPr lang="es-ES" dirty="0" smtClean="0"/>
              <a:t>La </a:t>
            </a:r>
            <a:r>
              <a:rPr lang="es-ES" dirty="0" err="1" smtClean="0"/>
              <a:t>fluoroscopia</a:t>
            </a:r>
            <a:r>
              <a:rPr lang="es-ES" dirty="0" smtClean="0"/>
              <a:t> se utiliza en muchos tipos de exámenes y procedimientos, como los rayos X con bario, la </a:t>
            </a:r>
            <a:r>
              <a:rPr lang="es-ES" dirty="0" err="1" smtClean="0"/>
              <a:t>cateterización</a:t>
            </a:r>
            <a:r>
              <a:rPr lang="es-ES" dirty="0" smtClean="0"/>
              <a:t> cardiaca y la colocación de catéteres intravenosos.</a:t>
            </a:r>
          </a:p>
          <a:p>
            <a:r>
              <a:rPr lang="es-ES" dirty="0" smtClean="0"/>
              <a:t>En los rayos X con bario, la </a:t>
            </a:r>
            <a:r>
              <a:rPr lang="es-ES" dirty="0" err="1" smtClean="0"/>
              <a:t>fluoroscopia</a:t>
            </a:r>
            <a:r>
              <a:rPr lang="es-ES" dirty="0" smtClean="0"/>
              <a:t> le permite al médico ver el movimiento de los intestinos a medida que el bario los recorre. </a:t>
            </a:r>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s-ES" dirty="0" smtClean="0"/>
              <a:t>En una </a:t>
            </a:r>
            <a:r>
              <a:rPr lang="es-ES" dirty="0" err="1" smtClean="0"/>
              <a:t>cateterización</a:t>
            </a:r>
            <a:r>
              <a:rPr lang="es-ES" dirty="0" smtClean="0"/>
              <a:t> cardiaca, la </a:t>
            </a:r>
            <a:r>
              <a:rPr lang="es-ES" dirty="0" err="1" smtClean="0"/>
              <a:t>fluoroscopia</a:t>
            </a:r>
            <a:r>
              <a:rPr lang="es-ES" dirty="0" smtClean="0"/>
              <a:t> le permite al médico ver el flujo de sangre a través de las arterias coronarias con el fin de evaluar la presencia de bloqueos arteriales. </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Most Common Errors</a:t>
            </a:r>
            <a:endParaRPr lang="en-US" dirty="0"/>
          </a:p>
        </p:txBody>
      </p:sp>
      <p:pic>
        <p:nvPicPr>
          <p:cNvPr id="2050" name="Picture 2" descr="C:\Users\Chelala\Pictures\47_tab1.jpg"/>
          <p:cNvPicPr>
            <a:picLocks noGrp="1" noChangeAspect="1" noChangeArrowheads="1"/>
          </p:cNvPicPr>
          <p:nvPr>
            <p:ph sz="quarter" idx="1"/>
          </p:nvPr>
        </p:nvPicPr>
        <p:blipFill>
          <a:blip r:embed="rId2" cstate="print"/>
          <a:srcRect/>
          <a:stretch>
            <a:fillRect/>
          </a:stretch>
        </p:blipFill>
        <p:spPr bwMode="auto">
          <a:xfrm>
            <a:off x="2407795" y="1527175"/>
            <a:ext cx="4291897" cy="45720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26" name="Picture 2" descr="C:\Users\Chelala\Pictures\47_tab2.jpg"/>
          <p:cNvPicPr>
            <a:picLocks noGrp="1" noChangeAspect="1" noChangeArrowheads="1"/>
          </p:cNvPicPr>
          <p:nvPr>
            <p:ph sz="quarter" idx="1"/>
          </p:nvPr>
        </p:nvPicPr>
        <p:blipFill>
          <a:blip r:embed="rId2" cstate="print"/>
          <a:srcRect/>
          <a:stretch>
            <a:fillRect/>
          </a:stretch>
        </p:blipFill>
        <p:spPr bwMode="auto">
          <a:xfrm>
            <a:off x="3352800" y="1600200"/>
            <a:ext cx="2971800" cy="4613781"/>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 Console X Ray Machine</a:t>
            </a:r>
            <a:endParaRPr lang="en-US" dirty="0"/>
          </a:p>
        </p:txBody>
      </p:sp>
      <p:pic>
        <p:nvPicPr>
          <p:cNvPr id="1027" name="Picture 3" descr="C:\Users\Chelala\Pictures\CONSOLE X RAY MACHINE.jpg"/>
          <p:cNvPicPr>
            <a:picLocks noGrp="1" noChangeAspect="1" noChangeArrowheads="1"/>
          </p:cNvPicPr>
          <p:nvPr>
            <p:ph sz="quarter" idx="1"/>
          </p:nvPr>
        </p:nvPicPr>
        <p:blipFill>
          <a:blip r:embed="rId2" cstate="print"/>
          <a:srcRect/>
          <a:stretch>
            <a:fillRect/>
          </a:stretch>
        </p:blipFill>
        <p:spPr bwMode="auto">
          <a:xfrm>
            <a:off x="1018603" y="1527175"/>
            <a:ext cx="7070282" cy="45720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Fluoroscopy</a:t>
            </a:r>
            <a:endParaRPr lang="en-US" dirty="0"/>
          </a:p>
        </p:txBody>
      </p:sp>
      <p:pic>
        <p:nvPicPr>
          <p:cNvPr id="2050" name="Picture 2" descr="C:\Users\Chelala\Pictures\FLUOROSCOPY 1.jpg"/>
          <p:cNvPicPr>
            <a:picLocks noGrp="1" noChangeAspect="1" noChangeArrowheads="1"/>
          </p:cNvPicPr>
          <p:nvPr>
            <p:ph sz="quarter" idx="1"/>
          </p:nvPr>
        </p:nvPicPr>
        <p:blipFill>
          <a:blip r:embed="rId2" cstate="print"/>
          <a:srcRect/>
          <a:stretch>
            <a:fillRect/>
          </a:stretch>
        </p:blipFill>
        <p:spPr bwMode="auto">
          <a:xfrm>
            <a:off x="2765574" y="1527175"/>
            <a:ext cx="3576340" cy="45720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X Ray Films</a:t>
            </a:r>
            <a:endParaRPr lang="en-US" dirty="0"/>
          </a:p>
        </p:txBody>
      </p:sp>
      <p:pic>
        <p:nvPicPr>
          <p:cNvPr id="3074" name="Picture 2" descr="C:\Users\Chelala\Pictures\X ray film 2.jpg"/>
          <p:cNvPicPr>
            <a:picLocks noGrp="1" noChangeAspect="1" noChangeArrowheads="1"/>
          </p:cNvPicPr>
          <p:nvPr>
            <p:ph sz="quarter" idx="1"/>
          </p:nvPr>
        </p:nvPicPr>
        <p:blipFill>
          <a:blip r:embed="rId2" cstate="print"/>
          <a:srcRect/>
          <a:stretch>
            <a:fillRect/>
          </a:stretch>
        </p:blipFill>
        <p:spPr bwMode="auto">
          <a:xfrm>
            <a:off x="2839244" y="2098675"/>
            <a:ext cx="3429000" cy="342900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X Ray Films</a:t>
            </a:r>
            <a:endParaRPr lang="en-US" dirty="0"/>
          </a:p>
        </p:txBody>
      </p:sp>
      <p:pic>
        <p:nvPicPr>
          <p:cNvPr id="4098" name="Picture 2" descr="C:\Users\Chelala\Pictures\X ray film.jpg"/>
          <p:cNvPicPr>
            <a:picLocks noGrp="1" noChangeAspect="1" noChangeArrowheads="1"/>
          </p:cNvPicPr>
          <p:nvPr>
            <p:ph sz="quarter" idx="1"/>
          </p:nvPr>
        </p:nvPicPr>
        <p:blipFill>
          <a:blip r:embed="rId2" cstate="print"/>
          <a:srcRect/>
          <a:stretch>
            <a:fillRect/>
          </a:stretch>
        </p:blipFill>
        <p:spPr bwMode="auto">
          <a:xfrm>
            <a:off x="2532920" y="2423287"/>
            <a:ext cx="4041648" cy="2779776"/>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Job Opportunities</a:t>
            </a:r>
            <a:endParaRPr lang="en-US" dirty="0"/>
          </a:p>
        </p:txBody>
      </p:sp>
      <p:sp>
        <p:nvSpPr>
          <p:cNvPr id="3" name="Content Placeholder 2"/>
          <p:cNvSpPr>
            <a:spLocks noGrp="1"/>
          </p:cNvSpPr>
          <p:nvPr>
            <p:ph sz="quarter" idx="1"/>
          </p:nvPr>
        </p:nvSpPr>
        <p:spPr/>
        <p:txBody>
          <a:bodyPr/>
          <a:lstStyle/>
          <a:p>
            <a:r>
              <a:rPr lang="es-ES" dirty="0" err="1" smtClean="0"/>
              <a:t>Tecnicos</a:t>
            </a:r>
            <a:r>
              <a:rPr lang="es-ES" dirty="0" smtClean="0"/>
              <a:t> </a:t>
            </a:r>
            <a:r>
              <a:rPr lang="es-ES" dirty="0" err="1" smtClean="0"/>
              <a:t>Radiologos</a:t>
            </a:r>
            <a:r>
              <a:rPr lang="es-ES" dirty="0" smtClean="0"/>
              <a:t>  pueden trabajar en los hospitales, consultorios médicos, clínicas, instalaciones móviles de imágenes, laboratorios de diagnóstico y centros de atención ambulatoria. </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Radiaciones</a:t>
            </a:r>
            <a:r>
              <a:rPr lang="en-US" dirty="0" smtClean="0"/>
              <a:t> </a:t>
            </a:r>
            <a:r>
              <a:rPr lang="en-US" smtClean="0"/>
              <a:t>Ionizantes</a:t>
            </a:r>
            <a:endParaRPr lang="en-US" dirty="0"/>
          </a:p>
        </p:txBody>
      </p:sp>
      <p:sp>
        <p:nvSpPr>
          <p:cNvPr id="3" name="Content Placeholder 2"/>
          <p:cNvSpPr>
            <a:spLocks noGrp="1"/>
          </p:cNvSpPr>
          <p:nvPr>
            <p:ph sz="quarter" idx="1"/>
          </p:nvPr>
        </p:nvSpPr>
        <p:spPr/>
        <p:txBody>
          <a:bodyPr>
            <a:normAutofit fontScale="92500"/>
          </a:bodyPr>
          <a:lstStyle/>
          <a:p>
            <a:r>
              <a:rPr lang="es-ES" b="1" dirty="0" smtClean="0"/>
              <a:t>Radiaciones ionizantes</a:t>
            </a:r>
            <a:r>
              <a:rPr lang="es-ES" dirty="0" smtClean="0"/>
              <a:t> son aquellas radiaciones con energía suficiente para ionizar la materia, extrayendo los electrones de sus estados ligados al átomo.</a:t>
            </a:r>
          </a:p>
          <a:p>
            <a:r>
              <a:rPr lang="es-ES" dirty="0" smtClean="0"/>
              <a:t>Las radiaciones ionizantes pueden provenir de sustancias radiactivas, que emiten dichas radiaciones de forma espontánea, o de generadores artificiales, tales como los generadores de Rayos X y los aceleradores de partículas.</a:t>
            </a:r>
          </a:p>
          <a:p>
            <a:r>
              <a:rPr lang="es-ES" dirty="0" smtClean="0"/>
              <a:t>Las radiaciones ionizantes interaccionan con la materia viva, produciendo diversos efectos. Del estudio de esta interacción y de sus efectos se encarga la </a:t>
            </a:r>
            <a:r>
              <a:rPr lang="es-ES" b="1" dirty="0" err="1" smtClean="0"/>
              <a:t>Radiobiologia</a:t>
            </a:r>
            <a:r>
              <a:rPr lang="es-ES" dirty="0" smtClean="0"/>
              <a:t>.</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b="1" dirty="0" smtClean="0">
                <a:solidFill>
                  <a:srgbClr val="0070C0"/>
                </a:solidFill>
              </a:rPr>
              <a:t>INTRODUCTION</a:t>
            </a:r>
            <a:endParaRPr lang="en-US" b="1" dirty="0">
              <a:solidFill>
                <a:srgbClr val="0070C0"/>
              </a:solidFill>
            </a:endParaRPr>
          </a:p>
        </p:txBody>
      </p:sp>
      <p:sp>
        <p:nvSpPr>
          <p:cNvPr id="3" name="Content Placeholder 2"/>
          <p:cNvSpPr>
            <a:spLocks noGrp="1"/>
          </p:cNvSpPr>
          <p:nvPr>
            <p:ph sz="quarter" idx="1"/>
          </p:nvPr>
        </p:nvSpPr>
        <p:spPr/>
        <p:txBody>
          <a:bodyPr>
            <a:normAutofit/>
          </a:bodyPr>
          <a:lstStyle/>
          <a:p>
            <a:r>
              <a:rPr lang="en-US" sz="2400" dirty="0" smtClean="0"/>
              <a:t>La </a:t>
            </a:r>
            <a:r>
              <a:rPr lang="en-US" sz="2400" b="1" dirty="0" err="1" smtClean="0"/>
              <a:t>Radiologia</a:t>
            </a:r>
            <a:r>
              <a:rPr lang="en-US" sz="2400" dirty="0" smtClean="0"/>
              <a:t> </a:t>
            </a:r>
            <a:r>
              <a:rPr lang="en-US" sz="2400" dirty="0" err="1" smtClean="0"/>
              <a:t>es</a:t>
            </a:r>
            <a:r>
              <a:rPr lang="en-US" sz="2400" dirty="0" smtClean="0"/>
              <a:t> la  </a:t>
            </a:r>
            <a:r>
              <a:rPr lang="en-US" sz="2400" dirty="0" err="1" smtClean="0"/>
              <a:t>rama</a:t>
            </a:r>
            <a:r>
              <a:rPr lang="en-US" sz="2400" dirty="0" smtClean="0"/>
              <a:t> de la </a:t>
            </a:r>
            <a:r>
              <a:rPr lang="en-US" sz="2400" dirty="0" err="1" smtClean="0"/>
              <a:t>Medicina</a:t>
            </a:r>
            <a:r>
              <a:rPr lang="en-US" sz="2400" dirty="0" smtClean="0"/>
              <a:t>  </a:t>
            </a:r>
            <a:r>
              <a:rPr lang="en-US" sz="2400" dirty="0" err="1" smtClean="0"/>
              <a:t>que</a:t>
            </a:r>
            <a:r>
              <a:rPr lang="en-US" sz="2400" dirty="0" smtClean="0"/>
              <a:t> se </a:t>
            </a:r>
            <a:r>
              <a:rPr lang="en-US" sz="2400" dirty="0" err="1" smtClean="0"/>
              <a:t>encarga</a:t>
            </a:r>
            <a:r>
              <a:rPr lang="en-US" sz="2400" dirty="0" smtClean="0"/>
              <a:t> del </a:t>
            </a:r>
            <a:r>
              <a:rPr lang="en-US" sz="2400" dirty="0" err="1" smtClean="0"/>
              <a:t>uso</a:t>
            </a:r>
            <a:r>
              <a:rPr lang="en-US" sz="2400" dirty="0" smtClean="0"/>
              <a:t> de los </a:t>
            </a:r>
            <a:r>
              <a:rPr lang="en-US" sz="2400" b="1" dirty="0" err="1" smtClean="0"/>
              <a:t>Rayos</a:t>
            </a:r>
            <a:r>
              <a:rPr lang="en-US" sz="2400" b="1" dirty="0" smtClean="0"/>
              <a:t> X </a:t>
            </a:r>
            <a:r>
              <a:rPr lang="en-US" sz="2400" dirty="0" smtClean="0"/>
              <a:t>con </a:t>
            </a:r>
            <a:r>
              <a:rPr lang="en-US" sz="2400" dirty="0" err="1" smtClean="0"/>
              <a:t>propositos</a:t>
            </a:r>
            <a:r>
              <a:rPr lang="en-US" sz="2400" dirty="0" smtClean="0"/>
              <a:t> </a:t>
            </a:r>
            <a:r>
              <a:rPr lang="en-US" sz="2400" dirty="0" err="1" smtClean="0"/>
              <a:t>diagnosticos</a:t>
            </a:r>
            <a:r>
              <a:rPr lang="en-US" sz="2400" dirty="0" smtClean="0"/>
              <a:t> y </a:t>
            </a:r>
            <a:r>
              <a:rPr lang="en-US" sz="2400" dirty="0" err="1" smtClean="0"/>
              <a:t>terapeuticos</a:t>
            </a:r>
            <a:r>
              <a:rPr lang="en-US" sz="2400" dirty="0" smtClean="0"/>
              <a:t>.  </a:t>
            </a:r>
            <a:r>
              <a:rPr lang="en-US" sz="2400" b="1" dirty="0" err="1" smtClean="0"/>
              <a:t>Tecnico</a:t>
            </a:r>
            <a:r>
              <a:rPr lang="en-US" sz="2400" b="1" dirty="0" smtClean="0"/>
              <a:t> </a:t>
            </a:r>
            <a:r>
              <a:rPr lang="en-US" sz="2400" b="1" dirty="0" err="1" smtClean="0"/>
              <a:t>Radiologo</a:t>
            </a:r>
            <a:r>
              <a:rPr lang="en-US" sz="2400" b="1" dirty="0" smtClean="0"/>
              <a:t> </a:t>
            </a:r>
            <a:r>
              <a:rPr lang="en-US" sz="2400" dirty="0" err="1" smtClean="0"/>
              <a:t>es</a:t>
            </a:r>
            <a:r>
              <a:rPr lang="en-US" sz="2400" dirty="0" smtClean="0"/>
              <a:t> la persona </a:t>
            </a:r>
            <a:r>
              <a:rPr lang="en-US" sz="2400" dirty="0" err="1" smtClean="0"/>
              <a:t>cualificada</a:t>
            </a:r>
            <a:r>
              <a:rPr lang="en-US" sz="2400" dirty="0" smtClean="0"/>
              <a:t> </a:t>
            </a:r>
            <a:r>
              <a:rPr lang="en-US" sz="2400" dirty="0" err="1" smtClean="0"/>
              <a:t>para</a:t>
            </a:r>
            <a:r>
              <a:rPr lang="en-US" sz="2400" dirty="0" smtClean="0"/>
              <a:t> </a:t>
            </a:r>
            <a:r>
              <a:rPr lang="en-US" sz="2400" dirty="0" err="1" smtClean="0"/>
              <a:t>usar</a:t>
            </a:r>
            <a:r>
              <a:rPr lang="en-US" sz="2400" dirty="0" smtClean="0"/>
              <a:t> </a:t>
            </a:r>
            <a:r>
              <a:rPr lang="en-US" sz="2400" dirty="0" err="1" smtClean="0"/>
              <a:t>Rayos</a:t>
            </a:r>
            <a:r>
              <a:rPr lang="en-US" sz="2400" dirty="0" smtClean="0"/>
              <a:t> X y </a:t>
            </a:r>
            <a:r>
              <a:rPr lang="en-US" sz="2400" dirty="0" err="1" smtClean="0"/>
              <a:t>sustancias</a:t>
            </a:r>
            <a:r>
              <a:rPr lang="en-US" sz="2400" dirty="0" smtClean="0"/>
              <a:t> </a:t>
            </a:r>
            <a:r>
              <a:rPr lang="en-US" sz="2400" dirty="0" err="1" smtClean="0"/>
              <a:t>radioactivas</a:t>
            </a:r>
            <a:r>
              <a:rPr lang="en-US" sz="2400" dirty="0" smtClean="0"/>
              <a:t> </a:t>
            </a:r>
            <a:r>
              <a:rPr lang="en-US" sz="2400" dirty="0" err="1" smtClean="0"/>
              <a:t>para</a:t>
            </a:r>
            <a:r>
              <a:rPr lang="en-US" sz="2400" dirty="0" smtClean="0"/>
              <a:t> </a:t>
            </a:r>
            <a:r>
              <a:rPr lang="en-US" sz="2400" dirty="0" err="1" smtClean="0"/>
              <a:t>producir</a:t>
            </a:r>
            <a:r>
              <a:rPr lang="en-US" sz="2400" dirty="0" smtClean="0"/>
              <a:t> </a:t>
            </a:r>
            <a:r>
              <a:rPr lang="en-US" sz="2400" dirty="0" err="1" smtClean="0"/>
              <a:t>imagenes</a:t>
            </a:r>
            <a:r>
              <a:rPr lang="en-US" sz="2400" dirty="0" smtClean="0"/>
              <a:t> de </a:t>
            </a:r>
            <a:r>
              <a:rPr lang="en-US" sz="2400" dirty="0" err="1" smtClean="0"/>
              <a:t>las</a:t>
            </a:r>
            <a:r>
              <a:rPr lang="en-US" sz="2400" dirty="0" smtClean="0"/>
              <a:t> </a:t>
            </a:r>
            <a:r>
              <a:rPr lang="en-US" sz="2400" dirty="0" err="1" smtClean="0"/>
              <a:t>partes</a:t>
            </a:r>
            <a:r>
              <a:rPr lang="en-US" sz="2400" dirty="0" smtClean="0"/>
              <a:t> </a:t>
            </a:r>
            <a:r>
              <a:rPr lang="en-US" sz="2400" dirty="0" err="1" smtClean="0"/>
              <a:t>internas</a:t>
            </a:r>
            <a:r>
              <a:rPr lang="en-US" sz="2400" dirty="0" smtClean="0"/>
              <a:t> del </a:t>
            </a:r>
            <a:r>
              <a:rPr lang="en-US" sz="2400" dirty="0" err="1" smtClean="0"/>
              <a:t>cuerpo</a:t>
            </a:r>
            <a:r>
              <a:rPr lang="en-US" sz="2400" dirty="0" smtClean="0"/>
              <a:t>, </a:t>
            </a:r>
            <a:r>
              <a:rPr lang="en-US" sz="2400" dirty="0" err="1" smtClean="0"/>
              <a:t>las</a:t>
            </a:r>
            <a:r>
              <a:rPr lang="en-US" sz="2400" dirty="0" smtClean="0"/>
              <a:t> </a:t>
            </a:r>
            <a:r>
              <a:rPr lang="en-US" sz="2400" dirty="0" err="1" smtClean="0"/>
              <a:t>cuales</a:t>
            </a:r>
            <a:r>
              <a:rPr lang="en-US" sz="2400" dirty="0" smtClean="0"/>
              <a:t> son </a:t>
            </a:r>
            <a:r>
              <a:rPr lang="en-US" sz="2400" dirty="0" err="1" smtClean="0"/>
              <a:t>interpretadas</a:t>
            </a:r>
            <a:r>
              <a:rPr lang="en-US" sz="2400" dirty="0" smtClean="0"/>
              <a:t> </a:t>
            </a:r>
            <a:r>
              <a:rPr lang="en-US" sz="2400" dirty="0" err="1" smtClean="0"/>
              <a:t>por</a:t>
            </a:r>
            <a:r>
              <a:rPr lang="en-US" sz="2400" dirty="0" smtClean="0"/>
              <a:t> el Medico</a:t>
            </a:r>
          </a:p>
          <a:p>
            <a:endParaRPr lang="en-US" sz="2400" dirty="0" smtClean="0"/>
          </a:p>
          <a:p>
            <a:r>
              <a:rPr lang="en-US" sz="2400" dirty="0" smtClean="0"/>
              <a:t> Se </a:t>
            </a:r>
            <a:r>
              <a:rPr lang="en-US" sz="2400" dirty="0" err="1" smtClean="0"/>
              <a:t>clasifica</a:t>
            </a:r>
            <a:r>
              <a:rPr lang="en-US" sz="2400" dirty="0" smtClean="0"/>
              <a:t> en </a:t>
            </a:r>
            <a:r>
              <a:rPr lang="en-US" sz="2400" dirty="0" err="1" smtClean="0"/>
              <a:t>tres</a:t>
            </a:r>
            <a:r>
              <a:rPr lang="en-US" sz="2400" dirty="0" smtClean="0"/>
              <a:t> </a:t>
            </a:r>
            <a:r>
              <a:rPr lang="en-US" sz="2400" dirty="0" err="1" smtClean="0"/>
              <a:t>especialidades</a:t>
            </a:r>
            <a:r>
              <a:rPr lang="en-US" sz="2400" dirty="0"/>
              <a:t>:</a:t>
            </a:r>
            <a:endParaRPr lang="en-US" sz="2400" dirty="0" smtClean="0"/>
          </a:p>
          <a:p>
            <a:pPr>
              <a:buNone/>
            </a:pPr>
            <a:r>
              <a:rPr lang="en-US" sz="2400" dirty="0"/>
              <a:t> </a:t>
            </a:r>
            <a:r>
              <a:rPr lang="en-US" sz="2400" dirty="0" smtClean="0"/>
              <a:t> - </a:t>
            </a:r>
            <a:r>
              <a:rPr lang="en-US" sz="2400" dirty="0" err="1" smtClean="0"/>
              <a:t>Radiologia</a:t>
            </a:r>
            <a:r>
              <a:rPr lang="en-US" sz="2400" dirty="0" smtClean="0"/>
              <a:t> </a:t>
            </a:r>
            <a:r>
              <a:rPr lang="en-US" sz="2400" dirty="0" err="1" smtClean="0"/>
              <a:t>diagnostica</a:t>
            </a:r>
            <a:endParaRPr lang="en-US" sz="2400" dirty="0" smtClean="0"/>
          </a:p>
          <a:p>
            <a:pPr>
              <a:buNone/>
            </a:pPr>
            <a:r>
              <a:rPr lang="en-US" sz="2400" dirty="0"/>
              <a:t> </a:t>
            </a:r>
            <a:r>
              <a:rPr lang="en-US" sz="2400" dirty="0" smtClean="0"/>
              <a:t> - </a:t>
            </a:r>
            <a:r>
              <a:rPr lang="en-US" sz="2400" dirty="0" err="1" smtClean="0"/>
              <a:t>Terapia</a:t>
            </a:r>
            <a:r>
              <a:rPr lang="en-US" sz="2400" dirty="0" smtClean="0"/>
              <a:t> de </a:t>
            </a:r>
            <a:r>
              <a:rPr lang="en-US" sz="2400" dirty="0" err="1" smtClean="0"/>
              <a:t>radiacion</a:t>
            </a:r>
            <a:endParaRPr lang="en-US" sz="2400" dirty="0" smtClean="0"/>
          </a:p>
          <a:p>
            <a:pPr>
              <a:buNone/>
            </a:pPr>
            <a:r>
              <a:rPr lang="en-US" sz="2400" dirty="0"/>
              <a:t>  </a:t>
            </a:r>
            <a:r>
              <a:rPr lang="en-US" sz="2400" dirty="0" smtClean="0"/>
              <a:t>-  </a:t>
            </a:r>
            <a:r>
              <a:rPr lang="en-US" sz="2400" dirty="0" err="1" smtClean="0"/>
              <a:t>Medicina</a:t>
            </a:r>
            <a:r>
              <a:rPr lang="en-US" sz="2400" dirty="0" smtClean="0"/>
              <a:t> Nuclear</a:t>
            </a:r>
          </a:p>
          <a:p>
            <a:pPr>
              <a:buNone/>
            </a:pPr>
            <a:endParaRPr lang="en-US" sz="2400" dirty="0"/>
          </a:p>
        </p:txBody>
      </p:sp>
    </p:spTree>
  </p:cSld>
  <p:clrMapOvr>
    <a:masterClrMapping/>
  </p:clrMapOvr>
  <p:transition>
    <p:cut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sz="2400" dirty="0" err="1" smtClean="0">
                <a:solidFill>
                  <a:schemeClr val="bg1"/>
                </a:solidFill>
              </a:rPr>
              <a:t>Beneficios</a:t>
            </a:r>
            <a:endParaRPr lang="en-US" sz="2400" dirty="0">
              <a:solidFill>
                <a:schemeClr val="bg1"/>
              </a:solidFill>
            </a:endParaRPr>
          </a:p>
        </p:txBody>
      </p:sp>
      <p:sp>
        <p:nvSpPr>
          <p:cNvPr id="3" name="Text Placeholder 2"/>
          <p:cNvSpPr>
            <a:spLocks noGrp="1"/>
          </p:cNvSpPr>
          <p:nvPr>
            <p:ph type="body" sz="half" idx="3"/>
          </p:nvPr>
        </p:nvSpPr>
        <p:spPr/>
        <p:txBody>
          <a:bodyPr/>
          <a:lstStyle/>
          <a:p>
            <a:r>
              <a:rPr lang="en-US" sz="2400" dirty="0" err="1" smtClean="0"/>
              <a:t>Riesgos</a:t>
            </a:r>
            <a:endParaRPr lang="en-US" sz="2400" dirty="0"/>
          </a:p>
        </p:txBody>
      </p:sp>
      <p:sp>
        <p:nvSpPr>
          <p:cNvPr id="4" name="Content Placeholder 3"/>
          <p:cNvSpPr>
            <a:spLocks noGrp="1"/>
          </p:cNvSpPr>
          <p:nvPr>
            <p:ph sz="quarter" idx="2"/>
          </p:nvPr>
        </p:nvSpPr>
        <p:spPr/>
        <p:txBody>
          <a:bodyPr/>
          <a:lstStyle/>
          <a:p>
            <a:r>
              <a:rPr lang="en-US" dirty="0" smtClean="0"/>
              <a:t>La </a:t>
            </a:r>
            <a:r>
              <a:rPr lang="en-US" dirty="0" err="1" smtClean="0"/>
              <a:t>informacion</a:t>
            </a:r>
            <a:r>
              <a:rPr lang="en-US" dirty="0" smtClean="0"/>
              <a:t> </a:t>
            </a:r>
            <a:r>
              <a:rPr lang="en-US" dirty="0" err="1" smtClean="0"/>
              <a:t>obtenida</a:t>
            </a:r>
            <a:r>
              <a:rPr lang="en-US" dirty="0" smtClean="0"/>
              <a:t> a </a:t>
            </a:r>
            <a:r>
              <a:rPr lang="en-US" dirty="0" err="1" smtClean="0"/>
              <a:t>traves</a:t>
            </a:r>
            <a:r>
              <a:rPr lang="en-US" dirty="0" smtClean="0"/>
              <a:t> de </a:t>
            </a:r>
            <a:r>
              <a:rPr lang="en-US" dirty="0" err="1" smtClean="0"/>
              <a:t>ellos</a:t>
            </a:r>
            <a:r>
              <a:rPr lang="en-US" dirty="0" smtClean="0"/>
              <a:t> se </a:t>
            </a:r>
            <a:r>
              <a:rPr lang="en-US" dirty="0" err="1" smtClean="0"/>
              <a:t>pueden</a:t>
            </a:r>
            <a:r>
              <a:rPr lang="en-US" dirty="0" smtClean="0"/>
              <a:t> </a:t>
            </a:r>
            <a:r>
              <a:rPr lang="en-US" dirty="0" err="1" smtClean="0"/>
              <a:t>usar</a:t>
            </a:r>
            <a:r>
              <a:rPr lang="en-US" dirty="0" smtClean="0"/>
              <a:t> </a:t>
            </a:r>
            <a:r>
              <a:rPr lang="en-US" dirty="0" err="1" smtClean="0"/>
              <a:t>para</a:t>
            </a:r>
            <a:r>
              <a:rPr lang="en-US" dirty="0" smtClean="0"/>
              <a:t> </a:t>
            </a:r>
            <a:r>
              <a:rPr lang="en-US" dirty="0" err="1" smtClean="0"/>
              <a:t>diagnosticar</a:t>
            </a:r>
            <a:r>
              <a:rPr lang="en-US" dirty="0" smtClean="0"/>
              <a:t> y </a:t>
            </a:r>
            <a:r>
              <a:rPr lang="en-US" dirty="0" err="1" smtClean="0"/>
              <a:t>tratar</a:t>
            </a:r>
            <a:r>
              <a:rPr lang="en-US" dirty="0" smtClean="0"/>
              <a:t> </a:t>
            </a:r>
            <a:r>
              <a:rPr lang="en-US" dirty="0" err="1" smtClean="0"/>
              <a:t>enfermedades</a:t>
            </a:r>
            <a:endParaRPr lang="en-US" dirty="0" smtClean="0"/>
          </a:p>
          <a:p>
            <a:endParaRPr lang="en-US" dirty="0"/>
          </a:p>
        </p:txBody>
      </p:sp>
      <p:sp>
        <p:nvSpPr>
          <p:cNvPr id="5" name="Content Placeholder 4"/>
          <p:cNvSpPr>
            <a:spLocks noGrp="1"/>
          </p:cNvSpPr>
          <p:nvPr>
            <p:ph sz="quarter" idx="4"/>
          </p:nvPr>
        </p:nvSpPr>
        <p:spPr>
          <a:xfrm>
            <a:off x="4648200" y="2471383"/>
            <a:ext cx="4191000" cy="3853217"/>
          </a:xfrm>
        </p:spPr>
        <p:txBody>
          <a:bodyPr>
            <a:normAutofit fontScale="92500" lnSpcReduction="20000"/>
          </a:bodyPr>
          <a:lstStyle/>
          <a:p>
            <a:r>
              <a:rPr lang="en-US" dirty="0" err="1" smtClean="0"/>
              <a:t>Puede</a:t>
            </a:r>
            <a:r>
              <a:rPr lang="en-US" dirty="0" smtClean="0"/>
              <a:t> </a:t>
            </a:r>
            <a:r>
              <a:rPr lang="en-US" dirty="0" err="1" smtClean="0"/>
              <a:t>destruir</a:t>
            </a:r>
            <a:r>
              <a:rPr lang="en-US" dirty="0" smtClean="0"/>
              <a:t> </a:t>
            </a:r>
            <a:r>
              <a:rPr lang="en-US" dirty="0" err="1" smtClean="0"/>
              <a:t>tejidos</a:t>
            </a:r>
            <a:r>
              <a:rPr lang="en-US" dirty="0" smtClean="0"/>
              <a:t> y </a:t>
            </a:r>
            <a:r>
              <a:rPr lang="en-US" dirty="0" err="1" smtClean="0"/>
              <a:t>danar</a:t>
            </a:r>
            <a:r>
              <a:rPr lang="en-US" dirty="0" smtClean="0"/>
              <a:t> de forma </a:t>
            </a:r>
            <a:r>
              <a:rPr lang="en-US" dirty="0" err="1" smtClean="0"/>
              <a:t>permanente</a:t>
            </a:r>
            <a:r>
              <a:rPr lang="en-US" dirty="0" smtClean="0"/>
              <a:t> los </a:t>
            </a:r>
            <a:r>
              <a:rPr lang="en-US" dirty="0" err="1" smtClean="0"/>
              <a:t>ojos</a:t>
            </a:r>
            <a:r>
              <a:rPr lang="en-US" dirty="0" smtClean="0"/>
              <a:t>, </a:t>
            </a:r>
            <a:r>
              <a:rPr lang="en-US" dirty="0" err="1" smtClean="0"/>
              <a:t>medula</a:t>
            </a:r>
            <a:r>
              <a:rPr lang="en-US" dirty="0" smtClean="0"/>
              <a:t> </a:t>
            </a:r>
            <a:r>
              <a:rPr lang="en-US" dirty="0" err="1" smtClean="0"/>
              <a:t>osea</a:t>
            </a:r>
            <a:r>
              <a:rPr lang="en-US" dirty="0" smtClean="0"/>
              <a:t> y </a:t>
            </a:r>
            <a:r>
              <a:rPr lang="en-US" dirty="0" err="1" smtClean="0"/>
              <a:t>piel</a:t>
            </a:r>
            <a:r>
              <a:rPr lang="en-US" dirty="0" smtClean="0"/>
              <a:t>.</a:t>
            </a:r>
          </a:p>
          <a:p>
            <a:pPr>
              <a:buNone/>
            </a:pPr>
            <a:r>
              <a:rPr lang="en-US" dirty="0" smtClean="0"/>
              <a:t>    ej: cancer de </a:t>
            </a:r>
            <a:r>
              <a:rPr lang="en-US" dirty="0" err="1" smtClean="0"/>
              <a:t>piel</a:t>
            </a:r>
            <a:endParaRPr lang="en-US" dirty="0" smtClean="0"/>
          </a:p>
          <a:p>
            <a:r>
              <a:rPr lang="en-US" dirty="0" err="1" smtClean="0"/>
              <a:t>Puede</a:t>
            </a:r>
            <a:r>
              <a:rPr lang="en-US" dirty="0" smtClean="0"/>
              <a:t> </a:t>
            </a:r>
            <a:r>
              <a:rPr lang="en-US" dirty="0" err="1" smtClean="0"/>
              <a:t>causar</a:t>
            </a:r>
            <a:r>
              <a:rPr lang="en-US" dirty="0" smtClean="0"/>
              <a:t> </a:t>
            </a:r>
            <a:r>
              <a:rPr lang="en-US" dirty="0" err="1" smtClean="0"/>
              <a:t>dano</a:t>
            </a:r>
            <a:r>
              <a:rPr lang="en-US" dirty="0" smtClean="0"/>
              <a:t> al </a:t>
            </a:r>
            <a:r>
              <a:rPr lang="en-US" dirty="0" err="1" smtClean="0"/>
              <a:t>embrion</a:t>
            </a:r>
            <a:r>
              <a:rPr lang="en-US" dirty="0" smtClean="0"/>
              <a:t> y al </a:t>
            </a:r>
            <a:r>
              <a:rPr lang="en-US" dirty="0" err="1" smtClean="0"/>
              <a:t>feto</a:t>
            </a:r>
            <a:r>
              <a:rPr lang="en-US" dirty="0" smtClean="0"/>
              <a:t>, </a:t>
            </a:r>
            <a:r>
              <a:rPr lang="en-US" dirty="0" err="1" smtClean="0"/>
              <a:t>causando</a:t>
            </a:r>
            <a:r>
              <a:rPr lang="en-US" dirty="0" smtClean="0"/>
              <a:t> </a:t>
            </a:r>
            <a:r>
              <a:rPr lang="en-US" dirty="0" err="1" smtClean="0"/>
              <a:t>malformaciones</a:t>
            </a:r>
            <a:r>
              <a:rPr lang="en-US" dirty="0" smtClean="0"/>
              <a:t> </a:t>
            </a:r>
            <a:r>
              <a:rPr lang="en-US" dirty="0" err="1" smtClean="0"/>
              <a:t>severas</a:t>
            </a:r>
            <a:r>
              <a:rPr lang="en-US" dirty="0" smtClean="0"/>
              <a:t> y la </a:t>
            </a:r>
            <a:r>
              <a:rPr lang="en-US" dirty="0" err="1" smtClean="0"/>
              <a:t>muerte</a:t>
            </a:r>
            <a:endParaRPr lang="en-US" dirty="0" smtClean="0"/>
          </a:p>
          <a:p>
            <a:endParaRPr lang="en-US" dirty="0" smtClean="0"/>
          </a:p>
          <a:p>
            <a:pPr>
              <a:buNone/>
            </a:pPr>
            <a:r>
              <a:rPr lang="en-US" dirty="0" smtClean="0"/>
              <a:t>   </a:t>
            </a:r>
            <a:endParaRPr lang="en-US" dirty="0"/>
          </a:p>
        </p:txBody>
      </p:sp>
      <p:sp>
        <p:nvSpPr>
          <p:cNvPr id="6" name="Title 5"/>
          <p:cNvSpPr>
            <a:spLocks noGrp="1"/>
          </p:cNvSpPr>
          <p:nvPr>
            <p:ph type="title"/>
          </p:nvPr>
        </p:nvSpPr>
        <p:spPr/>
        <p:txBody>
          <a:bodyPr/>
          <a:lstStyle/>
          <a:p>
            <a:r>
              <a:rPr lang="en-US" dirty="0" err="1" smtClean="0"/>
              <a:t>Radiaciones</a:t>
            </a:r>
            <a:r>
              <a:rPr lang="en-US" dirty="0" smtClean="0"/>
              <a:t> </a:t>
            </a:r>
            <a:r>
              <a:rPr lang="en-US" dirty="0" err="1" smtClean="0"/>
              <a:t>Ionizantes</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Radiation Protection</a:t>
            </a:r>
            <a:endParaRPr lang="en-US" dirty="0"/>
          </a:p>
        </p:txBody>
      </p:sp>
      <p:sp>
        <p:nvSpPr>
          <p:cNvPr id="3" name="Content Placeholder 2"/>
          <p:cNvSpPr>
            <a:spLocks noGrp="1"/>
          </p:cNvSpPr>
          <p:nvPr>
            <p:ph sz="quarter" idx="1"/>
          </p:nvPr>
        </p:nvSpPr>
        <p:spPr>
          <a:xfrm>
            <a:off x="228600" y="1447800"/>
            <a:ext cx="8577072" cy="4651248"/>
          </a:xfrm>
        </p:spPr>
        <p:txBody>
          <a:bodyPr>
            <a:normAutofit fontScale="70000" lnSpcReduction="20000"/>
          </a:bodyPr>
          <a:lstStyle/>
          <a:p>
            <a:pPr>
              <a:buNone/>
            </a:pPr>
            <a:endParaRPr lang="es-ES" dirty="0" smtClean="0"/>
          </a:p>
          <a:p>
            <a:pPr>
              <a:buFont typeface="Wingdings" pitchFamily="2" charset="2"/>
              <a:buChar char="§"/>
            </a:pPr>
            <a:r>
              <a:rPr lang="es-ES" dirty="0" smtClean="0"/>
              <a:t>     La utilización de las mismas debe estar plenamente justificada con relación a los beneficios que aporta.</a:t>
            </a:r>
          </a:p>
          <a:p>
            <a:endParaRPr lang="es-ES" dirty="0" smtClean="0"/>
          </a:p>
          <a:p>
            <a:pPr>
              <a:buFont typeface="Wingdings" pitchFamily="2" charset="2"/>
              <a:buChar char="§"/>
            </a:pPr>
            <a:r>
              <a:rPr lang="es-ES" dirty="0" smtClean="0"/>
              <a:t>Los pacientes deben recibir la dosis de radiaciones mas bajas posibles , aun </a:t>
            </a:r>
            <a:r>
              <a:rPr lang="es-ES" dirty="0" err="1" smtClean="0"/>
              <a:t>asi</a:t>
            </a:r>
            <a:r>
              <a:rPr lang="es-ES" dirty="0" smtClean="0"/>
              <a:t> se deben obtener </a:t>
            </a:r>
            <a:r>
              <a:rPr lang="es-ES" dirty="0" err="1" smtClean="0"/>
              <a:t>radiografias</a:t>
            </a:r>
            <a:r>
              <a:rPr lang="es-ES" dirty="0" smtClean="0"/>
              <a:t> de calidad.</a:t>
            </a:r>
          </a:p>
          <a:p>
            <a:pPr>
              <a:buNone/>
            </a:pPr>
            <a:endParaRPr lang="es-ES" dirty="0" smtClean="0"/>
          </a:p>
          <a:p>
            <a:pPr>
              <a:buFont typeface="Wingdings" pitchFamily="2" charset="2"/>
              <a:buChar char="§"/>
            </a:pPr>
            <a:r>
              <a:rPr lang="es-ES" dirty="0" smtClean="0"/>
              <a:t>No sobrepasar los límites de dosis establecidos para los trabajadores expuestos, las personas en formación, los estudiantes y los miembros del público.</a:t>
            </a:r>
          </a:p>
          <a:p>
            <a:pPr>
              <a:buNone/>
            </a:pPr>
            <a:endParaRPr lang="es-ES" dirty="0" smtClean="0"/>
          </a:p>
          <a:p>
            <a:pPr>
              <a:buFont typeface="Wingdings" pitchFamily="2" charset="2"/>
              <a:buChar char="§"/>
            </a:pPr>
            <a:r>
              <a:rPr lang="es-ES" dirty="0" smtClean="0"/>
              <a:t>Las </a:t>
            </a:r>
            <a:r>
              <a:rPr lang="es-ES" dirty="0" err="1" smtClean="0"/>
              <a:t>radiografias</a:t>
            </a:r>
            <a:r>
              <a:rPr lang="es-ES" dirty="0" smtClean="0"/>
              <a:t> no se deben hacer durante el embarazo por el riesgo que estas tienen para el </a:t>
            </a:r>
            <a:r>
              <a:rPr lang="es-ES" dirty="0" err="1" smtClean="0"/>
              <a:t>embrion</a:t>
            </a:r>
            <a:r>
              <a:rPr lang="es-ES" dirty="0" smtClean="0"/>
              <a:t> y el feto (  el primer trimestre es el mas peligroso).</a:t>
            </a:r>
          </a:p>
          <a:p>
            <a:pPr>
              <a:buNone/>
            </a:pPr>
            <a:endParaRPr lang="en-US" dirty="0" smtClean="0"/>
          </a:p>
          <a:p>
            <a:endParaRPr lang="es-ES" dirty="0" smtClean="0"/>
          </a:p>
          <a:p>
            <a:pPr>
              <a:buNone/>
            </a:pPr>
            <a:r>
              <a:rPr lang="es-ES" dirty="0" smtClean="0"/>
              <a:t>    </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Radiation Protection</a:t>
            </a:r>
            <a:endParaRPr lang="en-US" dirty="0"/>
          </a:p>
        </p:txBody>
      </p:sp>
      <p:sp>
        <p:nvSpPr>
          <p:cNvPr id="3" name="Content Placeholder 2"/>
          <p:cNvSpPr>
            <a:spLocks noGrp="1"/>
          </p:cNvSpPr>
          <p:nvPr>
            <p:ph sz="quarter" idx="1"/>
          </p:nvPr>
        </p:nvSpPr>
        <p:spPr/>
        <p:txBody>
          <a:bodyPr/>
          <a:lstStyle/>
          <a:p>
            <a:r>
              <a:rPr lang="en-US" dirty="0" smtClean="0"/>
              <a:t>Los </a:t>
            </a:r>
            <a:r>
              <a:rPr lang="en-US" dirty="0" err="1" smtClean="0"/>
              <a:t>Asistentes</a:t>
            </a:r>
            <a:r>
              <a:rPr lang="en-US" dirty="0" smtClean="0"/>
              <a:t> Medicos </a:t>
            </a:r>
            <a:r>
              <a:rPr lang="en-US" dirty="0" err="1" smtClean="0"/>
              <a:t>deben</a:t>
            </a:r>
            <a:r>
              <a:rPr lang="en-US" dirty="0" smtClean="0"/>
              <a:t> </a:t>
            </a:r>
            <a:r>
              <a:rPr lang="en-US" dirty="0" err="1" smtClean="0"/>
              <a:t>tener</a:t>
            </a:r>
            <a:r>
              <a:rPr lang="en-US" dirty="0" smtClean="0"/>
              <a:t> los </a:t>
            </a:r>
            <a:r>
              <a:rPr lang="en-US" dirty="0" err="1" smtClean="0"/>
              <a:t>conocimientos</a:t>
            </a:r>
            <a:r>
              <a:rPr lang="en-US" dirty="0" smtClean="0"/>
              <a:t> </a:t>
            </a:r>
            <a:r>
              <a:rPr lang="en-US" dirty="0" err="1" smtClean="0"/>
              <a:t>necesarios</a:t>
            </a:r>
            <a:r>
              <a:rPr lang="en-US" dirty="0" smtClean="0"/>
              <a:t> de </a:t>
            </a:r>
            <a:r>
              <a:rPr lang="en-US" dirty="0" err="1" smtClean="0"/>
              <a:t>Radiologia</a:t>
            </a:r>
            <a:r>
              <a:rPr lang="en-US" dirty="0" smtClean="0"/>
              <a:t> y </a:t>
            </a:r>
            <a:r>
              <a:rPr lang="en-US" dirty="0" err="1" smtClean="0"/>
              <a:t>seguridad</a:t>
            </a:r>
            <a:r>
              <a:rPr lang="en-US" dirty="0" smtClean="0"/>
              <a:t> </a:t>
            </a:r>
            <a:r>
              <a:rPr lang="en-US" dirty="0" err="1" smtClean="0"/>
              <a:t>radiologica</a:t>
            </a:r>
            <a:r>
              <a:rPr lang="en-US" dirty="0" smtClean="0"/>
              <a:t> </a:t>
            </a:r>
            <a:r>
              <a:rPr lang="en-US" dirty="0" err="1" smtClean="0"/>
              <a:t>para</a:t>
            </a:r>
            <a:r>
              <a:rPr lang="en-US" dirty="0" smtClean="0"/>
              <a:t> </a:t>
            </a:r>
            <a:r>
              <a:rPr lang="en-US" dirty="0" err="1" smtClean="0"/>
              <a:t>instruir</a:t>
            </a:r>
            <a:r>
              <a:rPr lang="en-US" dirty="0" smtClean="0"/>
              <a:t> a </a:t>
            </a:r>
            <a:r>
              <a:rPr lang="en-US" dirty="0" err="1" smtClean="0"/>
              <a:t>sus</a:t>
            </a:r>
            <a:r>
              <a:rPr lang="en-US" dirty="0" smtClean="0"/>
              <a:t> </a:t>
            </a:r>
            <a:r>
              <a:rPr lang="en-US" dirty="0" err="1" smtClean="0"/>
              <a:t>pacientes</a:t>
            </a:r>
            <a:r>
              <a:rPr lang="en-US" dirty="0" smtClean="0"/>
              <a:t> en la </a:t>
            </a:r>
            <a:r>
              <a:rPr lang="en-US" dirty="0" err="1" smtClean="0"/>
              <a:t>correcta</a:t>
            </a:r>
            <a:r>
              <a:rPr lang="en-US" dirty="0" smtClean="0"/>
              <a:t> </a:t>
            </a:r>
            <a:r>
              <a:rPr lang="en-US" dirty="0" err="1" smtClean="0"/>
              <a:t>preparacion</a:t>
            </a:r>
            <a:r>
              <a:rPr lang="en-US" dirty="0" smtClean="0"/>
              <a:t> </a:t>
            </a:r>
            <a:r>
              <a:rPr lang="en-US" dirty="0" err="1" smtClean="0"/>
              <a:t>para</a:t>
            </a:r>
            <a:r>
              <a:rPr lang="en-US" dirty="0" smtClean="0"/>
              <a:t> los </a:t>
            </a:r>
            <a:r>
              <a:rPr lang="en-US" dirty="0" err="1" smtClean="0"/>
              <a:t>procedimientos</a:t>
            </a:r>
            <a:r>
              <a:rPr lang="en-US" dirty="0" smtClean="0"/>
              <a:t> y </a:t>
            </a:r>
            <a:r>
              <a:rPr lang="en-US" dirty="0" err="1" smtClean="0"/>
              <a:t>mantenerse</a:t>
            </a:r>
            <a:r>
              <a:rPr lang="en-US" dirty="0" smtClean="0"/>
              <a:t> </a:t>
            </a:r>
            <a:r>
              <a:rPr lang="en-US" dirty="0" err="1" smtClean="0"/>
              <a:t>ellos</a:t>
            </a:r>
            <a:r>
              <a:rPr lang="en-US" dirty="0" smtClean="0"/>
              <a:t> y </a:t>
            </a:r>
            <a:r>
              <a:rPr lang="en-US" dirty="0" err="1" smtClean="0"/>
              <a:t>sus</a:t>
            </a:r>
            <a:r>
              <a:rPr lang="en-US" dirty="0" smtClean="0"/>
              <a:t> </a:t>
            </a:r>
            <a:r>
              <a:rPr lang="en-US" dirty="0" err="1" smtClean="0"/>
              <a:t>pacientes</a:t>
            </a:r>
            <a:r>
              <a:rPr lang="en-US" dirty="0" smtClean="0"/>
              <a:t> </a:t>
            </a:r>
            <a:r>
              <a:rPr lang="en-US" dirty="0" err="1" smtClean="0"/>
              <a:t>seguros</a:t>
            </a:r>
            <a:r>
              <a:rPr lang="en-US" dirty="0" smtClean="0"/>
              <a:t>.</a:t>
            </a:r>
          </a:p>
          <a:p>
            <a:r>
              <a:rPr lang="en-US" dirty="0" smtClean="0"/>
              <a:t>El personal en el </a:t>
            </a:r>
            <a:r>
              <a:rPr lang="en-US" dirty="0" err="1" smtClean="0"/>
              <a:t>departamento</a:t>
            </a:r>
            <a:r>
              <a:rPr lang="en-US" dirty="0" smtClean="0"/>
              <a:t> de </a:t>
            </a:r>
            <a:r>
              <a:rPr lang="en-US" dirty="0" err="1" smtClean="0"/>
              <a:t>Rayos</a:t>
            </a:r>
            <a:r>
              <a:rPr lang="en-US" dirty="0" smtClean="0"/>
              <a:t> X y </a:t>
            </a:r>
            <a:r>
              <a:rPr lang="en-US" dirty="0" err="1" smtClean="0"/>
              <a:t>otros</a:t>
            </a:r>
            <a:r>
              <a:rPr lang="en-US" dirty="0" smtClean="0"/>
              <a:t> </a:t>
            </a:r>
            <a:r>
              <a:rPr lang="en-US" dirty="0" err="1" smtClean="0"/>
              <a:t>expuestos</a:t>
            </a:r>
            <a:r>
              <a:rPr lang="en-US" dirty="0" smtClean="0"/>
              <a:t> a </a:t>
            </a:r>
            <a:r>
              <a:rPr lang="en-US" dirty="0" err="1" smtClean="0"/>
              <a:t>Rayos</a:t>
            </a:r>
            <a:r>
              <a:rPr lang="en-US" dirty="0" smtClean="0"/>
              <a:t> X </a:t>
            </a:r>
            <a:r>
              <a:rPr lang="en-US" dirty="0" err="1" smtClean="0"/>
              <a:t>deben</a:t>
            </a:r>
            <a:r>
              <a:rPr lang="en-US" dirty="0" smtClean="0"/>
              <a:t> </a:t>
            </a:r>
            <a:r>
              <a:rPr lang="en-US" dirty="0" err="1" smtClean="0"/>
              <a:t>usar</a:t>
            </a:r>
            <a:r>
              <a:rPr lang="en-US" dirty="0" smtClean="0"/>
              <a:t> un </a:t>
            </a:r>
            <a:r>
              <a:rPr lang="en-US" b="1" dirty="0" smtClean="0"/>
              <a:t>DOSIMETRO </a:t>
            </a:r>
            <a:r>
              <a:rPr lang="en-US" dirty="0" smtClean="0"/>
              <a:t>(</a:t>
            </a:r>
            <a:r>
              <a:rPr lang="en-US" b="1" dirty="0" smtClean="0"/>
              <a:t> </a:t>
            </a:r>
            <a:r>
              <a:rPr lang="en-US" dirty="0" err="1" smtClean="0"/>
              <a:t>pequeno</a:t>
            </a:r>
            <a:r>
              <a:rPr lang="en-US" dirty="0" smtClean="0"/>
              <a:t> </a:t>
            </a:r>
            <a:r>
              <a:rPr lang="en-US" dirty="0" err="1" smtClean="0"/>
              <a:t>dispositivo</a:t>
            </a:r>
            <a:r>
              <a:rPr lang="en-US" dirty="0" smtClean="0"/>
              <a:t> </a:t>
            </a:r>
            <a:r>
              <a:rPr lang="en-US" dirty="0" err="1" smtClean="0"/>
              <a:t>que</a:t>
            </a:r>
            <a:r>
              <a:rPr lang="en-US" dirty="0" smtClean="0"/>
              <a:t> se </a:t>
            </a:r>
            <a:r>
              <a:rPr lang="en-US" dirty="0" err="1" smtClean="0"/>
              <a:t>coloca</a:t>
            </a:r>
            <a:r>
              <a:rPr lang="en-US" dirty="0" smtClean="0"/>
              <a:t> </a:t>
            </a:r>
            <a:r>
              <a:rPr lang="en-US" dirty="0" err="1" smtClean="0"/>
              <a:t>por</a:t>
            </a:r>
            <a:r>
              <a:rPr lang="en-US" dirty="0" smtClean="0"/>
              <a:t> </a:t>
            </a:r>
            <a:r>
              <a:rPr lang="en-US" dirty="0" err="1" smtClean="0"/>
              <a:t>encima</a:t>
            </a:r>
            <a:r>
              <a:rPr lang="en-US" dirty="0" smtClean="0"/>
              <a:t> de la </a:t>
            </a:r>
            <a:r>
              <a:rPr lang="en-US" dirty="0" err="1" smtClean="0"/>
              <a:t>cintura</a:t>
            </a:r>
            <a:r>
              <a:rPr lang="en-US" dirty="0" smtClean="0"/>
              <a:t>)</a:t>
            </a:r>
          </a:p>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Radiation Protection</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El </a:t>
            </a:r>
            <a:r>
              <a:rPr lang="en-US" dirty="0" err="1" smtClean="0"/>
              <a:t>dosimetro</a:t>
            </a:r>
            <a:r>
              <a:rPr lang="en-US" dirty="0" smtClean="0"/>
              <a:t> </a:t>
            </a:r>
            <a:r>
              <a:rPr lang="en-US" dirty="0" err="1" smtClean="0"/>
              <a:t>mide</a:t>
            </a:r>
            <a:r>
              <a:rPr lang="en-US" dirty="0" smtClean="0"/>
              <a:t> la </a:t>
            </a:r>
            <a:r>
              <a:rPr lang="en-US" dirty="0" err="1" smtClean="0"/>
              <a:t>cantidad</a:t>
            </a:r>
            <a:r>
              <a:rPr lang="en-US" dirty="0" smtClean="0"/>
              <a:t> de </a:t>
            </a:r>
            <a:r>
              <a:rPr lang="en-US" dirty="0" err="1" smtClean="0"/>
              <a:t>Rayos</a:t>
            </a:r>
            <a:r>
              <a:rPr lang="en-US" dirty="0" smtClean="0"/>
              <a:t> X a la </a:t>
            </a:r>
            <a:r>
              <a:rPr lang="en-US" dirty="0" err="1" smtClean="0"/>
              <a:t>que</a:t>
            </a:r>
            <a:r>
              <a:rPr lang="en-US" dirty="0" smtClean="0"/>
              <a:t> </a:t>
            </a:r>
            <a:r>
              <a:rPr lang="en-US" dirty="0" err="1" smtClean="0"/>
              <a:t>una</a:t>
            </a:r>
            <a:r>
              <a:rPr lang="en-US" dirty="0" smtClean="0"/>
              <a:t> persona </a:t>
            </a:r>
            <a:r>
              <a:rPr lang="en-US" dirty="0" err="1" smtClean="0"/>
              <a:t>es</a:t>
            </a:r>
            <a:r>
              <a:rPr lang="en-US" dirty="0" smtClean="0"/>
              <a:t> </a:t>
            </a:r>
            <a:r>
              <a:rPr lang="en-US" dirty="0" err="1" smtClean="0"/>
              <a:t>expuesta</a:t>
            </a:r>
            <a:r>
              <a:rPr lang="en-US" dirty="0" smtClean="0"/>
              <a:t>. Este se </a:t>
            </a:r>
            <a:r>
              <a:rPr lang="en-US" dirty="0" err="1" smtClean="0"/>
              <a:t>mide</a:t>
            </a:r>
            <a:r>
              <a:rPr lang="en-US" dirty="0" smtClean="0"/>
              <a:t> de forma regular y el </a:t>
            </a:r>
            <a:r>
              <a:rPr lang="en-US" dirty="0" err="1" smtClean="0"/>
              <a:t>resultado</a:t>
            </a:r>
            <a:r>
              <a:rPr lang="en-US" dirty="0" smtClean="0"/>
              <a:t> se </a:t>
            </a:r>
            <a:r>
              <a:rPr lang="en-US" dirty="0" err="1" smtClean="0"/>
              <a:t>reporta</a:t>
            </a:r>
            <a:r>
              <a:rPr lang="en-US" dirty="0" smtClean="0"/>
              <a:t> al supervisor.</a:t>
            </a:r>
          </a:p>
          <a:p>
            <a:r>
              <a:rPr lang="en-US" dirty="0" smtClean="0"/>
              <a:t>Los </a:t>
            </a:r>
            <a:r>
              <a:rPr lang="en-US" dirty="0" err="1" smtClean="0"/>
              <a:t>pacientes</a:t>
            </a:r>
            <a:r>
              <a:rPr lang="en-US" dirty="0" smtClean="0"/>
              <a:t> </a:t>
            </a:r>
            <a:r>
              <a:rPr lang="en-US" dirty="0" err="1" smtClean="0"/>
              <a:t>deben</a:t>
            </a:r>
            <a:r>
              <a:rPr lang="en-US" dirty="0" smtClean="0"/>
              <a:t> </a:t>
            </a:r>
            <a:r>
              <a:rPr lang="en-US" dirty="0" err="1" smtClean="0"/>
              <a:t>usar</a:t>
            </a:r>
            <a:r>
              <a:rPr lang="en-US" dirty="0" smtClean="0"/>
              <a:t> </a:t>
            </a:r>
            <a:r>
              <a:rPr lang="en-US" dirty="0" err="1" smtClean="0"/>
              <a:t>delantales</a:t>
            </a:r>
            <a:r>
              <a:rPr lang="en-US" dirty="0" smtClean="0"/>
              <a:t> de </a:t>
            </a:r>
            <a:r>
              <a:rPr lang="en-US" dirty="0" err="1" smtClean="0"/>
              <a:t>plomo</a:t>
            </a:r>
            <a:r>
              <a:rPr lang="en-US" dirty="0" smtClean="0"/>
              <a:t> </a:t>
            </a:r>
            <a:r>
              <a:rPr lang="en-US" dirty="0" err="1" smtClean="0"/>
              <a:t>sobre</a:t>
            </a:r>
            <a:r>
              <a:rPr lang="en-US" dirty="0" smtClean="0"/>
              <a:t> los </a:t>
            </a:r>
            <a:r>
              <a:rPr lang="en-US" dirty="0" err="1" smtClean="0"/>
              <a:t>organos</a:t>
            </a:r>
            <a:r>
              <a:rPr lang="en-US" dirty="0" smtClean="0"/>
              <a:t> </a:t>
            </a:r>
            <a:r>
              <a:rPr lang="en-US" dirty="0" err="1" smtClean="0"/>
              <a:t>reproductivos</a:t>
            </a:r>
            <a:r>
              <a:rPr lang="en-US" dirty="0" smtClean="0"/>
              <a:t>.</a:t>
            </a:r>
          </a:p>
          <a:p>
            <a:r>
              <a:rPr lang="en-US" dirty="0" smtClean="0"/>
              <a:t>Los </a:t>
            </a:r>
            <a:r>
              <a:rPr lang="en-US" dirty="0" err="1" smtClean="0"/>
              <a:t>tecnicos</a:t>
            </a:r>
            <a:r>
              <a:rPr lang="en-US" dirty="0" smtClean="0"/>
              <a:t> </a:t>
            </a:r>
            <a:r>
              <a:rPr lang="en-US" dirty="0" err="1" smtClean="0"/>
              <a:t>deben</a:t>
            </a:r>
            <a:r>
              <a:rPr lang="en-US" dirty="0" smtClean="0"/>
              <a:t> </a:t>
            </a:r>
            <a:r>
              <a:rPr lang="en-US" dirty="0" err="1" smtClean="0"/>
              <a:t>protegerse</a:t>
            </a:r>
            <a:r>
              <a:rPr lang="en-US" dirty="0" smtClean="0"/>
              <a:t> </a:t>
            </a:r>
            <a:r>
              <a:rPr lang="en-US" dirty="0" err="1" smtClean="0"/>
              <a:t>tambien</a:t>
            </a:r>
            <a:r>
              <a:rPr lang="en-US" dirty="0" smtClean="0"/>
              <a:t> con </a:t>
            </a:r>
            <a:r>
              <a:rPr lang="en-US" dirty="0" err="1" smtClean="0"/>
              <a:t>delantales</a:t>
            </a:r>
            <a:r>
              <a:rPr lang="en-US" dirty="0" smtClean="0"/>
              <a:t> de </a:t>
            </a:r>
            <a:r>
              <a:rPr lang="en-US" dirty="0" err="1" smtClean="0"/>
              <a:t>plomo</a:t>
            </a:r>
            <a:r>
              <a:rPr lang="en-US" dirty="0" smtClean="0"/>
              <a:t> y </a:t>
            </a:r>
            <a:r>
              <a:rPr lang="en-US" dirty="0" err="1" smtClean="0"/>
              <a:t>guantes</a:t>
            </a:r>
            <a:r>
              <a:rPr lang="en-US" dirty="0" smtClean="0"/>
              <a:t> </a:t>
            </a:r>
            <a:r>
              <a:rPr lang="en-US" dirty="0" err="1" smtClean="0"/>
              <a:t>cuando</a:t>
            </a:r>
            <a:r>
              <a:rPr lang="en-US" dirty="0" smtClean="0"/>
              <a:t> </a:t>
            </a:r>
            <a:r>
              <a:rPr lang="en-US" dirty="0" err="1" smtClean="0"/>
              <a:t>estan</a:t>
            </a:r>
            <a:r>
              <a:rPr lang="en-US" dirty="0" smtClean="0"/>
              <a:t> </a:t>
            </a:r>
            <a:r>
              <a:rPr lang="en-US" dirty="0" err="1" smtClean="0"/>
              <a:t>asistiendo</a:t>
            </a:r>
            <a:r>
              <a:rPr lang="en-US" dirty="0" smtClean="0"/>
              <a:t> a un </a:t>
            </a:r>
            <a:r>
              <a:rPr lang="en-US" dirty="0" err="1" smtClean="0"/>
              <a:t>paciente</a:t>
            </a:r>
            <a:r>
              <a:rPr lang="en-US" dirty="0" smtClean="0"/>
              <a:t>.</a:t>
            </a:r>
          </a:p>
          <a:p>
            <a:r>
              <a:rPr lang="en-US" dirty="0" smtClean="0"/>
              <a:t>Las </a:t>
            </a:r>
            <a:r>
              <a:rPr lang="en-US" dirty="0" err="1" smtClean="0"/>
              <a:t>paredes</a:t>
            </a:r>
            <a:r>
              <a:rPr lang="en-US" dirty="0" smtClean="0"/>
              <a:t> de </a:t>
            </a:r>
            <a:r>
              <a:rPr lang="en-US" dirty="0" err="1" smtClean="0"/>
              <a:t>las</a:t>
            </a:r>
            <a:r>
              <a:rPr lang="en-US" dirty="0" smtClean="0"/>
              <a:t> </a:t>
            </a:r>
            <a:r>
              <a:rPr lang="en-US" dirty="0" err="1" smtClean="0"/>
              <a:t>habitaciones</a:t>
            </a:r>
            <a:r>
              <a:rPr lang="en-US" dirty="0" smtClean="0"/>
              <a:t> </a:t>
            </a:r>
            <a:r>
              <a:rPr lang="en-US" dirty="0" err="1" smtClean="0"/>
              <a:t>donde</a:t>
            </a:r>
            <a:r>
              <a:rPr lang="en-US" dirty="0" smtClean="0"/>
              <a:t> se </a:t>
            </a:r>
            <a:r>
              <a:rPr lang="en-US" dirty="0" err="1" smtClean="0"/>
              <a:t>hacen</a:t>
            </a:r>
            <a:r>
              <a:rPr lang="en-US" dirty="0" smtClean="0"/>
              <a:t> </a:t>
            </a:r>
            <a:r>
              <a:rPr lang="en-US" dirty="0" err="1" smtClean="0"/>
              <a:t>radiografias</a:t>
            </a:r>
            <a:r>
              <a:rPr lang="en-US" dirty="0" smtClean="0"/>
              <a:t> </a:t>
            </a:r>
            <a:r>
              <a:rPr lang="en-US" dirty="0" err="1" smtClean="0"/>
              <a:t>deben</a:t>
            </a:r>
            <a:r>
              <a:rPr lang="en-US" dirty="0" smtClean="0"/>
              <a:t> </a:t>
            </a:r>
            <a:r>
              <a:rPr lang="en-US" dirty="0" err="1" smtClean="0"/>
              <a:t>estar</a:t>
            </a:r>
            <a:r>
              <a:rPr lang="en-US" dirty="0" smtClean="0"/>
              <a:t> </a:t>
            </a:r>
            <a:r>
              <a:rPr lang="en-US" dirty="0" err="1" smtClean="0"/>
              <a:t>revestidos</a:t>
            </a:r>
            <a:r>
              <a:rPr lang="en-US" dirty="0" smtClean="0"/>
              <a:t> de </a:t>
            </a:r>
            <a:r>
              <a:rPr lang="en-US" dirty="0" err="1" smtClean="0"/>
              <a:t>plomo</a:t>
            </a:r>
            <a:r>
              <a:rPr lang="en-US" dirty="0" smtClean="0"/>
              <a:t> </a:t>
            </a:r>
            <a:r>
              <a:rPr lang="en-US" dirty="0" err="1" smtClean="0"/>
              <a:t>para</a:t>
            </a:r>
            <a:r>
              <a:rPr lang="en-US" dirty="0" smtClean="0"/>
              <a:t> </a:t>
            </a:r>
            <a:r>
              <a:rPr lang="en-US" dirty="0" err="1" smtClean="0"/>
              <a:t>que</a:t>
            </a:r>
            <a:r>
              <a:rPr lang="en-US" dirty="0" smtClean="0"/>
              <a:t> </a:t>
            </a:r>
            <a:r>
              <a:rPr lang="en-US" dirty="0" err="1" smtClean="0"/>
              <a:t>absorba</a:t>
            </a:r>
            <a:r>
              <a:rPr lang="en-US" dirty="0" smtClean="0"/>
              <a:t> los </a:t>
            </a:r>
            <a:r>
              <a:rPr lang="en-US" dirty="0" err="1" smtClean="0"/>
              <a:t>rayos</a:t>
            </a:r>
            <a:r>
              <a:rPr lang="en-US" dirty="0" smtClean="0"/>
              <a:t> </a:t>
            </a:r>
            <a:r>
              <a:rPr lang="en-US" dirty="0" err="1" smtClean="0"/>
              <a:t>que</a:t>
            </a:r>
            <a:r>
              <a:rPr lang="en-US" dirty="0" smtClean="0"/>
              <a:t> se </a:t>
            </a:r>
            <a:r>
              <a:rPr lang="en-US" dirty="0" err="1" smtClean="0"/>
              <a:t>dispersan</a:t>
            </a:r>
            <a:r>
              <a:rPr lang="en-US" dirty="0" smtClean="0"/>
              <a:t>.</a:t>
            </a:r>
          </a:p>
          <a:p>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err="1" smtClean="0"/>
              <a:t>Respuesta</a:t>
            </a:r>
            <a:r>
              <a:rPr lang="en-US" sz="2800" dirty="0" smtClean="0"/>
              <a:t> </a:t>
            </a:r>
            <a:r>
              <a:rPr lang="en-US" sz="2800" dirty="0" err="1" smtClean="0"/>
              <a:t>Biologica</a:t>
            </a:r>
            <a:r>
              <a:rPr lang="en-US" sz="2800" dirty="0" smtClean="0"/>
              <a:t> de </a:t>
            </a:r>
            <a:r>
              <a:rPr lang="en-US" sz="2800" dirty="0" err="1" smtClean="0"/>
              <a:t>las</a:t>
            </a:r>
            <a:r>
              <a:rPr lang="en-US" sz="2800" dirty="0" smtClean="0"/>
              <a:t> </a:t>
            </a:r>
            <a:r>
              <a:rPr lang="en-US" sz="2800" dirty="0" err="1" smtClean="0"/>
              <a:t>Radiaciones</a:t>
            </a:r>
            <a:r>
              <a:rPr lang="en-US" sz="2800" dirty="0" smtClean="0"/>
              <a:t> </a:t>
            </a:r>
            <a:r>
              <a:rPr lang="en-US" sz="2800" dirty="0" err="1" smtClean="0"/>
              <a:t>Ionizantes</a:t>
            </a:r>
            <a:endParaRPr lang="en-US" sz="2800" dirty="0"/>
          </a:p>
        </p:txBody>
      </p:sp>
      <p:sp>
        <p:nvSpPr>
          <p:cNvPr id="3" name="Content Placeholder 2"/>
          <p:cNvSpPr>
            <a:spLocks noGrp="1"/>
          </p:cNvSpPr>
          <p:nvPr>
            <p:ph sz="quarter" idx="1"/>
          </p:nvPr>
        </p:nvSpPr>
        <p:spPr/>
        <p:txBody>
          <a:bodyPr/>
          <a:lstStyle/>
          <a:p>
            <a:r>
              <a:rPr lang="en-US" dirty="0" smtClean="0"/>
              <a:t>Se </a:t>
            </a:r>
            <a:r>
              <a:rPr lang="en-US" dirty="0" err="1" smtClean="0"/>
              <a:t>producen</a:t>
            </a:r>
            <a:r>
              <a:rPr lang="en-US" dirty="0" smtClean="0"/>
              <a:t> </a:t>
            </a:r>
            <a:r>
              <a:rPr lang="en-US" dirty="0" err="1" smtClean="0"/>
              <a:t>serias</a:t>
            </a:r>
            <a:r>
              <a:rPr lang="en-US" dirty="0" smtClean="0"/>
              <a:t> </a:t>
            </a:r>
            <a:r>
              <a:rPr lang="en-US" dirty="0" err="1" smtClean="0"/>
              <a:t>consecuencias</a:t>
            </a:r>
            <a:r>
              <a:rPr lang="en-US" dirty="0" smtClean="0"/>
              <a:t> </a:t>
            </a:r>
            <a:r>
              <a:rPr lang="en-US" dirty="0" err="1" smtClean="0"/>
              <a:t>para</a:t>
            </a:r>
            <a:r>
              <a:rPr lang="en-US" dirty="0" smtClean="0"/>
              <a:t> la </a:t>
            </a:r>
            <a:r>
              <a:rPr lang="en-US" dirty="0" err="1" smtClean="0"/>
              <a:t>celula</a:t>
            </a:r>
            <a:r>
              <a:rPr lang="en-US" dirty="0" smtClean="0"/>
              <a:t> </a:t>
            </a:r>
            <a:r>
              <a:rPr lang="en-US" dirty="0" err="1" smtClean="0"/>
              <a:t>cuando</a:t>
            </a:r>
            <a:r>
              <a:rPr lang="en-US" dirty="0" smtClean="0"/>
              <a:t> el DNA </a:t>
            </a:r>
            <a:r>
              <a:rPr lang="en-US" dirty="0" err="1" smtClean="0"/>
              <a:t>es</a:t>
            </a:r>
            <a:r>
              <a:rPr lang="en-US" dirty="0" smtClean="0"/>
              <a:t> </a:t>
            </a:r>
            <a:r>
              <a:rPr lang="en-US" dirty="0" err="1" smtClean="0"/>
              <a:t>afectado</a:t>
            </a:r>
            <a:r>
              <a:rPr lang="en-US" dirty="0" smtClean="0"/>
              <a:t>.</a:t>
            </a:r>
          </a:p>
          <a:p>
            <a:r>
              <a:rPr lang="en-US" dirty="0" err="1" smtClean="0"/>
              <a:t>Todas</a:t>
            </a:r>
            <a:r>
              <a:rPr lang="en-US" dirty="0" smtClean="0"/>
              <a:t> </a:t>
            </a:r>
            <a:r>
              <a:rPr lang="en-US" dirty="0" err="1" smtClean="0"/>
              <a:t>las</a:t>
            </a:r>
            <a:r>
              <a:rPr lang="en-US" dirty="0" smtClean="0"/>
              <a:t> </a:t>
            </a:r>
            <a:r>
              <a:rPr lang="en-US" dirty="0" err="1" smtClean="0"/>
              <a:t>celulas</a:t>
            </a:r>
            <a:r>
              <a:rPr lang="en-US" dirty="0" smtClean="0"/>
              <a:t> </a:t>
            </a:r>
            <a:r>
              <a:rPr lang="en-US" dirty="0" err="1" smtClean="0"/>
              <a:t>poseen</a:t>
            </a:r>
            <a:r>
              <a:rPr lang="en-US" dirty="0" smtClean="0"/>
              <a:t> la </a:t>
            </a:r>
            <a:r>
              <a:rPr lang="en-US" dirty="0" err="1" smtClean="0"/>
              <a:t>misma</a:t>
            </a:r>
            <a:r>
              <a:rPr lang="en-US" dirty="0" smtClean="0"/>
              <a:t> </a:t>
            </a:r>
            <a:r>
              <a:rPr lang="en-US" dirty="0" err="1" smtClean="0"/>
              <a:t>sensibilidad</a:t>
            </a:r>
            <a:r>
              <a:rPr lang="en-US" dirty="0" smtClean="0"/>
              <a:t> a </a:t>
            </a:r>
            <a:r>
              <a:rPr lang="en-US" dirty="0" err="1" smtClean="0"/>
              <a:t>las</a:t>
            </a:r>
            <a:r>
              <a:rPr lang="en-US" dirty="0" smtClean="0"/>
              <a:t> </a:t>
            </a:r>
            <a:r>
              <a:rPr lang="en-US" dirty="0" err="1" smtClean="0"/>
              <a:t>radiaciones</a:t>
            </a:r>
            <a:r>
              <a:rPr lang="en-US" dirty="0" smtClean="0"/>
              <a:t>, lo </a:t>
            </a:r>
            <a:r>
              <a:rPr lang="en-US" dirty="0" err="1" smtClean="0"/>
              <a:t>que</a:t>
            </a:r>
            <a:r>
              <a:rPr lang="en-US" dirty="0" smtClean="0"/>
              <a:t> </a:t>
            </a:r>
            <a:r>
              <a:rPr lang="en-US" dirty="0" err="1" smtClean="0"/>
              <a:t>las</a:t>
            </a:r>
            <a:r>
              <a:rPr lang="en-US" dirty="0" smtClean="0"/>
              <a:t> </a:t>
            </a:r>
            <a:r>
              <a:rPr lang="en-US" dirty="0" err="1" smtClean="0"/>
              <a:t>diferencia</a:t>
            </a:r>
            <a:r>
              <a:rPr lang="en-US" dirty="0" smtClean="0"/>
              <a:t> </a:t>
            </a:r>
            <a:r>
              <a:rPr lang="en-US" dirty="0" err="1" smtClean="0"/>
              <a:t>es</a:t>
            </a:r>
            <a:r>
              <a:rPr lang="en-US" dirty="0" smtClean="0"/>
              <a:t> el </a:t>
            </a:r>
            <a:r>
              <a:rPr lang="en-US" dirty="0" err="1" smtClean="0"/>
              <a:t>tiempo</a:t>
            </a:r>
            <a:r>
              <a:rPr lang="en-US" dirty="0" smtClean="0"/>
              <a:t> </a:t>
            </a:r>
            <a:r>
              <a:rPr lang="en-US" dirty="0" err="1" smtClean="0"/>
              <a:t>que</a:t>
            </a:r>
            <a:r>
              <a:rPr lang="en-US" dirty="0" smtClean="0"/>
              <a:t> </a:t>
            </a:r>
            <a:r>
              <a:rPr lang="en-US" dirty="0" err="1" smtClean="0"/>
              <a:t>tardan</a:t>
            </a:r>
            <a:r>
              <a:rPr lang="en-US" dirty="0" smtClean="0"/>
              <a:t> en </a:t>
            </a:r>
            <a:r>
              <a:rPr lang="en-US" dirty="0" err="1" smtClean="0"/>
              <a:t>manifestar</a:t>
            </a:r>
            <a:r>
              <a:rPr lang="en-US" dirty="0" smtClean="0"/>
              <a:t> el </a:t>
            </a:r>
            <a:r>
              <a:rPr lang="en-US" dirty="0" err="1" smtClean="0"/>
              <a:t>dano</a:t>
            </a:r>
            <a:r>
              <a:rPr lang="en-US" dirty="0" smtClean="0"/>
              <a:t> </a:t>
            </a:r>
            <a:r>
              <a:rPr lang="en-US" dirty="0" err="1" smtClean="0"/>
              <a:t>causado</a:t>
            </a:r>
            <a:r>
              <a:rPr lang="en-US" dirty="0" smtClean="0"/>
              <a:t>.</a:t>
            </a:r>
          </a:p>
          <a:p>
            <a:r>
              <a:rPr lang="en-US" dirty="0" smtClean="0"/>
              <a:t>Las </a:t>
            </a:r>
            <a:r>
              <a:rPr lang="en-US" dirty="0" err="1" smtClean="0"/>
              <a:t>celulas</a:t>
            </a:r>
            <a:r>
              <a:rPr lang="en-US" dirty="0" smtClean="0"/>
              <a:t> </a:t>
            </a:r>
            <a:r>
              <a:rPr lang="en-US" dirty="0" err="1" smtClean="0"/>
              <a:t>que</a:t>
            </a:r>
            <a:r>
              <a:rPr lang="en-US" dirty="0" smtClean="0"/>
              <a:t> </a:t>
            </a:r>
            <a:r>
              <a:rPr lang="en-US" dirty="0" err="1" smtClean="0"/>
              <a:t>estan</a:t>
            </a:r>
            <a:r>
              <a:rPr lang="en-US" dirty="0" smtClean="0"/>
              <a:t> en continua division </a:t>
            </a:r>
            <a:r>
              <a:rPr lang="en-US" dirty="0" err="1" smtClean="0"/>
              <a:t>celular</a:t>
            </a:r>
            <a:r>
              <a:rPr lang="en-US" dirty="0" smtClean="0"/>
              <a:t> </a:t>
            </a:r>
            <a:r>
              <a:rPr lang="en-US" dirty="0" err="1" smtClean="0"/>
              <a:t>como</a:t>
            </a:r>
            <a:r>
              <a:rPr lang="en-US" dirty="0" smtClean="0"/>
              <a:t> </a:t>
            </a:r>
            <a:r>
              <a:rPr lang="en-US" dirty="0" err="1" smtClean="0"/>
              <a:t>por</a:t>
            </a:r>
            <a:r>
              <a:rPr lang="en-US" dirty="0" smtClean="0"/>
              <a:t> </a:t>
            </a:r>
            <a:r>
              <a:rPr lang="en-US" dirty="0" err="1" smtClean="0"/>
              <a:t>ejemplo</a:t>
            </a:r>
            <a:r>
              <a:rPr lang="en-US" dirty="0" smtClean="0"/>
              <a:t>: </a:t>
            </a:r>
            <a:r>
              <a:rPr lang="en-US" dirty="0" err="1" smtClean="0"/>
              <a:t>las</a:t>
            </a:r>
            <a:r>
              <a:rPr lang="en-US" dirty="0" smtClean="0"/>
              <a:t> </a:t>
            </a:r>
            <a:r>
              <a:rPr lang="en-US" dirty="0" err="1" smtClean="0"/>
              <a:t>celulas</a:t>
            </a:r>
            <a:r>
              <a:rPr lang="en-US" dirty="0" smtClean="0"/>
              <a:t> de la </a:t>
            </a:r>
            <a:r>
              <a:rPr lang="en-US" dirty="0" err="1" smtClean="0"/>
              <a:t>piel</a:t>
            </a:r>
            <a:r>
              <a:rPr lang="en-US" dirty="0" smtClean="0"/>
              <a:t> y el </a:t>
            </a:r>
            <a:r>
              <a:rPr lang="en-US" dirty="0" err="1" smtClean="0"/>
              <a:t>intestino</a:t>
            </a:r>
            <a:r>
              <a:rPr lang="en-US" dirty="0" smtClean="0"/>
              <a:t> </a:t>
            </a:r>
            <a:r>
              <a:rPr lang="en-US" dirty="0" err="1" smtClean="0"/>
              <a:t>delgado</a:t>
            </a:r>
            <a:r>
              <a:rPr lang="en-US" dirty="0" smtClean="0"/>
              <a:t>, </a:t>
            </a:r>
            <a:r>
              <a:rPr lang="en-US" dirty="0" err="1" smtClean="0"/>
              <a:t>manifiestan</a:t>
            </a:r>
            <a:r>
              <a:rPr lang="en-US" dirty="0" smtClean="0"/>
              <a:t> el </a:t>
            </a:r>
            <a:r>
              <a:rPr lang="en-US" dirty="0" err="1" smtClean="0"/>
              <a:t>dano</a:t>
            </a:r>
            <a:r>
              <a:rPr lang="en-US" dirty="0" smtClean="0"/>
              <a:t> </a:t>
            </a:r>
            <a:r>
              <a:rPr lang="en-US" dirty="0" err="1" smtClean="0"/>
              <a:t>mas</a:t>
            </a:r>
            <a:r>
              <a:rPr lang="en-US" dirty="0" smtClean="0"/>
              <a:t> </a:t>
            </a:r>
            <a:r>
              <a:rPr lang="en-US" dirty="0" err="1" smtClean="0"/>
              <a:t>rapido</a:t>
            </a:r>
            <a:r>
              <a:rPr lang="en-US" dirty="0" smtClean="0"/>
              <a:t> </a:t>
            </a:r>
            <a:r>
              <a:rPr lang="en-US" dirty="0" err="1" smtClean="0"/>
              <a:t>que</a:t>
            </a:r>
            <a:r>
              <a:rPr lang="en-US" dirty="0" smtClean="0"/>
              <a:t> </a:t>
            </a:r>
            <a:r>
              <a:rPr lang="en-US" dirty="0" err="1" smtClean="0"/>
              <a:t>las</a:t>
            </a:r>
            <a:r>
              <a:rPr lang="en-US" dirty="0" smtClean="0"/>
              <a:t> </a:t>
            </a:r>
            <a:r>
              <a:rPr lang="en-US" dirty="0" err="1" smtClean="0"/>
              <a:t>celulas</a:t>
            </a:r>
            <a:r>
              <a:rPr lang="en-US" dirty="0" smtClean="0"/>
              <a:t> </a:t>
            </a:r>
            <a:r>
              <a:rPr lang="en-US" dirty="0" err="1" smtClean="0"/>
              <a:t>que</a:t>
            </a:r>
            <a:r>
              <a:rPr lang="en-US" dirty="0" smtClean="0"/>
              <a:t> se </a:t>
            </a:r>
            <a:r>
              <a:rPr lang="en-US" dirty="0" err="1" smtClean="0"/>
              <a:t>dividen</a:t>
            </a:r>
            <a:r>
              <a:rPr lang="en-US" dirty="0" smtClean="0"/>
              <a:t> </a:t>
            </a:r>
            <a:r>
              <a:rPr lang="en-US" dirty="0" err="1" smtClean="0"/>
              <a:t>mas</a:t>
            </a:r>
            <a:r>
              <a:rPr lang="en-US" dirty="0" smtClean="0"/>
              <a:t> lentamente, ej: </a:t>
            </a:r>
            <a:r>
              <a:rPr lang="en-US" dirty="0" err="1" smtClean="0"/>
              <a:t>las</a:t>
            </a:r>
            <a:r>
              <a:rPr lang="en-US" dirty="0" smtClean="0"/>
              <a:t> </a:t>
            </a:r>
            <a:r>
              <a:rPr lang="en-US" dirty="0" err="1" smtClean="0"/>
              <a:t>celulas</a:t>
            </a:r>
            <a:r>
              <a:rPr lang="en-US" dirty="0" smtClean="0"/>
              <a:t> del </a:t>
            </a:r>
            <a:r>
              <a:rPr lang="en-US" dirty="0" err="1" smtClean="0"/>
              <a:t>cerebro</a:t>
            </a:r>
            <a:r>
              <a:rPr lang="en-US" dirty="0" smtClean="0"/>
              <a:t> y los </a:t>
            </a:r>
            <a:r>
              <a:rPr lang="en-US" dirty="0" err="1" smtClean="0"/>
              <a:t>musculos</a:t>
            </a:r>
            <a:r>
              <a:rPr lang="en-US" dirty="0" smtClean="0"/>
              <a:t>.</a:t>
            </a:r>
          </a:p>
          <a:p>
            <a:pPr>
              <a:buNone/>
            </a:pPr>
            <a:endParaRPr lang="en-US" dirty="0" smtClean="0"/>
          </a:p>
          <a:p>
            <a:endParaRPr lang="en-US" dirty="0" smtClean="0"/>
          </a:p>
          <a:p>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err="1" smtClean="0"/>
              <a:t>Respuesta</a:t>
            </a:r>
            <a:r>
              <a:rPr lang="en-US" sz="2800" dirty="0" smtClean="0"/>
              <a:t> </a:t>
            </a:r>
            <a:r>
              <a:rPr lang="en-US" sz="2800" dirty="0" err="1" smtClean="0"/>
              <a:t>Biologica</a:t>
            </a:r>
            <a:r>
              <a:rPr lang="en-US" sz="2800" dirty="0" smtClean="0"/>
              <a:t> de </a:t>
            </a:r>
            <a:r>
              <a:rPr lang="en-US" sz="2800" dirty="0" err="1" smtClean="0"/>
              <a:t>las</a:t>
            </a:r>
            <a:r>
              <a:rPr lang="en-US" sz="2800" dirty="0" smtClean="0"/>
              <a:t> </a:t>
            </a:r>
            <a:r>
              <a:rPr lang="en-US" sz="2800" dirty="0" err="1" smtClean="0"/>
              <a:t>Radiaciones</a:t>
            </a:r>
            <a:r>
              <a:rPr lang="en-US" sz="2800" dirty="0" smtClean="0"/>
              <a:t> </a:t>
            </a:r>
            <a:r>
              <a:rPr lang="en-US" sz="2800" dirty="0" err="1" smtClean="0"/>
              <a:t>Ionizantes</a:t>
            </a:r>
            <a:endParaRPr lang="en-US" sz="2800" dirty="0"/>
          </a:p>
        </p:txBody>
      </p:sp>
      <p:sp>
        <p:nvSpPr>
          <p:cNvPr id="3" name="Content Placeholder 2"/>
          <p:cNvSpPr>
            <a:spLocks noGrp="1"/>
          </p:cNvSpPr>
          <p:nvPr>
            <p:ph sz="quarter" idx="1"/>
          </p:nvPr>
        </p:nvSpPr>
        <p:spPr/>
        <p:txBody>
          <a:bodyPr/>
          <a:lstStyle/>
          <a:p>
            <a:r>
              <a:rPr lang="en-US" dirty="0" smtClean="0"/>
              <a:t>El </a:t>
            </a:r>
            <a:r>
              <a:rPr lang="en-US" dirty="0" err="1" smtClean="0"/>
              <a:t>dano</a:t>
            </a:r>
            <a:r>
              <a:rPr lang="en-US" dirty="0" smtClean="0"/>
              <a:t> </a:t>
            </a:r>
            <a:r>
              <a:rPr lang="en-US" dirty="0" err="1" smtClean="0"/>
              <a:t>celular</a:t>
            </a:r>
            <a:r>
              <a:rPr lang="en-US" dirty="0" smtClean="0"/>
              <a:t> </a:t>
            </a:r>
            <a:r>
              <a:rPr lang="en-US" dirty="0" err="1" smtClean="0"/>
              <a:t>que</a:t>
            </a:r>
            <a:r>
              <a:rPr lang="en-US" dirty="0" smtClean="0"/>
              <a:t> se produce </a:t>
            </a:r>
            <a:r>
              <a:rPr lang="en-US" dirty="0" err="1" smtClean="0"/>
              <a:t>depende</a:t>
            </a:r>
            <a:r>
              <a:rPr lang="en-US" dirty="0" smtClean="0"/>
              <a:t> de:</a:t>
            </a:r>
          </a:p>
          <a:p>
            <a:pPr>
              <a:buNone/>
            </a:pPr>
            <a:r>
              <a:rPr lang="en-US" dirty="0" smtClean="0"/>
              <a:t>1-Si la </a:t>
            </a:r>
            <a:r>
              <a:rPr lang="en-US" dirty="0" err="1" smtClean="0"/>
              <a:t>celula</a:t>
            </a:r>
            <a:r>
              <a:rPr lang="en-US" dirty="0" smtClean="0"/>
              <a:t> </a:t>
            </a:r>
            <a:r>
              <a:rPr lang="en-US" dirty="0" err="1" smtClean="0"/>
              <a:t>es</a:t>
            </a:r>
            <a:r>
              <a:rPr lang="en-US" dirty="0" smtClean="0"/>
              <a:t> </a:t>
            </a:r>
            <a:r>
              <a:rPr lang="en-US" dirty="0" err="1" smtClean="0"/>
              <a:t>mas</a:t>
            </a:r>
            <a:r>
              <a:rPr lang="en-US" dirty="0" smtClean="0"/>
              <a:t> o </a:t>
            </a:r>
            <a:r>
              <a:rPr lang="en-US" dirty="0" err="1" smtClean="0"/>
              <a:t>menos</a:t>
            </a:r>
            <a:r>
              <a:rPr lang="en-US" dirty="0" smtClean="0"/>
              <a:t> sensible a </a:t>
            </a:r>
            <a:r>
              <a:rPr lang="en-US" dirty="0" err="1" smtClean="0"/>
              <a:t>las</a:t>
            </a:r>
            <a:r>
              <a:rPr lang="en-US" dirty="0" smtClean="0"/>
              <a:t> </a:t>
            </a:r>
            <a:r>
              <a:rPr lang="en-US" dirty="0" err="1" smtClean="0"/>
              <a:t>radiaciones</a:t>
            </a:r>
            <a:endParaRPr lang="en-US" dirty="0" smtClean="0"/>
          </a:p>
          <a:p>
            <a:pPr>
              <a:buNone/>
            </a:pPr>
            <a:r>
              <a:rPr lang="en-US" dirty="0" smtClean="0"/>
              <a:t>2-Tipo de </a:t>
            </a:r>
            <a:r>
              <a:rPr lang="en-US" dirty="0" err="1" smtClean="0"/>
              <a:t>dano</a:t>
            </a:r>
            <a:r>
              <a:rPr lang="en-US" dirty="0" smtClean="0"/>
              <a:t> </a:t>
            </a:r>
            <a:r>
              <a:rPr lang="en-US" dirty="0" err="1" smtClean="0"/>
              <a:t>sufrido</a:t>
            </a:r>
            <a:endParaRPr lang="en-US" dirty="0" smtClean="0"/>
          </a:p>
          <a:p>
            <a:pPr>
              <a:buNone/>
            </a:pPr>
            <a:r>
              <a:rPr lang="en-US" dirty="0" smtClean="0"/>
              <a:t>3-Tipo de </a:t>
            </a:r>
            <a:r>
              <a:rPr lang="en-US" dirty="0" err="1" smtClean="0"/>
              <a:t>radiacion</a:t>
            </a:r>
            <a:endParaRPr lang="en-US" dirty="0" smtClean="0"/>
          </a:p>
          <a:p>
            <a:pPr>
              <a:buNone/>
            </a:pPr>
            <a:r>
              <a:rPr lang="en-US" dirty="0" smtClean="0"/>
              <a:t>4-Tipo de </a:t>
            </a:r>
            <a:r>
              <a:rPr lang="en-US" dirty="0" err="1" smtClean="0"/>
              <a:t>exposicion</a:t>
            </a:r>
            <a:endParaRPr lang="en-US" dirty="0" smtClean="0"/>
          </a:p>
          <a:p>
            <a:pPr>
              <a:buNone/>
            </a:pPr>
            <a:r>
              <a:rPr lang="en-US" dirty="0" smtClean="0"/>
              <a:t>5-Dosis total de </a:t>
            </a:r>
            <a:r>
              <a:rPr lang="en-US" dirty="0" err="1" smtClean="0"/>
              <a:t>radiacion</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758952"/>
          </a:xfrm>
        </p:spPr>
        <p:txBody>
          <a:bodyPr>
            <a:normAutofit/>
          </a:bodyPr>
          <a:lstStyle/>
          <a:p>
            <a:r>
              <a:rPr lang="en-US" sz="2800" dirty="0" err="1" smtClean="0"/>
              <a:t>Respuesta</a:t>
            </a:r>
            <a:r>
              <a:rPr lang="en-US" sz="2800" dirty="0" smtClean="0"/>
              <a:t> </a:t>
            </a:r>
            <a:r>
              <a:rPr lang="en-US" sz="2800" dirty="0" err="1" smtClean="0"/>
              <a:t>Biologica</a:t>
            </a:r>
            <a:r>
              <a:rPr lang="en-US" sz="2800" dirty="0" smtClean="0"/>
              <a:t> de </a:t>
            </a:r>
            <a:r>
              <a:rPr lang="en-US" sz="2800" dirty="0" err="1" smtClean="0"/>
              <a:t>las</a:t>
            </a:r>
            <a:r>
              <a:rPr lang="en-US" sz="2800" dirty="0" smtClean="0"/>
              <a:t> </a:t>
            </a:r>
            <a:r>
              <a:rPr lang="en-US" sz="2800" dirty="0" err="1" smtClean="0"/>
              <a:t>Radiaciones</a:t>
            </a:r>
            <a:r>
              <a:rPr lang="en-US" sz="2800" dirty="0" smtClean="0"/>
              <a:t> </a:t>
            </a:r>
            <a:r>
              <a:rPr lang="en-US" sz="2800" dirty="0" err="1" smtClean="0"/>
              <a:t>Ionizantes</a:t>
            </a:r>
            <a:endParaRPr lang="en-US" sz="2800" dirty="0"/>
          </a:p>
        </p:txBody>
      </p:sp>
      <p:sp>
        <p:nvSpPr>
          <p:cNvPr id="3" name="Content Placeholder 2"/>
          <p:cNvSpPr>
            <a:spLocks noGrp="1"/>
          </p:cNvSpPr>
          <p:nvPr>
            <p:ph sz="quarter" idx="1"/>
          </p:nvPr>
        </p:nvSpPr>
        <p:spPr/>
        <p:txBody>
          <a:bodyPr/>
          <a:lstStyle/>
          <a:p>
            <a:r>
              <a:rPr lang="en-US" b="1" dirty="0" smtClean="0"/>
              <a:t>Acute Radiation Syndrome</a:t>
            </a:r>
            <a:r>
              <a:rPr lang="en-US" dirty="0" smtClean="0"/>
              <a:t>: </a:t>
            </a:r>
            <a:r>
              <a:rPr lang="en-US" dirty="0" err="1" smtClean="0"/>
              <a:t>Ocurre</a:t>
            </a:r>
            <a:r>
              <a:rPr lang="en-US" dirty="0" smtClean="0"/>
              <a:t> </a:t>
            </a:r>
            <a:r>
              <a:rPr lang="en-US" dirty="0" err="1" smtClean="0"/>
              <a:t>cuando</a:t>
            </a:r>
            <a:r>
              <a:rPr lang="en-US" dirty="0" smtClean="0"/>
              <a:t> el </a:t>
            </a:r>
            <a:r>
              <a:rPr lang="en-US" dirty="0" err="1" smtClean="0"/>
              <a:t>organismo</a:t>
            </a:r>
            <a:r>
              <a:rPr lang="en-US" dirty="0" smtClean="0"/>
              <a:t> </a:t>
            </a:r>
            <a:r>
              <a:rPr lang="en-US" dirty="0" err="1" smtClean="0"/>
              <a:t>es</a:t>
            </a:r>
            <a:r>
              <a:rPr lang="en-US" dirty="0" smtClean="0"/>
              <a:t> </a:t>
            </a:r>
            <a:r>
              <a:rPr lang="en-US" dirty="0" err="1" smtClean="0"/>
              <a:t>expuesto</a:t>
            </a:r>
            <a:r>
              <a:rPr lang="en-US" dirty="0" smtClean="0"/>
              <a:t> </a:t>
            </a:r>
            <a:r>
              <a:rPr lang="en-US" dirty="0" err="1" smtClean="0"/>
              <a:t>completamente</a:t>
            </a:r>
            <a:r>
              <a:rPr lang="en-US" dirty="0" smtClean="0"/>
              <a:t> a </a:t>
            </a:r>
            <a:r>
              <a:rPr lang="en-US" dirty="0" err="1" smtClean="0"/>
              <a:t>una</a:t>
            </a:r>
            <a:r>
              <a:rPr lang="en-US" dirty="0" smtClean="0"/>
              <a:t> </a:t>
            </a:r>
            <a:r>
              <a:rPr lang="en-US" dirty="0" err="1" smtClean="0"/>
              <a:t>fuente</a:t>
            </a:r>
            <a:r>
              <a:rPr lang="en-US" dirty="0" smtClean="0"/>
              <a:t> </a:t>
            </a:r>
            <a:r>
              <a:rPr lang="en-US" dirty="0" err="1" smtClean="0"/>
              <a:t>externa</a:t>
            </a:r>
            <a:r>
              <a:rPr lang="en-US" dirty="0" smtClean="0"/>
              <a:t> de </a:t>
            </a:r>
            <a:r>
              <a:rPr lang="en-US" dirty="0" err="1" smtClean="0"/>
              <a:t>radiacion</a:t>
            </a:r>
            <a:r>
              <a:rPr lang="en-US" dirty="0" smtClean="0"/>
              <a:t> dada </a:t>
            </a:r>
            <a:r>
              <a:rPr lang="en-US" dirty="0" err="1" smtClean="0"/>
              <a:t>durante</a:t>
            </a:r>
            <a:r>
              <a:rPr lang="en-US" dirty="0" smtClean="0"/>
              <a:t> </a:t>
            </a:r>
            <a:r>
              <a:rPr lang="en-US" dirty="0" err="1" smtClean="0"/>
              <a:t>unos</a:t>
            </a:r>
            <a:r>
              <a:rPr lang="en-US" dirty="0" smtClean="0"/>
              <a:t> </a:t>
            </a:r>
            <a:r>
              <a:rPr lang="en-US" dirty="0" err="1" smtClean="0"/>
              <a:t>minutos</a:t>
            </a:r>
            <a:r>
              <a:rPr lang="en-US" dirty="0" smtClean="0"/>
              <a:t>.</a:t>
            </a:r>
          </a:p>
          <a:p>
            <a:pPr>
              <a:buNone/>
            </a:pPr>
            <a:r>
              <a:rPr lang="en-US" dirty="0" smtClean="0"/>
              <a:t>    </a:t>
            </a:r>
            <a:r>
              <a:rPr lang="en-US" dirty="0" err="1" smtClean="0"/>
              <a:t>Tiene</a:t>
            </a:r>
            <a:r>
              <a:rPr lang="en-US" dirty="0" smtClean="0"/>
              <a:t> 3 </a:t>
            </a:r>
            <a:r>
              <a:rPr lang="en-US" dirty="0" err="1" smtClean="0"/>
              <a:t>etapas</a:t>
            </a:r>
            <a:r>
              <a:rPr lang="en-US" dirty="0" smtClean="0"/>
              <a:t>:</a:t>
            </a:r>
          </a:p>
          <a:p>
            <a:pPr>
              <a:buNone/>
            </a:pPr>
            <a:r>
              <a:rPr lang="en-US" dirty="0" smtClean="0">
                <a:solidFill>
                  <a:srgbClr val="C00000"/>
                </a:solidFill>
              </a:rPr>
              <a:t>1- </a:t>
            </a:r>
            <a:r>
              <a:rPr lang="en-US" dirty="0" err="1" smtClean="0">
                <a:solidFill>
                  <a:srgbClr val="C00000"/>
                </a:solidFill>
              </a:rPr>
              <a:t>Prodromal</a:t>
            </a:r>
            <a:r>
              <a:rPr lang="en-US" dirty="0" smtClean="0"/>
              <a:t>:  nauseas</a:t>
            </a:r>
          </a:p>
          <a:p>
            <a:pPr>
              <a:buNone/>
            </a:pPr>
            <a:r>
              <a:rPr lang="en-US" dirty="0" smtClean="0"/>
              <a:t>                           </a:t>
            </a:r>
            <a:r>
              <a:rPr lang="en-US" dirty="0" err="1" smtClean="0"/>
              <a:t>vomitos</a:t>
            </a:r>
            <a:endParaRPr lang="en-US" dirty="0" smtClean="0"/>
          </a:p>
          <a:p>
            <a:pPr>
              <a:buNone/>
            </a:pPr>
            <a:r>
              <a:rPr lang="en-US" dirty="0" smtClean="0"/>
              <a:t>                           </a:t>
            </a:r>
            <a:r>
              <a:rPr lang="en-US" dirty="0" err="1" smtClean="0"/>
              <a:t>diarreas</a:t>
            </a:r>
            <a:endParaRPr lang="en-US" dirty="0" smtClean="0"/>
          </a:p>
          <a:p>
            <a:pPr>
              <a:buNone/>
            </a:pPr>
            <a:r>
              <a:rPr lang="en-US" dirty="0" smtClean="0"/>
              <a:t>                                 </a:t>
            </a:r>
          </a:p>
          <a:p>
            <a:pPr>
              <a:buNone/>
            </a:pPr>
            <a:endParaRPr lang="en-US" i="1"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err="1" smtClean="0"/>
              <a:t>Respuesta</a:t>
            </a:r>
            <a:r>
              <a:rPr lang="en-US" sz="2800" dirty="0" smtClean="0"/>
              <a:t> </a:t>
            </a:r>
            <a:r>
              <a:rPr lang="en-US" sz="2800" dirty="0" err="1" smtClean="0"/>
              <a:t>Biologica</a:t>
            </a:r>
            <a:r>
              <a:rPr lang="en-US" sz="2800" dirty="0" smtClean="0"/>
              <a:t> de </a:t>
            </a:r>
            <a:r>
              <a:rPr lang="en-US" sz="2800" dirty="0" err="1" smtClean="0"/>
              <a:t>las</a:t>
            </a:r>
            <a:r>
              <a:rPr lang="en-US" sz="2800" dirty="0" smtClean="0"/>
              <a:t> </a:t>
            </a:r>
            <a:r>
              <a:rPr lang="en-US" sz="2800" dirty="0" err="1" smtClean="0"/>
              <a:t>Radiaciones</a:t>
            </a:r>
            <a:r>
              <a:rPr lang="en-US" sz="2800" dirty="0" smtClean="0"/>
              <a:t> </a:t>
            </a:r>
            <a:r>
              <a:rPr lang="en-US" sz="2800" dirty="0" err="1" smtClean="0"/>
              <a:t>Ionizantes</a:t>
            </a:r>
            <a:endParaRPr lang="en-US" sz="2800" dirty="0"/>
          </a:p>
        </p:txBody>
      </p:sp>
      <p:sp>
        <p:nvSpPr>
          <p:cNvPr id="3" name="Content Placeholder 2"/>
          <p:cNvSpPr>
            <a:spLocks noGrp="1"/>
          </p:cNvSpPr>
          <p:nvPr>
            <p:ph sz="quarter" idx="1"/>
          </p:nvPr>
        </p:nvSpPr>
        <p:spPr/>
        <p:txBody>
          <a:bodyPr/>
          <a:lstStyle/>
          <a:p>
            <a:pPr>
              <a:buNone/>
            </a:pPr>
            <a:r>
              <a:rPr lang="en-US" dirty="0" smtClean="0"/>
              <a:t> 2- </a:t>
            </a:r>
            <a:r>
              <a:rPr lang="en-US" dirty="0" err="1" smtClean="0">
                <a:solidFill>
                  <a:srgbClr val="C00000"/>
                </a:solidFill>
              </a:rPr>
              <a:t>Latente</a:t>
            </a:r>
            <a:r>
              <a:rPr lang="en-US" dirty="0" smtClean="0">
                <a:solidFill>
                  <a:srgbClr val="C00000"/>
                </a:solidFill>
              </a:rPr>
              <a:t>:</a:t>
            </a:r>
            <a:r>
              <a:rPr lang="en-US" dirty="0" smtClean="0"/>
              <a:t>      El </a:t>
            </a:r>
            <a:r>
              <a:rPr lang="en-US" dirty="0" err="1" smtClean="0"/>
              <a:t>organismo</a:t>
            </a:r>
            <a:r>
              <a:rPr lang="en-US" dirty="0" smtClean="0"/>
              <a:t> </a:t>
            </a:r>
            <a:r>
              <a:rPr lang="en-US" dirty="0" err="1" smtClean="0"/>
              <a:t>experimenta</a:t>
            </a:r>
            <a:r>
              <a:rPr lang="en-US" dirty="0" smtClean="0"/>
              <a:t> </a:t>
            </a:r>
            <a:r>
              <a:rPr lang="en-US" dirty="0" err="1" smtClean="0"/>
              <a:t>cambios</a:t>
            </a:r>
            <a:r>
              <a:rPr lang="en-US" dirty="0" smtClean="0"/>
              <a:t>   </a:t>
            </a:r>
          </a:p>
          <a:p>
            <a:pPr>
              <a:buNone/>
            </a:pPr>
            <a:r>
              <a:rPr lang="en-US" dirty="0" smtClean="0"/>
              <a:t>                           </a:t>
            </a:r>
            <a:r>
              <a:rPr lang="en-US" dirty="0" err="1" smtClean="0"/>
              <a:t>biologicos</a:t>
            </a:r>
            <a:r>
              <a:rPr lang="en-US" dirty="0" smtClean="0"/>
              <a:t> </a:t>
            </a:r>
            <a:r>
              <a:rPr lang="en-US" dirty="0" err="1" smtClean="0"/>
              <a:t>que</a:t>
            </a:r>
            <a:r>
              <a:rPr lang="en-US" dirty="0" smtClean="0"/>
              <a:t> lo </a:t>
            </a:r>
            <a:r>
              <a:rPr lang="en-US" dirty="0" err="1" smtClean="0"/>
              <a:t>llevan</a:t>
            </a:r>
            <a:r>
              <a:rPr lang="en-US" dirty="0" smtClean="0"/>
              <a:t> al </a:t>
            </a:r>
            <a:r>
              <a:rPr lang="en-US" dirty="0" err="1" smtClean="0"/>
              <a:t>periodo</a:t>
            </a:r>
            <a:r>
              <a:rPr lang="en-US" dirty="0" smtClean="0"/>
              <a:t> final.</a:t>
            </a:r>
          </a:p>
          <a:p>
            <a:pPr>
              <a:buNone/>
            </a:pPr>
            <a:endParaRPr lang="en-US" dirty="0" smtClean="0"/>
          </a:p>
          <a:p>
            <a:pPr>
              <a:buNone/>
            </a:pPr>
            <a:r>
              <a:rPr lang="en-US" dirty="0" smtClean="0"/>
              <a:t>3- </a:t>
            </a:r>
            <a:r>
              <a:rPr lang="en-US" dirty="0" err="1" smtClean="0">
                <a:solidFill>
                  <a:srgbClr val="C00000"/>
                </a:solidFill>
              </a:rPr>
              <a:t>Etapa</a:t>
            </a:r>
            <a:r>
              <a:rPr lang="en-US" dirty="0" smtClean="0">
                <a:solidFill>
                  <a:srgbClr val="C00000"/>
                </a:solidFill>
              </a:rPr>
              <a:t> </a:t>
            </a:r>
            <a:r>
              <a:rPr lang="en-US" dirty="0" err="1" smtClean="0">
                <a:solidFill>
                  <a:srgbClr val="C00000"/>
                </a:solidFill>
              </a:rPr>
              <a:t>manifiesta</a:t>
            </a:r>
            <a:r>
              <a:rPr lang="en-US" dirty="0" smtClean="0"/>
              <a:t>: Se </a:t>
            </a:r>
            <a:r>
              <a:rPr lang="en-US" dirty="0" err="1" smtClean="0"/>
              <a:t>sienten</a:t>
            </a:r>
            <a:r>
              <a:rPr lang="en-US" dirty="0" smtClean="0"/>
              <a:t> </a:t>
            </a:r>
            <a:r>
              <a:rPr lang="en-US" dirty="0" err="1" smtClean="0"/>
              <a:t>todos</a:t>
            </a:r>
            <a:r>
              <a:rPr lang="en-US" dirty="0" smtClean="0"/>
              <a:t> los </a:t>
            </a:r>
            <a:r>
              <a:rPr lang="en-US" dirty="0" err="1" smtClean="0"/>
              <a:t>efectos</a:t>
            </a:r>
            <a:r>
              <a:rPr lang="en-US" dirty="0" smtClean="0"/>
              <a:t> de la</a:t>
            </a:r>
          </a:p>
          <a:p>
            <a:pPr>
              <a:buNone/>
            </a:pPr>
            <a:r>
              <a:rPr lang="en-US" dirty="0" smtClean="0"/>
              <a:t>                                      </a:t>
            </a:r>
            <a:r>
              <a:rPr lang="en-US" dirty="0" err="1" smtClean="0"/>
              <a:t>radiacion</a:t>
            </a:r>
            <a:r>
              <a:rPr lang="en-US" dirty="0" smtClean="0"/>
              <a:t>, </a:t>
            </a:r>
            <a:r>
              <a:rPr lang="en-US" dirty="0" err="1" smtClean="0"/>
              <a:t>que</a:t>
            </a:r>
            <a:r>
              <a:rPr lang="en-US" dirty="0" smtClean="0"/>
              <a:t> lo </a:t>
            </a:r>
            <a:r>
              <a:rPr lang="en-US" dirty="0" err="1" smtClean="0"/>
              <a:t>lleva</a:t>
            </a:r>
            <a:r>
              <a:rPr lang="en-US" dirty="0" smtClean="0"/>
              <a:t> a la </a:t>
            </a:r>
            <a:r>
              <a:rPr lang="en-US" dirty="0" err="1" smtClean="0"/>
              <a:t>recu</a:t>
            </a:r>
            <a:r>
              <a:rPr lang="en-US" dirty="0" smtClean="0"/>
              <a:t>-</a:t>
            </a:r>
          </a:p>
          <a:p>
            <a:pPr>
              <a:buNone/>
            </a:pPr>
            <a:r>
              <a:rPr lang="en-US" dirty="0" smtClean="0"/>
              <a:t>                                      </a:t>
            </a:r>
            <a:r>
              <a:rPr lang="en-US" dirty="0" err="1" smtClean="0"/>
              <a:t>peracion</a:t>
            </a:r>
            <a:r>
              <a:rPr lang="en-US" dirty="0" smtClean="0"/>
              <a:t> o a la </a:t>
            </a:r>
            <a:r>
              <a:rPr lang="en-US" dirty="0" err="1" smtClean="0"/>
              <a:t>muerte</a:t>
            </a:r>
            <a:r>
              <a:rPr lang="en-US" dirty="0" smtClean="0"/>
              <a:t>.</a:t>
            </a:r>
          </a:p>
          <a:p>
            <a:pPr>
              <a:buNone/>
            </a:pPr>
            <a:r>
              <a:rPr lang="en-US" dirty="0" smtClean="0"/>
              <a:t>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err="1" smtClean="0"/>
              <a:t>Respuesta</a:t>
            </a:r>
            <a:r>
              <a:rPr lang="en-US" sz="2800" dirty="0" smtClean="0"/>
              <a:t> </a:t>
            </a:r>
            <a:r>
              <a:rPr lang="en-US" sz="2800" dirty="0" err="1" smtClean="0"/>
              <a:t>Biologica</a:t>
            </a:r>
            <a:r>
              <a:rPr lang="en-US" sz="2800" dirty="0" smtClean="0"/>
              <a:t> de </a:t>
            </a:r>
            <a:r>
              <a:rPr lang="en-US" sz="2800" dirty="0" err="1" smtClean="0"/>
              <a:t>las</a:t>
            </a:r>
            <a:r>
              <a:rPr lang="en-US" sz="2800" dirty="0" smtClean="0"/>
              <a:t> </a:t>
            </a:r>
            <a:r>
              <a:rPr lang="en-US" sz="2800" dirty="0" err="1" smtClean="0"/>
              <a:t>Radiaciones</a:t>
            </a:r>
            <a:r>
              <a:rPr lang="en-US" sz="2800" dirty="0" smtClean="0"/>
              <a:t> </a:t>
            </a:r>
            <a:r>
              <a:rPr lang="en-US" sz="2800" dirty="0" err="1" smtClean="0"/>
              <a:t>Ionizantes</a:t>
            </a:r>
            <a:endParaRPr lang="en-US" sz="2800" dirty="0"/>
          </a:p>
        </p:txBody>
      </p:sp>
      <p:sp>
        <p:nvSpPr>
          <p:cNvPr id="3" name="Content Placeholder 2"/>
          <p:cNvSpPr>
            <a:spLocks noGrp="1"/>
          </p:cNvSpPr>
          <p:nvPr>
            <p:ph sz="quarter" idx="1"/>
          </p:nvPr>
        </p:nvSpPr>
        <p:spPr/>
        <p:txBody>
          <a:bodyPr>
            <a:normAutofit fontScale="85000" lnSpcReduction="20000"/>
          </a:bodyPr>
          <a:lstStyle/>
          <a:p>
            <a:pPr>
              <a:buNone/>
            </a:pPr>
            <a:r>
              <a:rPr lang="en-US" dirty="0" smtClean="0"/>
              <a:t>    </a:t>
            </a:r>
            <a:r>
              <a:rPr lang="en-US" dirty="0" err="1" smtClean="0"/>
              <a:t>Existen</a:t>
            </a:r>
            <a:r>
              <a:rPr lang="en-US" dirty="0" smtClean="0"/>
              <a:t> 3 Radiation Syndromes: </a:t>
            </a:r>
          </a:p>
          <a:p>
            <a:pPr>
              <a:buNone/>
            </a:pPr>
            <a:endParaRPr lang="en-US" dirty="0" smtClean="0"/>
          </a:p>
          <a:p>
            <a:pPr>
              <a:buNone/>
            </a:pPr>
            <a:r>
              <a:rPr lang="en-US" dirty="0" smtClean="0"/>
              <a:t>  1- </a:t>
            </a:r>
            <a:r>
              <a:rPr lang="en-US" b="1" dirty="0" err="1" smtClean="0"/>
              <a:t>Sindrome</a:t>
            </a:r>
            <a:r>
              <a:rPr lang="en-US" b="1" dirty="0" smtClean="0"/>
              <a:t> de </a:t>
            </a:r>
            <a:r>
              <a:rPr lang="en-US" b="1" dirty="0" err="1" smtClean="0"/>
              <a:t>medula</a:t>
            </a:r>
            <a:r>
              <a:rPr lang="en-US" b="1" dirty="0" smtClean="0"/>
              <a:t> </a:t>
            </a:r>
            <a:r>
              <a:rPr lang="en-US" b="1" dirty="0" err="1" smtClean="0"/>
              <a:t>osea</a:t>
            </a:r>
            <a:r>
              <a:rPr lang="en-US" dirty="0" smtClean="0"/>
              <a:t>: </a:t>
            </a:r>
            <a:r>
              <a:rPr lang="en-US" dirty="0" err="1" smtClean="0"/>
              <a:t>Ocurre</a:t>
            </a:r>
            <a:r>
              <a:rPr lang="en-US" dirty="0" smtClean="0"/>
              <a:t> con </a:t>
            </a:r>
            <a:r>
              <a:rPr lang="en-US" dirty="0" err="1" smtClean="0"/>
              <a:t>dosis</a:t>
            </a:r>
            <a:r>
              <a:rPr lang="en-US" dirty="0" smtClean="0"/>
              <a:t> de 1-100 </a:t>
            </a:r>
            <a:r>
              <a:rPr lang="en-US" dirty="0" err="1" smtClean="0"/>
              <a:t>Gy</a:t>
            </a:r>
            <a:r>
              <a:rPr lang="en-US" dirty="0" smtClean="0"/>
              <a:t>. Hay </a:t>
            </a:r>
            <a:r>
              <a:rPr lang="en-US" dirty="0" err="1" smtClean="0"/>
              <a:t>hemorragias</a:t>
            </a:r>
            <a:r>
              <a:rPr lang="en-US" dirty="0" smtClean="0"/>
              <a:t> y </a:t>
            </a:r>
            <a:r>
              <a:rPr lang="en-US" dirty="0" err="1" smtClean="0"/>
              <a:t>anemis</a:t>
            </a:r>
            <a:endParaRPr lang="en-US" dirty="0" smtClean="0"/>
          </a:p>
          <a:p>
            <a:pPr>
              <a:buNone/>
            </a:pPr>
            <a:endParaRPr lang="en-US" dirty="0" smtClean="0"/>
          </a:p>
          <a:p>
            <a:pPr>
              <a:buNone/>
            </a:pPr>
            <a:r>
              <a:rPr lang="en-US" dirty="0" smtClean="0"/>
              <a:t>  2- </a:t>
            </a:r>
            <a:r>
              <a:rPr lang="en-US" b="1" dirty="0" err="1" smtClean="0"/>
              <a:t>Sindrome</a:t>
            </a:r>
            <a:r>
              <a:rPr lang="en-US" b="1" dirty="0" smtClean="0"/>
              <a:t> </a:t>
            </a:r>
            <a:r>
              <a:rPr lang="en-US" b="1" dirty="0" err="1" smtClean="0"/>
              <a:t>Gastrointestinal</a:t>
            </a:r>
            <a:r>
              <a:rPr lang="en-US" dirty="0" err="1" smtClean="0"/>
              <a:t>Ocurre</a:t>
            </a:r>
            <a:r>
              <a:rPr lang="en-US" dirty="0" smtClean="0"/>
              <a:t> con </a:t>
            </a:r>
            <a:r>
              <a:rPr lang="en-US" dirty="0" err="1" smtClean="0"/>
              <a:t>dosis</a:t>
            </a:r>
            <a:r>
              <a:rPr lang="en-US" dirty="0" smtClean="0"/>
              <a:t> de 10-100 </a:t>
            </a:r>
            <a:r>
              <a:rPr lang="en-US" dirty="0" err="1" smtClean="0"/>
              <a:t>Gy</a:t>
            </a:r>
            <a:r>
              <a:rPr lang="en-US" dirty="0" smtClean="0"/>
              <a:t>. Hay </a:t>
            </a:r>
            <a:r>
              <a:rPr lang="en-US" dirty="0" err="1" smtClean="0"/>
              <a:t>diarrea</a:t>
            </a:r>
            <a:r>
              <a:rPr lang="en-US" dirty="0" smtClean="0"/>
              <a:t> </a:t>
            </a:r>
            <a:r>
              <a:rPr lang="en-US" dirty="0" err="1" smtClean="0"/>
              <a:t>masiva</a:t>
            </a:r>
            <a:r>
              <a:rPr lang="en-US" dirty="0" smtClean="0"/>
              <a:t>, nauseas, </a:t>
            </a:r>
            <a:r>
              <a:rPr lang="en-US" dirty="0" err="1" smtClean="0"/>
              <a:t>vomitos</a:t>
            </a:r>
            <a:r>
              <a:rPr lang="en-US" dirty="0" smtClean="0"/>
              <a:t> y </a:t>
            </a:r>
            <a:r>
              <a:rPr lang="en-US" dirty="0" err="1" smtClean="0"/>
              <a:t>fiebre</a:t>
            </a:r>
            <a:r>
              <a:rPr lang="en-US" dirty="0" smtClean="0"/>
              <a:t>.</a:t>
            </a:r>
          </a:p>
          <a:p>
            <a:pPr>
              <a:buNone/>
            </a:pPr>
            <a:endParaRPr lang="en-US" dirty="0" smtClean="0"/>
          </a:p>
          <a:p>
            <a:pPr>
              <a:buNone/>
            </a:pPr>
            <a:r>
              <a:rPr lang="en-US" dirty="0" smtClean="0"/>
              <a:t>  3- </a:t>
            </a:r>
            <a:r>
              <a:rPr lang="en-US" b="1" dirty="0" err="1" smtClean="0"/>
              <a:t>Sindrome</a:t>
            </a:r>
            <a:r>
              <a:rPr lang="en-US" b="1" dirty="0" smtClean="0"/>
              <a:t> del </a:t>
            </a:r>
            <a:r>
              <a:rPr lang="en-US" b="1" dirty="0" err="1" smtClean="0"/>
              <a:t>sistema</a:t>
            </a:r>
            <a:r>
              <a:rPr lang="en-US" b="1" dirty="0" smtClean="0"/>
              <a:t> </a:t>
            </a:r>
            <a:r>
              <a:rPr lang="en-US" b="1" dirty="0" err="1" smtClean="0"/>
              <a:t>nervioso</a:t>
            </a:r>
            <a:r>
              <a:rPr lang="en-US" b="1" dirty="0" smtClean="0"/>
              <a:t> central: </a:t>
            </a:r>
            <a:r>
              <a:rPr lang="en-US" dirty="0" err="1" smtClean="0"/>
              <a:t>Ocurre</a:t>
            </a:r>
            <a:r>
              <a:rPr lang="en-US" dirty="0" smtClean="0"/>
              <a:t> con </a:t>
            </a:r>
            <a:r>
              <a:rPr lang="en-US" dirty="0" err="1" smtClean="0"/>
              <a:t>dosis</a:t>
            </a:r>
            <a:r>
              <a:rPr lang="en-US" dirty="0" smtClean="0"/>
              <a:t> </a:t>
            </a:r>
            <a:r>
              <a:rPr lang="en-US" dirty="0" err="1" smtClean="0"/>
              <a:t>por</a:t>
            </a:r>
            <a:r>
              <a:rPr lang="en-US" dirty="0" smtClean="0"/>
              <a:t> </a:t>
            </a:r>
            <a:r>
              <a:rPr lang="en-US" dirty="0" err="1" smtClean="0"/>
              <a:t>encima</a:t>
            </a:r>
            <a:r>
              <a:rPr lang="en-US" dirty="0" smtClean="0"/>
              <a:t> de 100 </a:t>
            </a:r>
            <a:r>
              <a:rPr lang="en-US" dirty="0" err="1" smtClean="0"/>
              <a:t>Gy</a:t>
            </a:r>
            <a:r>
              <a:rPr lang="en-US" dirty="0" smtClean="0"/>
              <a:t>. Hay </a:t>
            </a:r>
            <a:r>
              <a:rPr lang="en-US" dirty="0" err="1" smtClean="0"/>
              <a:t>convulsiones</a:t>
            </a:r>
            <a:r>
              <a:rPr lang="en-US" dirty="0" smtClean="0"/>
              <a:t>, coma y </a:t>
            </a:r>
            <a:r>
              <a:rPr lang="en-US" dirty="0" err="1" smtClean="0"/>
              <a:t>muerte</a:t>
            </a:r>
            <a:r>
              <a:rPr lang="en-US" dirty="0" smtClean="0"/>
              <a:t> </a:t>
            </a:r>
            <a:r>
              <a:rPr lang="en-US" dirty="0" err="1" smtClean="0"/>
              <a:t>por</a:t>
            </a:r>
            <a:r>
              <a:rPr lang="en-US" dirty="0" smtClean="0"/>
              <a:t> </a:t>
            </a:r>
            <a:r>
              <a:rPr lang="en-US" dirty="0" err="1" smtClean="0"/>
              <a:t>aumento</a:t>
            </a:r>
            <a:r>
              <a:rPr lang="en-US" dirty="0" smtClean="0"/>
              <a:t> de la </a:t>
            </a:r>
            <a:r>
              <a:rPr lang="en-US" dirty="0" err="1" smtClean="0"/>
              <a:t>presion</a:t>
            </a:r>
            <a:r>
              <a:rPr lang="en-US" dirty="0" smtClean="0"/>
              <a:t> </a:t>
            </a:r>
            <a:r>
              <a:rPr lang="en-US" dirty="0" err="1" smtClean="0"/>
              <a:t>intracraneal</a:t>
            </a:r>
            <a:r>
              <a:rPr lang="en-US" dirty="0" smtClean="0"/>
              <a:t>.</a:t>
            </a:r>
            <a:endParaRPr lang="en-US" b="1" dirty="0" smtClean="0"/>
          </a:p>
          <a:p>
            <a:pPr>
              <a:buNone/>
            </a:pPr>
            <a:endParaRPr lang="en-US" dirty="0" smtClean="0"/>
          </a:p>
          <a:p>
            <a:pPr>
              <a:buNone/>
            </a:pPr>
            <a:r>
              <a:rPr lang="en-US" dirty="0" smtClean="0"/>
              <a:t>  </a:t>
            </a:r>
          </a:p>
          <a:p>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Efectos</a:t>
            </a:r>
            <a:r>
              <a:rPr lang="en-US" dirty="0" smtClean="0"/>
              <a:t> </a:t>
            </a:r>
            <a:r>
              <a:rPr lang="en-US" dirty="0" err="1" smtClean="0"/>
              <a:t>tardios</a:t>
            </a:r>
            <a:r>
              <a:rPr lang="en-US" dirty="0" smtClean="0"/>
              <a:t> de </a:t>
            </a:r>
            <a:r>
              <a:rPr lang="en-US" dirty="0" err="1" smtClean="0"/>
              <a:t>las</a:t>
            </a:r>
            <a:r>
              <a:rPr lang="en-US" dirty="0" smtClean="0"/>
              <a:t> </a:t>
            </a:r>
            <a:r>
              <a:rPr lang="en-US" dirty="0" err="1" smtClean="0"/>
              <a:t>radiaciones</a:t>
            </a:r>
            <a:r>
              <a:rPr lang="en-US" dirty="0" smtClean="0"/>
              <a:t> </a:t>
            </a:r>
            <a:endParaRPr lang="en-US" dirty="0"/>
          </a:p>
        </p:txBody>
      </p:sp>
      <p:sp>
        <p:nvSpPr>
          <p:cNvPr id="3" name="Content Placeholder 2"/>
          <p:cNvSpPr>
            <a:spLocks noGrp="1"/>
          </p:cNvSpPr>
          <p:nvPr>
            <p:ph sz="quarter" idx="1"/>
          </p:nvPr>
        </p:nvSpPr>
        <p:spPr/>
        <p:txBody>
          <a:bodyPr/>
          <a:lstStyle/>
          <a:p>
            <a:pPr>
              <a:buNone/>
            </a:pPr>
            <a:r>
              <a:rPr lang="en-US" b="1" dirty="0" smtClean="0"/>
              <a:t> </a:t>
            </a:r>
            <a:r>
              <a:rPr lang="en-US" b="1" dirty="0" err="1" smtClean="0"/>
              <a:t>Somaticos</a:t>
            </a:r>
            <a:r>
              <a:rPr lang="en-US" b="1" dirty="0" smtClean="0"/>
              <a:t>:</a:t>
            </a:r>
            <a:r>
              <a:rPr lang="en-US" dirty="0" smtClean="0"/>
              <a:t> se </a:t>
            </a:r>
            <a:r>
              <a:rPr lang="en-US" dirty="0" err="1" smtClean="0"/>
              <a:t>desarrollan</a:t>
            </a:r>
            <a:r>
              <a:rPr lang="en-US" dirty="0" smtClean="0"/>
              <a:t> en los </a:t>
            </a:r>
            <a:r>
              <a:rPr lang="en-US" dirty="0" err="1" smtClean="0"/>
              <a:t>individuos</a:t>
            </a:r>
            <a:r>
              <a:rPr lang="en-US" dirty="0" smtClean="0"/>
              <a:t>  </a:t>
            </a:r>
            <a:r>
              <a:rPr lang="en-US" dirty="0" err="1" smtClean="0"/>
              <a:t>que</a:t>
            </a:r>
            <a:endParaRPr lang="en-US" dirty="0" smtClean="0"/>
          </a:p>
          <a:p>
            <a:pPr>
              <a:buNone/>
            </a:pPr>
            <a:r>
              <a:rPr lang="en-US" dirty="0" smtClean="0"/>
              <a:t>                            </a:t>
            </a:r>
            <a:r>
              <a:rPr lang="en-US" dirty="0" err="1" smtClean="0"/>
              <a:t>han</a:t>
            </a:r>
            <a:r>
              <a:rPr lang="en-US" dirty="0" smtClean="0"/>
              <a:t> </a:t>
            </a:r>
            <a:r>
              <a:rPr lang="en-US" dirty="0" err="1" smtClean="0"/>
              <a:t>sido</a:t>
            </a:r>
            <a:r>
              <a:rPr lang="en-US" dirty="0" smtClean="0"/>
              <a:t> </a:t>
            </a:r>
            <a:r>
              <a:rPr lang="en-US" dirty="0" err="1" smtClean="0"/>
              <a:t>expuestos</a:t>
            </a:r>
            <a:r>
              <a:rPr lang="en-US" dirty="0" smtClean="0"/>
              <a:t> a </a:t>
            </a:r>
            <a:r>
              <a:rPr lang="en-US" dirty="0" err="1" smtClean="0"/>
              <a:t>radiaciones</a:t>
            </a:r>
            <a:r>
              <a:rPr lang="en-US" dirty="0" smtClean="0"/>
              <a:t> .</a:t>
            </a:r>
          </a:p>
          <a:p>
            <a:pPr>
              <a:buNone/>
            </a:pPr>
            <a:r>
              <a:rPr lang="en-US" dirty="0" smtClean="0"/>
              <a:t>                            Ej: </a:t>
            </a:r>
            <a:r>
              <a:rPr lang="en-US" dirty="0" err="1" smtClean="0"/>
              <a:t>cataratas</a:t>
            </a:r>
            <a:r>
              <a:rPr lang="en-US" dirty="0" smtClean="0"/>
              <a:t> y </a:t>
            </a:r>
            <a:r>
              <a:rPr lang="en-US" b="1" dirty="0" smtClean="0"/>
              <a:t>cancer</a:t>
            </a:r>
          </a:p>
          <a:p>
            <a:pPr>
              <a:buNone/>
            </a:pPr>
            <a:endParaRPr lang="en-US" dirty="0" smtClean="0"/>
          </a:p>
          <a:p>
            <a:pPr>
              <a:buNone/>
            </a:pPr>
            <a:r>
              <a:rPr lang="en-US" b="1" dirty="0" smtClean="0"/>
              <a:t> </a:t>
            </a:r>
            <a:r>
              <a:rPr lang="en-US" b="1" dirty="0" err="1" smtClean="0"/>
              <a:t>Geneticos</a:t>
            </a:r>
            <a:r>
              <a:rPr lang="en-US" b="1" dirty="0" smtClean="0"/>
              <a:t> : </a:t>
            </a:r>
            <a:r>
              <a:rPr lang="en-US" dirty="0" err="1" smtClean="0"/>
              <a:t>ocurren</a:t>
            </a:r>
            <a:r>
              <a:rPr lang="en-US" dirty="0" smtClean="0"/>
              <a:t> en </a:t>
            </a:r>
            <a:r>
              <a:rPr lang="en-US" dirty="0" err="1" smtClean="0"/>
              <a:t>futuras</a:t>
            </a:r>
            <a:r>
              <a:rPr lang="en-US" dirty="0" smtClean="0"/>
              <a:t> </a:t>
            </a:r>
            <a:r>
              <a:rPr lang="en-US" dirty="0" err="1" smtClean="0"/>
              <a:t>generaciones</a:t>
            </a:r>
            <a:r>
              <a:rPr lang="en-US" dirty="0" smtClean="0"/>
              <a:t> </a:t>
            </a:r>
            <a:r>
              <a:rPr lang="en-US" dirty="0" err="1" smtClean="0"/>
              <a:t>como</a:t>
            </a:r>
            <a:r>
              <a:rPr lang="en-US" dirty="0" smtClean="0"/>
              <a:t>    </a:t>
            </a:r>
          </a:p>
          <a:p>
            <a:pPr>
              <a:buNone/>
            </a:pPr>
            <a:r>
              <a:rPr lang="en-US" b="1" dirty="0" smtClean="0"/>
              <a:t>                        </a:t>
            </a:r>
            <a:r>
              <a:rPr lang="en-US" dirty="0" err="1" smtClean="0"/>
              <a:t>resultados</a:t>
            </a:r>
            <a:r>
              <a:rPr lang="en-US" dirty="0" smtClean="0"/>
              <a:t> de </a:t>
            </a:r>
            <a:r>
              <a:rPr lang="en-US" dirty="0" err="1" smtClean="0"/>
              <a:t>danos</a:t>
            </a:r>
            <a:r>
              <a:rPr lang="en-US" dirty="0" smtClean="0"/>
              <a:t> </a:t>
            </a:r>
            <a:r>
              <a:rPr lang="en-US" dirty="0" err="1" smtClean="0"/>
              <a:t>causados</a:t>
            </a:r>
            <a:r>
              <a:rPr lang="en-US" dirty="0" smtClean="0"/>
              <a:t> a </a:t>
            </a:r>
            <a:r>
              <a:rPr lang="en-US" dirty="0" err="1" smtClean="0"/>
              <a:t>las</a:t>
            </a:r>
            <a:r>
              <a:rPr lang="en-US" dirty="0" smtClean="0"/>
              <a:t> </a:t>
            </a:r>
            <a:r>
              <a:rPr lang="en-US" dirty="0" err="1" smtClean="0"/>
              <a:t>celu</a:t>
            </a:r>
            <a:r>
              <a:rPr lang="en-US" dirty="0" smtClean="0"/>
              <a:t>-</a:t>
            </a:r>
          </a:p>
          <a:p>
            <a:pPr>
              <a:buNone/>
            </a:pPr>
            <a:r>
              <a:rPr lang="en-US" dirty="0" smtClean="0"/>
              <a:t>                          </a:t>
            </a:r>
            <a:r>
              <a:rPr lang="en-US" dirty="0" err="1" smtClean="0"/>
              <a:t>las</a:t>
            </a:r>
            <a:r>
              <a:rPr lang="en-US" dirty="0" smtClean="0"/>
              <a:t> </a:t>
            </a:r>
            <a:r>
              <a:rPr lang="en-US" dirty="0" err="1" smtClean="0"/>
              <a:t>germinales</a:t>
            </a:r>
            <a:r>
              <a:rPr lang="en-US" dirty="0" smtClean="0"/>
              <a:t>.</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smtClean="0">
                <a:solidFill>
                  <a:srgbClr val="0070C0"/>
                </a:solidFill>
              </a:rPr>
              <a:t>TECNOLOGIA DE INTERVENCION CARDIOVASCULAR</a:t>
            </a:r>
            <a:endParaRPr lang="en-US" sz="2400" b="1" dirty="0">
              <a:solidFill>
                <a:srgbClr val="0070C0"/>
              </a:solidFill>
            </a:endParaRPr>
          </a:p>
        </p:txBody>
      </p:sp>
      <p:sp>
        <p:nvSpPr>
          <p:cNvPr id="3" name="Content Placeholder 2"/>
          <p:cNvSpPr>
            <a:spLocks noGrp="1"/>
          </p:cNvSpPr>
          <p:nvPr>
            <p:ph sz="quarter" idx="1"/>
          </p:nvPr>
        </p:nvSpPr>
        <p:spPr>
          <a:xfrm>
            <a:off x="381000" y="1447800"/>
            <a:ext cx="8424672" cy="4651248"/>
          </a:xfrm>
        </p:spPr>
        <p:txBody>
          <a:bodyPr>
            <a:normAutofit/>
          </a:bodyPr>
          <a:lstStyle/>
          <a:p>
            <a:r>
              <a:rPr lang="en-US" sz="2400" dirty="0" err="1" smtClean="0"/>
              <a:t>Estos</a:t>
            </a:r>
            <a:r>
              <a:rPr lang="en-US" sz="2400" dirty="0" smtClean="0"/>
              <a:t> </a:t>
            </a:r>
            <a:r>
              <a:rPr lang="en-US" sz="2400" dirty="0" err="1" smtClean="0"/>
              <a:t>procedimientos</a:t>
            </a:r>
            <a:r>
              <a:rPr lang="en-US" sz="2400" dirty="0" smtClean="0"/>
              <a:t> </a:t>
            </a:r>
            <a:r>
              <a:rPr lang="en-US" sz="2400" dirty="0" err="1" smtClean="0"/>
              <a:t>consisten</a:t>
            </a:r>
            <a:r>
              <a:rPr lang="en-US" sz="2400" dirty="0" smtClean="0"/>
              <a:t> en la </a:t>
            </a:r>
            <a:r>
              <a:rPr lang="en-US" sz="2400" dirty="0" err="1" smtClean="0"/>
              <a:t>inyeccion</a:t>
            </a:r>
            <a:r>
              <a:rPr lang="en-US" sz="2400" dirty="0" smtClean="0"/>
              <a:t> de </a:t>
            </a:r>
            <a:r>
              <a:rPr lang="en-US" sz="2400" dirty="0" err="1" smtClean="0"/>
              <a:t>medios</a:t>
            </a:r>
            <a:r>
              <a:rPr lang="en-US" sz="2400" dirty="0" smtClean="0"/>
              <a:t> de </a:t>
            </a:r>
            <a:r>
              <a:rPr lang="en-US" sz="2400" dirty="0" err="1" smtClean="0"/>
              <a:t>contraste</a:t>
            </a:r>
            <a:r>
              <a:rPr lang="en-US" sz="2400" dirty="0" smtClean="0"/>
              <a:t> </a:t>
            </a:r>
            <a:r>
              <a:rPr lang="en-US" sz="2400" dirty="0" err="1" smtClean="0"/>
              <a:t>yodados</a:t>
            </a:r>
            <a:r>
              <a:rPr lang="en-US" sz="2400" dirty="0" smtClean="0"/>
              <a:t> </a:t>
            </a:r>
            <a:r>
              <a:rPr lang="en-US" sz="2400" dirty="0" err="1" smtClean="0"/>
              <a:t>para</a:t>
            </a:r>
            <a:r>
              <a:rPr lang="en-US" sz="2400" dirty="0" smtClean="0"/>
              <a:t> </a:t>
            </a:r>
            <a:r>
              <a:rPr lang="en-US" sz="2400" dirty="0" err="1" smtClean="0"/>
              <a:t>diagnosticar</a:t>
            </a:r>
            <a:r>
              <a:rPr lang="en-US" sz="2400" dirty="0" smtClean="0"/>
              <a:t> </a:t>
            </a:r>
            <a:r>
              <a:rPr lang="en-US" sz="2400" dirty="0" err="1" smtClean="0"/>
              <a:t>enfermedades</a:t>
            </a:r>
            <a:r>
              <a:rPr lang="en-US" sz="2400" dirty="0" smtClean="0"/>
              <a:t>.</a:t>
            </a:r>
          </a:p>
          <a:p>
            <a:pPr>
              <a:buNone/>
            </a:pPr>
            <a:r>
              <a:rPr lang="en-US" sz="2400" dirty="0" smtClean="0"/>
              <a:t>- </a:t>
            </a:r>
            <a:r>
              <a:rPr lang="en-US" sz="2400" b="1" dirty="0" err="1" smtClean="0"/>
              <a:t>Angiografia</a:t>
            </a:r>
            <a:r>
              <a:rPr lang="en-US" sz="2400" b="1" dirty="0" smtClean="0"/>
              <a:t>: </a:t>
            </a:r>
            <a:r>
              <a:rPr lang="en-US" sz="2400" dirty="0" err="1" smtClean="0"/>
              <a:t>Examen</a:t>
            </a:r>
            <a:r>
              <a:rPr lang="en-US" sz="2400" dirty="0" smtClean="0"/>
              <a:t> </a:t>
            </a:r>
            <a:r>
              <a:rPr lang="en-US" sz="2400" dirty="0" err="1" smtClean="0"/>
              <a:t>radiologico</a:t>
            </a:r>
            <a:r>
              <a:rPr lang="en-US" sz="2400" dirty="0" smtClean="0"/>
              <a:t> de los </a:t>
            </a:r>
            <a:r>
              <a:rPr lang="en-US" sz="2400" dirty="0" err="1" smtClean="0"/>
              <a:t>vasos</a:t>
            </a:r>
            <a:r>
              <a:rPr lang="en-US" sz="2400" dirty="0" smtClean="0"/>
              <a:t> </a:t>
            </a:r>
            <a:r>
              <a:rPr lang="en-US" sz="2400" dirty="0" err="1" smtClean="0"/>
              <a:t>sanguineos</a:t>
            </a:r>
            <a:endParaRPr lang="en-US" sz="2400" dirty="0" smtClean="0"/>
          </a:p>
          <a:p>
            <a:pPr>
              <a:buNone/>
            </a:pPr>
            <a:r>
              <a:rPr lang="en-US" sz="2400" b="1" dirty="0" smtClean="0"/>
              <a:t>- </a:t>
            </a:r>
            <a:r>
              <a:rPr lang="en-US" sz="2400" b="1" dirty="0" err="1" smtClean="0"/>
              <a:t>Cateterizacion</a:t>
            </a:r>
            <a:r>
              <a:rPr lang="en-US" sz="2400" b="1" dirty="0" smtClean="0"/>
              <a:t> </a:t>
            </a:r>
            <a:r>
              <a:rPr lang="en-US" sz="2400" b="1" dirty="0" err="1" smtClean="0"/>
              <a:t>cardiaca</a:t>
            </a:r>
            <a:r>
              <a:rPr lang="en-US" sz="2400" dirty="0" smtClean="0"/>
              <a:t>: Se </a:t>
            </a:r>
            <a:r>
              <a:rPr lang="en-US" sz="2400" dirty="0" err="1" smtClean="0"/>
              <a:t>coloca</a:t>
            </a:r>
            <a:r>
              <a:rPr lang="en-US" sz="2400" dirty="0" smtClean="0"/>
              <a:t> un catheter en </a:t>
            </a:r>
            <a:r>
              <a:rPr lang="en-US" sz="2400" dirty="0" err="1" smtClean="0"/>
              <a:t>una</a:t>
            </a:r>
            <a:r>
              <a:rPr lang="en-US" sz="2400" dirty="0" smtClean="0"/>
              <a:t> de </a:t>
            </a:r>
            <a:r>
              <a:rPr lang="en-US" sz="2400" dirty="0" err="1" smtClean="0"/>
              <a:t>las</a:t>
            </a:r>
            <a:r>
              <a:rPr lang="en-US" sz="2400" dirty="0" smtClean="0"/>
              <a:t> </a:t>
            </a:r>
            <a:r>
              <a:rPr lang="en-US" sz="2400" dirty="0" err="1" smtClean="0"/>
              <a:t>camaras</a:t>
            </a:r>
            <a:r>
              <a:rPr lang="en-US" sz="2400" dirty="0" smtClean="0"/>
              <a:t> del </a:t>
            </a:r>
            <a:r>
              <a:rPr lang="en-US" sz="2400" dirty="0" err="1" smtClean="0"/>
              <a:t>corazon</a:t>
            </a:r>
            <a:r>
              <a:rPr lang="en-US" sz="2400" dirty="0" smtClean="0"/>
              <a:t>.</a:t>
            </a:r>
          </a:p>
          <a:p>
            <a:pPr>
              <a:buNone/>
            </a:pPr>
            <a:r>
              <a:rPr lang="en-US" sz="2400" b="1" dirty="0" smtClean="0"/>
              <a:t>- </a:t>
            </a:r>
            <a:r>
              <a:rPr lang="en-US" sz="2400" b="1" dirty="0" err="1" smtClean="0"/>
              <a:t>Arteriografia</a:t>
            </a:r>
            <a:r>
              <a:rPr lang="en-US" sz="2400" b="1" dirty="0" smtClean="0"/>
              <a:t> </a:t>
            </a:r>
            <a:r>
              <a:rPr lang="en-US" sz="2400" b="1" dirty="0" err="1" smtClean="0"/>
              <a:t>coronaria</a:t>
            </a:r>
            <a:r>
              <a:rPr lang="en-US" sz="2400" b="1" dirty="0" smtClean="0"/>
              <a:t>: </a:t>
            </a:r>
            <a:r>
              <a:rPr lang="en-US" sz="2400" dirty="0" smtClean="0"/>
              <a:t>Se </a:t>
            </a:r>
            <a:r>
              <a:rPr lang="en-US" sz="2400" dirty="0" err="1" smtClean="0"/>
              <a:t>coloca</a:t>
            </a:r>
            <a:r>
              <a:rPr lang="en-US" sz="2400" dirty="0" smtClean="0"/>
              <a:t> un </a:t>
            </a:r>
            <a:r>
              <a:rPr lang="en-US" sz="2400" dirty="0" err="1" smtClean="0"/>
              <a:t>cateter</a:t>
            </a:r>
            <a:r>
              <a:rPr lang="en-US" sz="2400" dirty="0" smtClean="0"/>
              <a:t> en </a:t>
            </a:r>
            <a:r>
              <a:rPr lang="en-US" sz="2400" dirty="0" err="1" smtClean="0"/>
              <a:t>una</a:t>
            </a:r>
            <a:r>
              <a:rPr lang="en-US" sz="2400" dirty="0" smtClean="0"/>
              <a:t> o </a:t>
            </a:r>
            <a:r>
              <a:rPr lang="en-US" sz="2400" dirty="0" err="1" smtClean="0"/>
              <a:t>las</a:t>
            </a:r>
            <a:r>
              <a:rPr lang="en-US" sz="2400" dirty="0" smtClean="0"/>
              <a:t> dos </a:t>
            </a:r>
            <a:r>
              <a:rPr lang="en-US" sz="2400" dirty="0" err="1" smtClean="0"/>
              <a:t>principales</a:t>
            </a:r>
            <a:r>
              <a:rPr lang="en-US" sz="2400" dirty="0" smtClean="0"/>
              <a:t> </a:t>
            </a:r>
            <a:r>
              <a:rPr lang="en-US" sz="2400" dirty="0" err="1" smtClean="0"/>
              <a:t>arterias</a:t>
            </a:r>
            <a:r>
              <a:rPr lang="en-US" sz="2400" dirty="0" smtClean="0"/>
              <a:t> </a:t>
            </a:r>
            <a:r>
              <a:rPr lang="en-US" sz="2400" dirty="0" err="1" smtClean="0"/>
              <a:t>que</a:t>
            </a:r>
            <a:r>
              <a:rPr lang="en-US" sz="2400" dirty="0" smtClean="0"/>
              <a:t> </a:t>
            </a:r>
            <a:r>
              <a:rPr lang="en-US" sz="2400" dirty="0" err="1" smtClean="0"/>
              <a:t>irrigan</a:t>
            </a:r>
            <a:r>
              <a:rPr lang="en-US" sz="2400" dirty="0" smtClean="0"/>
              <a:t> el </a:t>
            </a:r>
            <a:r>
              <a:rPr lang="en-US" sz="2400" dirty="0" err="1" smtClean="0"/>
              <a:t>corazon</a:t>
            </a:r>
            <a:r>
              <a:rPr lang="en-US" sz="2400" b="1" dirty="0" smtClean="0"/>
              <a:t>. </a:t>
            </a:r>
          </a:p>
          <a:p>
            <a:pPr>
              <a:buNone/>
            </a:pPr>
            <a:r>
              <a:rPr lang="en-US" sz="2400" b="1" dirty="0" smtClean="0"/>
              <a:t>- </a:t>
            </a:r>
            <a:r>
              <a:rPr lang="en-US" sz="2400" b="1" dirty="0" err="1" smtClean="0"/>
              <a:t>Angioplastia</a:t>
            </a:r>
            <a:r>
              <a:rPr lang="en-US" sz="2400" b="1" dirty="0" smtClean="0"/>
              <a:t>: </a:t>
            </a:r>
            <a:r>
              <a:rPr lang="en-US" sz="2400" dirty="0" smtClean="0"/>
              <a:t>Es el </a:t>
            </a:r>
            <a:r>
              <a:rPr lang="en-US" sz="2400" dirty="0" err="1" smtClean="0"/>
              <a:t>tratamiento</a:t>
            </a:r>
            <a:r>
              <a:rPr lang="en-US" sz="2400" dirty="0" smtClean="0"/>
              <a:t> </a:t>
            </a:r>
            <a:r>
              <a:rPr lang="en-US" sz="2400" dirty="0" err="1" smtClean="0"/>
              <a:t>para</a:t>
            </a:r>
            <a:r>
              <a:rPr lang="en-US" sz="2400" dirty="0" smtClean="0"/>
              <a:t> </a:t>
            </a:r>
            <a:r>
              <a:rPr lang="en-US" sz="2400" dirty="0" err="1" smtClean="0"/>
              <a:t>dilatar</a:t>
            </a:r>
            <a:r>
              <a:rPr lang="en-US" sz="2400" dirty="0" smtClean="0"/>
              <a:t> los </a:t>
            </a:r>
            <a:r>
              <a:rPr lang="en-US" sz="2400" dirty="0" err="1" smtClean="0"/>
              <a:t>vasos</a:t>
            </a:r>
            <a:r>
              <a:rPr lang="en-US" sz="2400" dirty="0" smtClean="0"/>
              <a:t> </a:t>
            </a:r>
            <a:r>
              <a:rPr lang="en-US" sz="2400" dirty="0" err="1" smtClean="0"/>
              <a:t>sanguineos</a:t>
            </a:r>
            <a:r>
              <a:rPr lang="en-US" sz="2400" dirty="0" smtClean="0"/>
              <a:t> </a:t>
            </a:r>
            <a:r>
              <a:rPr lang="en-US" sz="2400" dirty="0" err="1" smtClean="0"/>
              <a:t>bloqueados</a:t>
            </a:r>
            <a:r>
              <a:rPr lang="en-US" sz="2400" dirty="0" smtClean="0"/>
              <a:t>.</a:t>
            </a:r>
          </a:p>
          <a:p>
            <a:pPr>
              <a:buNone/>
            </a:pPr>
            <a:endParaRPr lang="en-US" sz="24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Proteccion</a:t>
            </a:r>
            <a:r>
              <a:rPr lang="en-US" b="1" dirty="0" smtClean="0"/>
              <a:t> del </a:t>
            </a:r>
            <a:r>
              <a:rPr lang="en-US" b="1" dirty="0" err="1" smtClean="0"/>
              <a:t>Paciente</a:t>
            </a:r>
            <a:endParaRPr lang="en-US" b="1" dirty="0"/>
          </a:p>
        </p:txBody>
      </p:sp>
      <p:sp>
        <p:nvSpPr>
          <p:cNvPr id="3" name="Content Placeholder 2"/>
          <p:cNvSpPr>
            <a:spLocks noGrp="1"/>
          </p:cNvSpPr>
          <p:nvPr>
            <p:ph sz="quarter" idx="1"/>
          </p:nvPr>
        </p:nvSpPr>
        <p:spPr/>
        <p:txBody>
          <a:bodyPr/>
          <a:lstStyle/>
          <a:p>
            <a:r>
              <a:rPr lang="en-US" b="1" dirty="0" err="1" smtClean="0"/>
              <a:t>Principios</a:t>
            </a:r>
            <a:r>
              <a:rPr lang="en-US" b="1" dirty="0" smtClean="0"/>
              <a:t> de </a:t>
            </a:r>
            <a:r>
              <a:rPr lang="en-US" b="1" dirty="0" err="1" smtClean="0"/>
              <a:t>proteccion</a:t>
            </a:r>
            <a:r>
              <a:rPr lang="en-US" b="1" dirty="0" smtClean="0"/>
              <a:t> del </a:t>
            </a:r>
            <a:r>
              <a:rPr lang="en-US" b="1" dirty="0" err="1" smtClean="0"/>
              <a:t>paciente</a:t>
            </a:r>
            <a:r>
              <a:rPr lang="en-US" b="1" dirty="0" smtClean="0"/>
              <a:t>: </a:t>
            </a:r>
          </a:p>
          <a:p>
            <a:pPr>
              <a:buNone/>
            </a:pPr>
            <a:r>
              <a:rPr lang="en-US" sz="2800" dirty="0" smtClean="0"/>
              <a:t>- </a:t>
            </a:r>
            <a:r>
              <a:rPr lang="en-US" sz="2800" dirty="0" err="1" smtClean="0"/>
              <a:t>Minimizar</a:t>
            </a:r>
            <a:r>
              <a:rPr lang="en-US" sz="2800" dirty="0" smtClean="0"/>
              <a:t> el </a:t>
            </a:r>
            <a:r>
              <a:rPr lang="en-US" sz="2800" dirty="0" err="1" smtClean="0"/>
              <a:t>tiempo</a:t>
            </a:r>
            <a:r>
              <a:rPr lang="en-US" sz="2800" dirty="0" smtClean="0"/>
              <a:t> </a:t>
            </a:r>
            <a:r>
              <a:rPr lang="en-US" sz="2800" dirty="0" err="1" smtClean="0"/>
              <a:t>que</a:t>
            </a:r>
            <a:r>
              <a:rPr lang="en-US" sz="2800" dirty="0" smtClean="0"/>
              <a:t> el </a:t>
            </a:r>
            <a:r>
              <a:rPr lang="en-US" sz="2800" dirty="0" err="1" smtClean="0"/>
              <a:t>paciente</a:t>
            </a:r>
            <a:r>
              <a:rPr lang="en-US" sz="2800" dirty="0" smtClean="0"/>
              <a:t> </a:t>
            </a:r>
            <a:r>
              <a:rPr lang="en-US" sz="2800" dirty="0" err="1" smtClean="0"/>
              <a:t>esta</a:t>
            </a:r>
            <a:r>
              <a:rPr lang="en-US" sz="2800" dirty="0" smtClean="0"/>
              <a:t> en la </a:t>
            </a:r>
            <a:r>
              <a:rPr lang="en-US" sz="2800" dirty="0" err="1" smtClean="0"/>
              <a:t>trayectoria</a:t>
            </a:r>
            <a:r>
              <a:rPr lang="en-US" sz="2800" dirty="0" smtClean="0"/>
              <a:t> del </a:t>
            </a:r>
            <a:r>
              <a:rPr lang="en-US" sz="2800" dirty="0" err="1" smtClean="0"/>
              <a:t>haz</a:t>
            </a:r>
            <a:r>
              <a:rPr lang="en-US" sz="2800" dirty="0" smtClean="0"/>
              <a:t> de </a:t>
            </a:r>
            <a:r>
              <a:rPr lang="en-US" sz="2800" dirty="0" err="1" smtClean="0"/>
              <a:t>rayos</a:t>
            </a:r>
            <a:r>
              <a:rPr lang="en-US" sz="2800" dirty="0" smtClean="0"/>
              <a:t> x</a:t>
            </a:r>
          </a:p>
          <a:p>
            <a:pPr>
              <a:buNone/>
            </a:pPr>
            <a:r>
              <a:rPr lang="en-US" sz="2800" dirty="0" smtClean="0"/>
              <a:t>- </a:t>
            </a:r>
            <a:r>
              <a:rPr lang="en-US" sz="2800" dirty="0" err="1" smtClean="0"/>
              <a:t>Maximizar</a:t>
            </a:r>
            <a:r>
              <a:rPr lang="en-US" sz="2800" dirty="0" smtClean="0"/>
              <a:t> la </a:t>
            </a:r>
            <a:r>
              <a:rPr lang="en-US" sz="2800" dirty="0" err="1" smtClean="0"/>
              <a:t>distancia</a:t>
            </a:r>
            <a:r>
              <a:rPr lang="en-US" sz="2800" dirty="0" smtClean="0"/>
              <a:t> entre la </a:t>
            </a:r>
            <a:r>
              <a:rPr lang="en-US" sz="2800" dirty="0" err="1" smtClean="0"/>
              <a:t>fuente</a:t>
            </a:r>
            <a:r>
              <a:rPr lang="en-US" sz="2800" dirty="0" smtClean="0"/>
              <a:t> de </a:t>
            </a:r>
            <a:r>
              <a:rPr lang="en-US" sz="2800" dirty="0" err="1" smtClean="0"/>
              <a:t>radiacion</a:t>
            </a:r>
            <a:r>
              <a:rPr lang="en-US" sz="2800" dirty="0" smtClean="0"/>
              <a:t> y el </a:t>
            </a:r>
            <a:r>
              <a:rPr lang="en-US" sz="2800" dirty="0" err="1" smtClean="0"/>
              <a:t>paciente</a:t>
            </a:r>
            <a:r>
              <a:rPr lang="en-US" sz="2800" dirty="0" smtClean="0"/>
              <a:t>.</a:t>
            </a:r>
          </a:p>
          <a:p>
            <a:pPr>
              <a:buFontTx/>
              <a:buChar char="-"/>
            </a:pPr>
            <a:r>
              <a:rPr lang="en-US" sz="2800" dirty="0" err="1" smtClean="0"/>
              <a:t>Colocar</a:t>
            </a:r>
            <a:r>
              <a:rPr lang="en-US" sz="2800" dirty="0" smtClean="0"/>
              <a:t> </a:t>
            </a:r>
            <a:r>
              <a:rPr lang="en-US" sz="2800" dirty="0" err="1" smtClean="0"/>
              <a:t>materiales</a:t>
            </a:r>
            <a:r>
              <a:rPr lang="en-US" sz="2800" dirty="0" smtClean="0"/>
              <a:t> de </a:t>
            </a:r>
            <a:r>
              <a:rPr lang="en-US" sz="2800" dirty="0" err="1" smtClean="0"/>
              <a:t>plomo</a:t>
            </a:r>
            <a:r>
              <a:rPr lang="en-US" sz="2800" dirty="0" smtClean="0"/>
              <a:t> </a:t>
            </a:r>
            <a:r>
              <a:rPr lang="en-US" sz="2800" dirty="0" err="1" smtClean="0"/>
              <a:t>para</a:t>
            </a:r>
            <a:r>
              <a:rPr lang="en-US" sz="2800" dirty="0" smtClean="0"/>
              <a:t> </a:t>
            </a:r>
            <a:r>
              <a:rPr lang="en-US" sz="2800" dirty="0" err="1" smtClean="0"/>
              <a:t>proteger</a:t>
            </a:r>
            <a:r>
              <a:rPr lang="en-US" sz="2800" dirty="0" smtClean="0"/>
              <a:t> los </a:t>
            </a:r>
            <a:r>
              <a:rPr lang="en-US" sz="2800" dirty="0" err="1" smtClean="0"/>
              <a:t>organos</a:t>
            </a:r>
            <a:r>
              <a:rPr lang="en-US" sz="2800" dirty="0" smtClean="0"/>
              <a:t> </a:t>
            </a:r>
            <a:r>
              <a:rPr lang="en-US" sz="2800" dirty="0" err="1" smtClean="0"/>
              <a:t>reproductivos</a:t>
            </a:r>
            <a:r>
              <a:rPr lang="en-US" sz="2800" dirty="0" smtClean="0"/>
              <a:t> , </a:t>
            </a:r>
            <a:r>
              <a:rPr lang="en-US" sz="2800" dirty="0" err="1" smtClean="0"/>
              <a:t>especialmente</a:t>
            </a:r>
            <a:r>
              <a:rPr lang="en-US" sz="2800" dirty="0" smtClean="0"/>
              <a:t> en </a:t>
            </a:r>
            <a:r>
              <a:rPr lang="en-US" sz="2800" dirty="0" err="1" smtClean="0"/>
              <a:t>ninos</a:t>
            </a:r>
            <a:r>
              <a:rPr lang="en-US" sz="2800" dirty="0" smtClean="0"/>
              <a:t> y </a:t>
            </a:r>
            <a:r>
              <a:rPr lang="en-US" sz="2800" dirty="0" err="1" smtClean="0"/>
              <a:t>mujeres</a:t>
            </a:r>
            <a:r>
              <a:rPr lang="en-US" sz="2800" dirty="0" smtClean="0"/>
              <a:t> en </a:t>
            </a:r>
            <a:r>
              <a:rPr lang="en-US" sz="2800" dirty="0" err="1" smtClean="0"/>
              <a:t>edad</a:t>
            </a:r>
            <a:r>
              <a:rPr lang="en-US" sz="2800" dirty="0" smtClean="0"/>
              <a:t> </a:t>
            </a:r>
            <a:r>
              <a:rPr lang="en-US" sz="2800" dirty="0" err="1" smtClean="0"/>
              <a:t>fertil</a:t>
            </a:r>
            <a:r>
              <a:rPr lang="en-US" sz="2800" dirty="0" smtClean="0"/>
              <a:t>.</a:t>
            </a:r>
          </a:p>
          <a:p>
            <a:pPr>
              <a:buNone/>
            </a:pPr>
            <a:endParaRPr lang="en-US" sz="28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Proteccion</a:t>
            </a:r>
            <a:r>
              <a:rPr lang="en-US" b="1" dirty="0" smtClean="0"/>
              <a:t> del </a:t>
            </a:r>
            <a:r>
              <a:rPr lang="en-US" b="1" dirty="0" err="1" smtClean="0"/>
              <a:t>Radiologo</a:t>
            </a:r>
            <a:endParaRPr lang="en-US" b="1" dirty="0"/>
          </a:p>
        </p:txBody>
      </p:sp>
      <p:sp>
        <p:nvSpPr>
          <p:cNvPr id="3" name="Content Placeholder 2"/>
          <p:cNvSpPr>
            <a:spLocks noGrp="1"/>
          </p:cNvSpPr>
          <p:nvPr>
            <p:ph sz="quarter" idx="1"/>
          </p:nvPr>
        </p:nvSpPr>
        <p:spPr/>
        <p:txBody>
          <a:bodyPr/>
          <a:lstStyle/>
          <a:p>
            <a:r>
              <a:rPr lang="en-US" sz="2400" dirty="0" smtClean="0"/>
              <a:t>El </a:t>
            </a:r>
            <a:r>
              <a:rPr lang="en-US" sz="2400" dirty="0" err="1" smtClean="0"/>
              <a:t>Radiologo</a:t>
            </a:r>
            <a:r>
              <a:rPr lang="en-US" sz="2400" dirty="0" smtClean="0"/>
              <a:t> </a:t>
            </a:r>
            <a:r>
              <a:rPr lang="en-US" sz="2400" dirty="0" err="1" smtClean="0"/>
              <a:t>debe</a:t>
            </a:r>
            <a:r>
              <a:rPr lang="en-US" sz="2400" dirty="0" smtClean="0"/>
              <a:t> </a:t>
            </a:r>
            <a:r>
              <a:rPr lang="en-US" sz="2400" dirty="0" err="1" smtClean="0"/>
              <a:t>pasar</a:t>
            </a:r>
            <a:r>
              <a:rPr lang="en-US" sz="2400" dirty="0" smtClean="0"/>
              <a:t> la </a:t>
            </a:r>
            <a:r>
              <a:rPr lang="en-US" sz="2400" dirty="0" err="1" smtClean="0"/>
              <a:t>menor</a:t>
            </a:r>
            <a:r>
              <a:rPr lang="en-US" sz="2400" dirty="0" smtClean="0"/>
              <a:t> </a:t>
            </a:r>
            <a:r>
              <a:rPr lang="en-US" sz="2400" dirty="0" err="1" smtClean="0"/>
              <a:t>cantidad</a:t>
            </a:r>
            <a:r>
              <a:rPr lang="en-US" sz="2400" dirty="0" smtClean="0"/>
              <a:t> de </a:t>
            </a:r>
            <a:r>
              <a:rPr lang="en-US" sz="2400" dirty="0" err="1" smtClean="0"/>
              <a:t>tiempo</a:t>
            </a:r>
            <a:r>
              <a:rPr lang="en-US" sz="2400" dirty="0" smtClean="0"/>
              <a:t> </a:t>
            </a:r>
            <a:r>
              <a:rPr lang="en-US" sz="2400" dirty="0" err="1" smtClean="0"/>
              <a:t>posible</a:t>
            </a:r>
            <a:r>
              <a:rPr lang="en-US" sz="2400" dirty="0" smtClean="0"/>
              <a:t> en </a:t>
            </a:r>
            <a:r>
              <a:rPr lang="en-US" sz="2400" dirty="0" err="1" smtClean="0"/>
              <a:t>una</a:t>
            </a:r>
            <a:r>
              <a:rPr lang="en-US" sz="2400" dirty="0" smtClean="0"/>
              <a:t> </a:t>
            </a:r>
            <a:r>
              <a:rPr lang="en-US" sz="2400" dirty="0" err="1" smtClean="0"/>
              <a:t>habitacion</a:t>
            </a:r>
            <a:r>
              <a:rPr lang="en-US" sz="2400" dirty="0" smtClean="0"/>
              <a:t> con </a:t>
            </a:r>
            <a:r>
              <a:rPr lang="en-US" sz="2400" dirty="0" err="1" smtClean="0"/>
              <a:t>una</a:t>
            </a:r>
            <a:r>
              <a:rPr lang="en-US" sz="2400" dirty="0" smtClean="0"/>
              <a:t> </a:t>
            </a:r>
            <a:r>
              <a:rPr lang="en-US" sz="2400" dirty="0" err="1" smtClean="0"/>
              <a:t>fuente</a:t>
            </a:r>
            <a:r>
              <a:rPr lang="en-US" sz="2400" dirty="0" smtClean="0"/>
              <a:t> de </a:t>
            </a:r>
            <a:r>
              <a:rPr lang="en-US" sz="2400" dirty="0" err="1" smtClean="0"/>
              <a:t>radiacion</a:t>
            </a:r>
            <a:r>
              <a:rPr lang="en-US" sz="2400" dirty="0" smtClean="0"/>
              <a:t> </a:t>
            </a:r>
            <a:r>
              <a:rPr lang="en-US" sz="2400" dirty="0" err="1" smtClean="0"/>
              <a:t>activa</a:t>
            </a:r>
            <a:r>
              <a:rPr lang="en-US" sz="2400" dirty="0" smtClean="0"/>
              <a:t>.</a:t>
            </a:r>
          </a:p>
          <a:p>
            <a:r>
              <a:rPr lang="en-US" sz="2400" dirty="0" err="1" smtClean="0"/>
              <a:t>Aumentar</a:t>
            </a:r>
            <a:r>
              <a:rPr lang="en-US" sz="2400" dirty="0" smtClean="0"/>
              <a:t> la </a:t>
            </a:r>
            <a:r>
              <a:rPr lang="en-US" sz="2400" dirty="0" err="1" smtClean="0"/>
              <a:t>distancia</a:t>
            </a:r>
            <a:r>
              <a:rPr lang="en-US" sz="2400" dirty="0" smtClean="0"/>
              <a:t> entre el </a:t>
            </a:r>
            <a:r>
              <a:rPr lang="en-US" sz="2400" dirty="0" err="1" smtClean="0"/>
              <a:t>Radiologo</a:t>
            </a:r>
            <a:r>
              <a:rPr lang="en-US" sz="2400" dirty="0" smtClean="0"/>
              <a:t> y la </a:t>
            </a:r>
            <a:r>
              <a:rPr lang="en-US" sz="2400" dirty="0" err="1" smtClean="0"/>
              <a:t>fuente</a:t>
            </a:r>
            <a:r>
              <a:rPr lang="en-US" sz="2400" dirty="0" smtClean="0"/>
              <a:t> de </a:t>
            </a:r>
            <a:r>
              <a:rPr lang="en-US" sz="2400" dirty="0" err="1" smtClean="0"/>
              <a:t>radiacion</a:t>
            </a:r>
            <a:r>
              <a:rPr lang="en-US" sz="2400" dirty="0" smtClean="0"/>
              <a:t> </a:t>
            </a:r>
            <a:r>
              <a:rPr lang="en-US" sz="2400" dirty="0" err="1" smtClean="0"/>
              <a:t>disminuye</a:t>
            </a:r>
            <a:r>
              <a:rPr lang="en-US" sz="2400" dirty="0" smtClean="0"/>
              <a:t> la </a:t>
            </a:r>
            <a:r>
              <a:rPr lang="en-US" sz="2400" dirty="0" err="1" smtClean="0"/>
              <a:t>cantidad</a:t>
            </a:r>
            <a:r>
              <a:rPr lang="en-US" sz="2400" dirty="0" smtClean="0"/>
              <a:t> de </a:t>
            </a:r>
            <a:r>
              <a:rPr lang="en-US" sz="2400" dirty="0" err="1" smtClean="0"/>
              <a:t>radiacion</a:t>
            </a:r>
            <a:r>
              <a:rPr lang="en-US" sz="2400" dirty="0" smtClean="0"/>
              <a:t> </a:t>
            </a:r>
            <a:r>
              <a:rPr lang="en-US" sz="2400" dirty="0" err="1" smtClean="0"/>
              <a:t>que</a:t>
            </a:r>
            <a:r>
              <a:rPr lang="en-US" sz="2400" dirty="0" smtClean="0"/>
              <a:t> lo </a:t>
            </a:r>
            <a:r>
              <a:rPr lang="en-US" sz="2400" dirty="0" err="1" smtClean="0"/>
              <a:t>puede</a:t>
            </a:r>
            <a:r>
              <a:rPr lang="en-US" sz="2400" dirty="0" smtClean="0"/>
              <a:t> </a:t>
            </a:r>
            <a:r>
              <a:rPr lang="en-US" sz="2400" dirty="0" err="1" smtClean="0"/>
              <a:t>alcanzar</a:t>
            </a:r>
            <a:r>
              <a:rPr lang="en-US" dirty="0" smtClean="0"/>
              <a:t>.</a:t>
            </a:r>
          </a:p>
          <a:p>
            <a:r>
              <a:rPr lang="en-US" sz="2400" dirty="0" smtClean="0"/>
              <a:t>El </a:t>
            </a:r>
            <a:r>
              <a:rPr lang="en-US" sz="2400" dirty="0" err="1" smtClean="0"/>
              <a:t>Radiologo</a:t>
            </a:r>
            <a:r>
              <a:rPr lang="en-US" sz="2400" dirty="0" smtClean="0"/>
              <a:t> </a:t>
            </a:r>
            <a:r>
              <a:rPr lang="en-US" sz="2400" dirty="0" err="1" smtClean="0"/>
              <a:t>debe</a:t>
            </a:r>
            <a:r>
              <a:rPr lang="en-US" sz="2400" dirty="0" smtClean="0"/>
              <a:t> </a:t>
            </a:r>
            <a:r>
              <a:rPr lang="en-US" sz="2400" dirty="0" err="1" smtClean="0"/>
              <a:t>usar</a:t>
            </a:r>
            <a:r>
              <a:rPr lang="en-US" sz="2400" dirty="0" smtClean="0"/>
              <a:t> </a:t>
            </a:r>
            <a:r>
              <a:rPr lang="en-US" sz="2400" dirty="0" err="1" smtClean="0"/>
              <a:t>blindaje</a:t>
            </a:r>
            <a:r>
              <a:rPr lang="en-US" sz="2400" dirty="0" smtClean="0"/>
              <a:t> de </a:t>
            </a:r>
            <a:r>
              <a:rPr lang="en-US" sz="2400" dirty="0" err="1" smtClean="0"/>
              <a:t>plomo</a:t>
            </a:r>
            <a:r>
              <a:rPr lang="en-US" sz="2400" dirty="0" smtClean="0"/>
              <a:t>, </a:t>
            </a:r>
            <a:r>
              <a:rPr lang="en-US" sz="2400" dirty="0" err="1" smtClean="0"/>
              <a:t>ej</a:t>
            </a:r>
            <a:r>
              <a:rPr lang="en-US" sz="2400" dirty="0" smtClean="0"/>
              <a:t>: </a:t>
            </a:r>
            <a:r>
              <a:rPr lang="en-US" sz="2400" dirty="0" err="1" smtClean="0"/>
              <a:t>delantales</a:t>
            </a:r>
            <a:r>
              <a:rPr lang="en-US" sz="2400" dirty="0" smtClean="0"/>
              <a:t> y </a:t>
            </a:r>
            <a:r>
              <a:rPr lang="en-US" sz="2400" dirty="0" err="1" smtClean="0"/>
              <a:t>guantes</a:t>
            </a:r>
            <a:r>
              <a:rPr lang="en-US" sz="2400" dirty="0" smtClean="0"/>
              <a:t> (son </a:t>
            </a:r>
            <a:r>
              <a:rPr lang="en-US" sz="2400" dirty="0" err="1" smtClean="0"/>
              <a:t>construidos</a:t>
            </a:r>
            <a:r>
              <a:rPr lang="en-US" sz="2400" dirty="0" smtClean="0"/>
              <a:t> con 0.25-1.00 mm de </a:t>
            </a:r>
            <a:r>
              <a:rPr lang="en-US" sz="2400" dirty="0" err="1" smtClean="0"/>
              <a:t>plomo</a:t>
            </a:r>
            <a:r>
              <a:rPr lang="en-US" sz="2400" dirty="0" smtClean="0"/>
              <a:t>).</a:t>
            </a:r>
          </a:p>
          <a:p>
            <a:r>
              <a:rPr lang="en-US" sz="2400" dirty="0" err="1" smtClean="0"/>
              <a:t>Existen</a:t>
            </a:r>
            <a:r>
              <a:rPr lang="en-US" sz="2400" dirty="0" smtClean="0"/>
              <a:t> </a:t>
            </a:r>
            <a:r>
              <a:rPr lang="en-US" sz="2400" dirty="0" err="1" smtClean="0"/>
              <a:t>barreras</a:t>
            </a:r>
            <a:r>
              <a:rPr lang="en-US" sz="2400" dirty="0" smtClean="0"/>
              <a:t> de </a:t>
            </a:r>
            <a:r>
              <a:rPr lang="en-US" sz="2400" dirty="0" err="1" smtClean="0"/>
              <a:t>proteccion</a:t>
            </a:r>
            <a:r>
              <a:rPr lang="en-US" sz="2400" dirty="0" smtClean="0"/>
              <a:t> </a:t>
            </a:r>
            <a:r>
              <a:rPr lang="en-US" sz="2400" dirty="0" err="1" smtClean="0"/>
              <a:t>fijas</a:t>
            </a:r>
            <a:r>
              <a:rPr lang="en-US" sz="2400" dirty="0" smtClean="0"/>
              <a:t>, </a:t>
            </a:r>
            <a:r>
              <a:rPr lang="en-US" sz="2400" dirty="0" err="1" smtClean="0"/>
              <a:t>primarias</a:t>
            </a:r>
            <a:r>
              <a:rPr lang="en-US" sz="2400" dirty="0" smtClean="0"/>
              <a:t> y </a:t>
            </a:r>
            <a:r>
              <a:rPr lang="en-US" sz="2400" dirty="0" err="1" smtClean="0"/>
              <a:t>secundarias</a:t>
            </a:r>
            <a:r>
              <a:rPr lang="en-US" sz="2400" dirty="0" smtClean="0"/>
              <a:t>,  </a:t>
            </a:r>
            <a:r>
              <a:rPr lang="en-US" sz="2400" dirty="0" err="1" smtClean="0"/>
              <a:t>tambien</a:t>
            </a:r>
            <a:r>
              <a:rPr lang="en-US" sz="2400" dirty="0" smtClean="0"/>
              <a:t> </a:t>
            </a:r>
            <a:r>
              <a:rPr lang="en-US" sz="2400" dirty="0" err="1" smtClean="0"/>
              <a:t>hechas</a:t>
            </a:r>
            <a:r>
              <a:rPr lang="en-US" sz="2400" dirty="0" smtClean="0"/>
              <a:t> con </a:t>
            </a:r>
            <a:r>
              <a:rPr lang="en-US" sz="2400" dirty="0" err="1" smtClean="0"/>
              <a:t>plomo</a:t>
            </a:r>
            <a:r>
              <a:rPr lang="en-US" sz="2400" dirty="0" smtClean="0"/>
              <a:t>.</a:t>
            </a:r>
          </a:p>
          <a:p>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758952"/>
          </a:xfrm>
        </p:spPr>
        <p:txBody>
          <a:bodyPr/>
          <a:lstStyle/>
          <a:p>
            <a:r>
              <a:rPr lang="en-US" b="1" dirty="0" smtClean="0"/>
              <a:t>Radiation Monitoring</a:t>
            </a:r>
            <a:endParaRPr lang="en-US" b="1" dirty="0"/>
          </a:p>
        </p:txBody>
      </p:sp>
      <p:sp>
        <p:nvSpPr>
          <p:cNvPr id="3" name="Content Placeholder 2"/>
          <p:cNvSpPr>
            <a:spLocks noGrp="1"/>
          </p:cNvSpPr>
          <p:nvPr>
            <p:ph sz="quarter" idx="1"/>
          </p:nvPr>
        </p:nvSpPr>
        <p:spPr/>
        <p:txBody>
          <a:bodyPr>
            <a:normAutofit fontScale="92500"/>
          </a:bodyPr>
          <a:lstStyle/>
          <a:p>
            <a:pPr>
              <a:buNone/>
            </a:pPr>
            <a:r>
              <a:rPr lang="en-US" dirty="0" smtClean="0"/>
              <a:t>   </a:t>
            </a:r>
            <a:r>
              <a:rPr lang="en-US" sz="2200" dirty="0" err="1" smtClean="0"/>
              <a:t>Todo</a:t>
            </a:r>
            <a:r>
              <a:rPr lang="en-US" sz="2200" dirty="0" smtClean="0"/>
              <a:t> </a:t>
            </a:r>
            <a:r>
              <a:rPr lang="en-US" sz="2200" dirty="0" err="1" smtClean="0"/>
              <a:t>trabajador</a:t>
            </a:r>
            <a:r>
              <a:rPr lang="en-US" sz="2200" dirty="0" smtClean="0"/>
              <a:t> </a:t>
            </a:r>
            <a:r>
              <a:rPr lang="en-US" sz="2200" dirty="0" err="1" smtClean="0"/>
              <a:t>que</a:t>
            </a:r>
            <a:r>
              <a:rPr lang="en-US" sz="2200" dirty="0" smtClean="0"/>
              <a:t> </a:t>
            </a:r>
            <a:r>
              <a:rPr lang="en-US" sz="2200" dirty="0" err="1" smtClean="0"/>
              <a:t>este</a:t>
            </a:r>
            <a:r>
              <a:rPr lang="en-US" sz="2200" dirty="0" smtClean="0"/>
              <a:t> </a:t>
            </a:r>
            <a:r>
              <a:rPr lang="en-US" sz="2200" dirty="0" err="1" smtClean="0"/>
              <a:t>regularmente</a:t>
            </a:r>
            <a:r>
              <a:rPr lang="en-US" sz="2200" dirty="0" smtClean="0"/>
              <a:t> </a:t>
            </a:r>
            <a:r>
              <a:rPr lang="en-US" sz="2200" dirty="0" err="1" smtClean="0"/>
              <a:t>expuesto</a:t>
            </a:r>
            <a:r>
              <a:rPr lang="en-US" sz="2200" dirty="0" smtClean="0"/>
              <a:t> a </a:t>
            </a:r>
            <a:r>
              <a:rPr lang="en-US" sz="2200" dirty="0" err="1" smtClean="0"/>
              <a:t>radiaciones</a:t>
            </a:r>
            <a:r>
              <a:rPr lang="en-US" sz="2200" dirty="0" smtClean="0"/>
              <a:t> , </a:t>
            </a:r>
            <a:r>
              <a:rPr lang="en-US" sz="2200" dirty="0" err="1" smtClean="0"/>
              <a:t>debe</a:t>
            </a:r>
            <a:r>
              <a:rPr lang="en-US" sz="2200" dirty="0" smtClean="0"/>
              <a:t> ser </a:t>
            </a:r>
            <a:r>
              <a:rPr lang="en-US" sz="2200" dirty="0" err="1" smtClean="0"/>
              <a:t>monitoreado</a:t>
            </a:r>
            <a:r>
              <a:rPr lang="en-US" sz="2200" dirty="0" smtClean="0"/>
              <a:t> </a:t>
            </a:r>
            <a:r>
              <a:rPr lang="en-US" sz="2200" dirty="0" err="1" smtClean="0"/>
              <a:t>regularmente</a:t>
            </a:r>
            <a:r>
              <a:rPr lang="en-US" sz="2200" dirty="0" smtClean="0"/>
              <a:t> </a:t>
            </a:r>
            <a:r>
              <a:rPr lang="en-US" sz="2200" dirty="0" err="1" smtClean="0"/>
              <a:t>para</a:t>
            </a:r>
            <a:r>
              <a:rPr lang="en-US" sz="2200" dirty="0" smtClean="0"/>
              <a:t> </a:t>
            </a:r>
            <a:r>
              <a:rPr lang="en-US" sz="2200" dirty="0" err="1" smtClean="0"/>
              <a:t>determinar</a:t>
            </a:r>
            <a:r>
              <a:rPr lang="en-US" sz="2200" dirty="0" smtClean="0"/>
              <a:t> la </a:t>
            </a:r>
            <a:r>
              <a:rPr lang="en-US" sz="2200" dirty="0" err="1" smtClean="0"/>
              <a:t>exposicion</a:t>
            </a:r>
            <a:r>
              <a:rPr lang="en-US" sz="2200" dirty="0" smtClean="0"/>
              <a:t>.</a:t>
            </a:r>
          </a:p>
          <a:p>
            <a:pPr>
              <a:buNone/>
            </a:pPr>
            <a:r>
              <a:rPr lang="en-US" sz="2200" dirty="0" smtClean="0"/>
              <a:t>    Los </a:t>
            </a:r>
            <a:r>
              <a:rPr lang="en-US" sz="2200" dirty="0" err="1" smtClean="0"/>
              <a:t>dispositivos</a:t>
            </a:r>
            <a:r>
              <a:rPr lang="en-US" sz="2200" dirty="0" smtClean="0"/>
              <a:t> </a:t>
            </a:r>
            <a:r>
              <a:rPr lang="en-US" sz="2200" dirty="0" err="1" smtClean="0"/>
              <a:t>mas</a:t>
            </a:r>
            <a:r>
              <a:rPr lang="en-US" sz="2200" dirty="0" smtClean="0"/>
              <a:t> </a:t>
            </a:r>
            <a:r>
              <a:rPr lang="en-US" sz="2200" dirty="0" err="1" smtClean="0"/>
              <a:t>usados</a:t>
            </a:r>
            <a:r>
              <a:rPr lang="en-US" sz="2200" dirty="0" smtClean="0"/>
              <a:t> son:</a:t>
            </a:r>
          </a:p>
          <a:p>
            <a:pPr>
              <a:buNone/>
            </a:pPr>
            <a:r>
              <a:rPr lang="en-US" sz="2200" dirty="0" smtClean="0"/>
              <a:t>Son los </a:t>
            </a:r>
            <a:r>
              <a:rPr lang="en-US" sz="2200" dirty="0" err="1" smtClean="0"/>
              <a:t>mas</a:t>
            </a:r>
            <a:r>
              <a:rPr lang="en-US" sz="2200" dirty="0" smtClean="0"/>
              <a:t> </a:t>
            </a:r>
            <a:r>
              <a:rPr lang="en-US" sz="2200" dirty="0" err="1" smtClean="0"/>
              <a:t>populares</a:t>
            </a:r>
            <a:r>
              <a:rPr lang="en-US" sz="2200" dirty="0" smtClean="0"/>
              <a:t>, </a:t>
            </a:r>
            <a:r>
              <a:rPr lang="en-US" sz="2200" dirty="0" err="1" smtClean="0"/>
              <a:t>mas</a:t>
            </a:r>
            <a:r>
              <a:rPr lang="en-US" sz="2200" dirty="0" smtClean="0"/>
              <a:t> </a:t>
            </a:r>
            <a:r>
              <a:rPr lang="en-US" sz="2200" dirty="0" err="1" smtClean="0"/>
              <a:t>economicos</a:t>
            </a:r>
            <a:r>
              <a:rPr lang="en-US" sz="2200" dirty="0" smtClean="0"/>
              <a:t>. </a:t>
            </a:r>
          </a:p>
          <a:p>
            <a:pPr>
              <a:buNone/>
            </a:pPr>
            <a:r>
              <a:rPr lang="en-US" sz="2200" dirty="0" smtClean="0"/>
              <a:t>                                               -Se </a:t>
            </a:r>
            <a:r>
              <a:rPr lang="en-US" sz="2200" dirty="0" err="1" smtClean="0"/>
              <a:t>usan</a:t>
            </a:r>
            <a:r>
              <a:rPr lang="en-US" sz="2200" dirty="0" smtClean="0"/>
              <a:t> </a:t>
            </a:r>
            <a:r>
              <a:rPr lang="en-US" sz="2200" dirty="0" err="1" smtClean="0"/>
              <a:t>por</a:t>
            </a:r>
            <a:r>
              <a:rPr lang="en-US" sz="2200" dirty="0" smtClean="0"/>
              <a:t> un 1 </a:t>
            </a:r>
            <a:r>
              <a:rPr lang="en-US" sz="2200" dirty="0" err="1" smtClean="0"/>
              <a:t>mes</a:t>
            </a:r>
            <a:r>
              <a:rPr lang="en-US" sz="2200" dirty="0" smtClean="0"/>
              <a:t>. </a:t>
            </a:r>
          </a:p>
          <a:p>
            <a:pPr>
              <a:buNone/>
            </a:pPr>
            <a:r>
              <a:rPr lang="en-US" sz="2200" dirty="0" smtClean="0">
                <a:solidFill>
                  <a:srgbClr val="FF0000"/>
                </a:solidFill>
              </a:rPr>
              <a:t>                                               </a:t>
            </a:r>
            <a:r>
              <a:rPr lang="en-US" sz="2200" dirty="0" smtClean="0"/>
              <a:t>-</a:t>
            </a:r>
            <a:r>
              <a:rPr lang="en-US" sz="2200" dirty="0" err="1" smtClean="0"/>
              <a:t>Dosis</a:t>
            </a:r>
            <a:r>
              <a:rPr lang="en-US" sz="2200" dirty="0" smtClean="0"/>
              <a:t> </a:t>
            </a:r>
            <a:r>
              <a:rPr lang="en-US" sz="2200" dirty="0" err="1" smtClean="0"/>
              <a:t>menos</a:t>
            </a:r>
            <a:r>
              <a:rPr lang="en-US" sz="2200" dirty="0" smtClean="0"/>
              <a:t> de 10 </a:t>
            </a:r>
            <a:r>
              <a:rPr lang="en-US" sz="2200" dirty="0" err="1" smtClean="0"/>
              <a:t>mrem</a:t>
            </a:r>
            <a:r>
              <a:rPr lang="en-US" sz="2200" dirty="0" smtClean="0"/>
              <a:t> no son </a:t>
            </a:r>
            <a:r>
              <a:rPr lang="en-US" sz="2200" dirty="0" err="1" smtClean="0"/>
              <a:t>detectables</a:t>
            </a:r>
            <a:r>
              <a:rPr lang="en-US" sz="2200" dirty="0" smtClean="0"/>
              <a:t>.</a:t>
            </a:r>
          </a:p>
          <a:p>
            <a:pPr>
              <a:buNone/>
            </a:pPr>
            <a:r>
              <a:rPr lang="en-US" sz="2200" dirty="0" smtClean="0"/>
              <a:t>                                               - Son </a:t>
            </a:r>
            <a:r>
              <a:rPr lang="en-US" sz="2200" dirty="0" err="1" smtClean="0"/>
              <a:t>reportados</a:t>
            </a:r>
            <a:r>
              <a:rPr lang="en-US" sz="2200" dirty="0" smtClean="0"/>
              <a:t> </a:t>
            </a:r>
            <a:r>
              <a:rPr lang="en-US" sz="2200" dirty="0" err="1" smtClean="0"/>
              <a:t>como</a:t>
            </a:r>
            <a:r>
              <a:rPr lang="en-US" sz="2200" dirty="0" smtClean="0"/>
              <a:t>  “M” o </a:t>
            </a:r>
            <a:r>
              <a:rPr lang="en-US" sz="2200" dirty="0" err="1" smtClean="0"/>
              <a:t>minimo</a:t>
            </a:r>
            <a:r>
              <a:rPr lang="en-US" sz="2200" dirty="0" smtClean="0"/>
              <a:t>.</a:t>
            </a:r>
          </a:p>
          <a:p>
            <a:pPr>
              <a:buNone/>
            </a:pPr>
            <a:r>
              <a:rPr lang="en-US" sz="2200" dirty="0" smtClean="0"/>
              <a:t>                                               -Son </a:t>
            </a:r>
            <a:r>
              <a:rPr lang="en-US" sz="2200" dirty="0" err="1" smtClean="0"/>
              <a:t>usados</a:t>
            </a:r>
            <a:r>
              <a:rPr lang="en-US" sz="2200" dirty="0" smtClean="0"/>
              <a:t> en la parte frontal.</a:t>
            </a:r>
          </a:p>
          <a:p>
            <a:pPr>
              <a:buNone/>
            </a:pPr>
            <a:r>
              <a:rPr lang="en-US" sz="2200" dirty="0" smtClean="0"/>
              <a:t>                                               -La principal </a:t>
            </a:r>
            <a:r>
              <a:rPr lang="en-US" sz="2200" dirty="0" err="1" smtClean="0"/>
              <a:t>desventaja</a:t>
            </a:r>
            <a:r>
              <a:rPr lang="en-US" sz="2200" dirty="0" smtClean="0"/>
              <a:t> </a:t>
            </a:r>
            <a:r>
              <a:rPr lang="en-US" sz="2200" dirty="0" err="1" smtClean="0"/>
              <a:t>es</a:t>
            </a:r>
            <a:r>
              <a:rPr lang="en-US" sz="2200" dirty="0" smtClean="0"/>
              <a:t> </a:t>
            </a:r>
            <a:r>
              <a:rPr lang="en-US" sz="2200" dirty="0" err="1" smtClean="0"/>
              <a:t>que</a:t>
            </a:r>
            <a:r>
              <a:rPr lang="en-US" sz="2200" dirty="0" smtClean="0"/>
              <a:t> no se </a:t>
            </a:r>
            <a:r>
              <a:rPr lang="en-US" sz="2200" dirty="0" err="1" smtClean="0"/>
              <a:t>pueden</a:t>
            </a:r>
            <a:r>
              <a:rPr lang="en-US" sz="2200" dirty="0" smtClean="0"/>
              <a:t>   </a:t>
            </a:r>
          </a:p>
          <a:p>
            <a:pPr>
              <a:buNone/>
            </a:pPr>
            <a:r>
              <a:rPr lang="en-US" sz="2200" dirty="0" smtClean="0"/>
              <a:t>                                                 ser </a:t>
            </a:r>
            <a:r>
              <a:rPr lang="en-US" sz="2200" dirty="0" err="1" smtClean="0"/>
              <a:t>procesados</a:t>
            </a:r>
            <a:r>
              <a:rPr lang="en-US" sz="2200" dirty="0" smtClean="0"/>
              <a:t> </a:t>
            </a:r>
            <a:r>
              <a:rPr lang="en-US" sz="2200" dirty="0" err="1" smtClean="0"/>
              <a:t>inmediatamente</a:t>
            </a:r>
            <a:r>
              <a:rPr lang="en-US" sz="2200" dirty="0" smtClean="0"/>
              <a:t>, hay </a:t>
            </a:r>
            <a:r>
              <a:rPr lang="en-US" sz="2200" dirty="0" err="1" smtClean="0"/>
              <a:t>que</a:t>
            </a:r>
            <a:endParaRPr lang="en-US" sz="2200" dirty="0" smtClean="0"/>
          </a:p>
          <a:p>
            <a:pPr>
              <a:buNone/>
            </a:pPr>
            <a:r>
              <a:rPr lang="en-US" sz="2200" dirty="0" smtClean="0"/>
              <a:t>                                                 </a:t>
            </a:r>
            <a:r>
              <a:rPr lang="en-US" sz="2200" dirty="0" err="1" smtClean="0"/>
              <a:t>esperar</a:t>
            </a:r>
            <a:r>
              <a:rPr lang="en-US" sz="2200" dirty="0" smtClean="0"/>
              <a:t> a </a:t>
            </a:r>
            <a:r>
              <a:rPr lang="en-US" sz="2200" dirty="0" err="1" smtClean="0"/>
              <a:t>que</a:t>
            </a:r>
            <a:r>
              <a:rPr lang="en-US" sz="2200" dirty="0" smtClean="0"/>
              <a:t> </a:t>
            </a:r>
            <a:r>
              <a:rPr lang="en-US" sz="2200" dirty="0" err="1" smtClean="0"/>
              <a:t>sean</a:t>
            </a:r>
            <a:r>
              <a:rPr lang="en-US" sz="2200" dirty="0" smtClean="0"/>
              <a:t> </a:t>
            </a:r>
            <a:r>
              <a:rPr lang="en-US" sz="2200" dirty="0" err="1" smtClean="0"/>
              <a:t>procesados</a:t>
            </a:r>
            <a:r>
              <a:rPr lang="en-US" sz="2200" dirty="0" smtClean="0"/>
              <a:t> y </a:t>
            </a:r>
            <a:r>
              <a:rPr lang="en-US" sz="2200" dirty="0" err="1" smtClean="0"/>
              <a:t>analizados</a:t>
            </a:r>
            <a:r>
              <a:rPr lang="en-US" sz="2200" dirty="0" smtClean="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1"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i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2"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heckerboard(across)">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3"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diamond(in)">
                                      <p:cBhvr>
                                        <p:cTn id="22" dur="20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4"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linds(horizontal)">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
                                            <p:txEl>
                                              <p:pRg st="0" end="0"/>
                                            </p:txEl>
                                          </p:spTgt>
                                        </p:tgtEl>
                                        <p:attrNameLst>
                                          <p:attrName>style.visibility</p:attrName>
                                        </p:attrNameLst>
                                      </p:cBhvr>
                                      <p:to>
                                        <p:strVal val="visible"/>
                                      </p:to>
                                    </p:set>
                                    <p:animEffect transition="in" filter="box(in)">
                                      <p:cBhvr>
                                        <p:cTn id="32" dur="500"/>
                                        <p:tgtEl>
                                          <p:spTgt spid="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3">
                                            <p:txEl>
                                              <p:pRg st="1" end="1"/>
                                            </p:txEl>
                                          </p:spTgt>
                                        </p:tgtEl>
                                        <p:attrNameLst>
                                          <p:attrName>style.visibility</p:attrName>
                                        </p:attrNameLst>
                                      </p:cBhvr>
                                      <p:to>
                                        <p:strVal val="visible"/>
                                      </p:to>
                                    </p:set>
                                    <p:animEffect transition="in" filter="box(in)">
                                      <p:cBhvr>
                                        <p:cTn id="37" dur="500"/>
                                        <p:tgtEl>
                                          <p:spTgt spid="3">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3">
                                            <p:txEl>
                                              <p:pRg st="2" end="2"/>
                                            </p:txEl>
                                          </p:spTgt>
                                        </p:tgtEl>
                                        <p:attrNameLst>
                                          <p:attrName>style.visibility</p:attrName>
                                        </p:attrNameLst>
                                      </p:cBhvr>
                                      <p:to>
                                        <p:strVal val="visible"/>
                                      </p:to>
                                    </p:set>
                                    <p:animEffect transition="in" filter="box(in)">
                                      <p:cBhvr>
                                        <p:cTn id="42" dur="500"/>
                                        <p:tgtEl>
                                          <p:spTgt spid="3">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3">
                                            <p:txEl>
                                              <p:pRg st="3" end="3"/>
                                            </p:txEl>
                                          </p:spTgt>
                                        </p:tgtEl>
                                        <p:attrNameLst>
                                          <p:attrName>style.visibility</p:attrName>
                                        </p:attrNameLst>
                                      </p:cBhvr>
                                      <p:to>
                                        <p:strVal val="visible"/>
                                      </p:to>
                                    </p:set>
                                    <p:animEffect transition="in" filter="box(in)">
                                      <p:cBhvr>
                                        <p:cTn id="47" dur="500"/>
                                        <p:tgtEl>
                                          <p:spTgt spid="3">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3">
                                            <p:txEl>
                                              <p:pRg st="4" end="4"/>
                                            </p:txEl>
                                          </p:spTgt>
                                        </p:tgtEl>
                                        <p:attrNameLst>
                                          <p:attrName>style.visibility</p:attrName>
                                        </p:attrNameLst>
                                      </p:cBhvr>
                                      <p:to>
                                        <p:strVal val="visible"/>
                                      </p:to>
                                    </p:set>
                                    <p:animEffect transition="in" filter="box(in)">
                                      <p:cBhvr>
                                        <p:cTn id="52" dur="500"/>
                                        <p:tgtEl>
                                          <p:spTgt spid="3">
                                            <p:txEl>
                                              <p:pRg st="4" end="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Effect transition="in" filter="box(in)">
                                      <p:cBhvr>
                                        <p:cTn id="57" dur="500"/>
                                        <p:tgtEl>
                                          <p:spTgt spid="3">
                                            <p:txEl>
                                              <p:pRg st="5" end="5"/>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3">
                                            <p:txEl>
                                              <p:pRg st="6" end="6"/>
                                            </p:txEl>
                                          </p:spTgt>
                                        </p:tgtEl>
                                        <p:attrNameLst>
                                          <p:attrName>style.visibility</p:attrName>
                                        </p:attrNameLst>
                                      </p:cBhvr>
                                      <p:to>
                                        <p:strVal val="visible"/>
                                      </p:to>
                                    </p:set>
                                    <p:animEffect transition="in" filter="box(in)">
                                      <p:cBhvr>
                                        <p:cTn id="62" dur="500"/>
                                        <p:tgtEl>
                                          <p:spTgt spid="3">
                                            <p:txEl>
                                              <p:pRg st="6" end="6"/>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3">
                                            <p:txEl>
                                              <p:pRg st="7" end="7"/>
                                            </p:txEl>
                                          </p:spTgt>
                                        </p:tgtEl>
                                        <p:attrNameLst>
                                          <p:attrName>style.visibility</p:attrName>
                                        </p:attrNameLst>
                                      </p:cBhvr>
                                      <p:to>
                                        <p:strVal val="visible"/>
                                      </p:to>
                                    </p:set>
                                    <p:animEffect transition="in" filter="box(in)">
                                      <p:cBhvr>
                                        <p:cTn id="67" dur="500"/>
                                        <p:tgtEl>
                                          <p:spTgt spid="3">
                                            <p:txEl>
                                              <p:pRg st="7" end="7"/>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4" presetClass="entr" presetSubtype="16" fill="hold" grpId="0" nodeType="clickEffect">
                                  <p:stCondLst>
                                    <p:cond delay="0"/>
                                  </p:stCondLst>
                                  <p:childTnLst>
                                    <p:set>
                                      <p:cBhvr>
                                        <p:cTn id="71" dur="1" fill="hold">
                                          <p:stCondLst>
                                            <p:cond delay="0"/>
                                          </p:stCondLst>
                                        </p:cTn>
                                        <p:tgtEl>
                                          <p:spTgt spid="3">
                                            <p:txEl>
                                              <p:pRg st="8" end="8"/>
                                            </p:txEl>
                                          </p:spTgt>
                                        </p:tgtEl>
                                        <p:attrNameLst>
                                          <p:attrName>style.visibility</p:attrName>
                                        </p:attrNameLst>
                                      </p:cBhvr>
                                      <p:to>
                                        <p:strVal val="visible"/>
                                      </p:to>
                                    </p:set>
                                    <p:animEffect transition="in" filter="box(in)">
                                      <p:cBhvr>
                                        <p:cTn id="72" dur="500"/>
                                        <p:tgtEl>
                                          <p:spTgt spid="3">
                                            <p:txEl>
                                              <p:pRg st="8" end="8"/>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4" presetClass="entr" presetSubtype="16" fill="hold" grpId="0" nodeType="clickEffect">
                                  <p:stCondLst>
                                    <p:cond delay="0"/>
                                  </p:stCondLst>
                                  <p:childTnLst>
                                    <p:set>
                                      <p:cBhvr>
                                        <p:cTn id="76" dur="1" fill="hold">
                                          <p:stCondLst>
                                            <p:cond delay="0"/>
                                          </p:stCondLst>
                                        </p:cTn>
                                        <p:tgtEl>
                                          <p:spTgt spid="3">
                                            <p:txEl>
                                              <p:pRg st="9" end="9"/>
                                            </p:txEl>
                                          </p:spTgt>
                                        </p:tgtEl>
                                        <p:attrNameLst>
                                          <p:attrName>style.visibility</p:attrName>
                                        </p:attrNameLst>
                                      </p:cBhvr>
                                      <p:to>
                                        <p:strVal val="visible"/>
                                      </p:to>
                                    </p:set>
                                    <p:animEffect transition="in" filter="box(in)">
                                      <p:cBhvr>
                                        <p:cTn id="77" dur="500"/>
                                        <p:tgtEl>
                                          <p:spTgt spid="3">
                                            <p:txEl>
                                              <p:pRg st="9" end="9"/>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3" presetClass="entr" presetSubtype="10" fill="hold" grpId="5" nodeType="clickEffect">
                                  <p:stCondLst>
                                    <p:cond delay="0"/>
                                  </p:stCondLst>
                                  <p:childTnLst>
                                    <p:set>
                                      <p:cBhvr>
                                        <p:cTn id="81" dur="1" fill="hold">
                                          <p:stCondLst>
                                            <p:cond delay="0"/>
                                          </p:stCondLst>
                                        </p:cTn>
                                        <p:tgtEl>
                                          <p:spTgt spid="2"/>
                                        </p:tgtEl>
                                        <p:attrNameLst>
                                          <p:attrName>style.visibility</p:attrName>
                                        </p:attrNameLst>
                                      </p:cBhvr>
                                      <p:to>
                                        <p:strVal val="visible"/>
                                      </p:to>
                                    </p:set>
                                    <p:animEffect transition="in" filter="blinds(horizontal)">
                                      <p:cBhvr>
                                        <p:cTn id="8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2" grpId="3"/>
      <p:bldP spid="2" grpId="4"/>
      <p:bldP spid="2" grpId="5"/>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Radiation Monitoring</a:t>
            </a:r>
            <a:endParaRPr lang="en-US" dirty="0"/>
          </a:p>
        </p:txBody>
      </p:sp>
      <p:sp>
        <p:nvSpPr>
          <p:cNvPr id="3" name="Content Placeholder 2"/>
          <p:cNvSpPr>
            <a:spLocks noGrp="1"/>
          </p:cNvSpPr>
          <p:nvPr>
            <p:ph sz="quarter" idx="1"/>
          </p:nvPr>
        </p:nvSpPr>
        <p:spPr>
          <a:xfrm>
            <a:off x="228600" y="1447800"/>
            <a:ext cx="8503920" cy="4572000"/>
          </a:xfrm>
        </p:spPr>
        <p:txBody>
          <a:bodyPr>
            <a:normAutofit lnSpcReduction="10000"/>
          </a:bodyPr>
          <a:lstStyle/>
          <a:p>
            <a:pPr>
              <a:buNone/>
            </a:pPr>
            <a:r>
              <a:rPr lang="en-US" sz="2000" b="1" dirty="0" smtClean="0">
                <a:solidFill>
                  <a:srgbClr val="0070C0"/>
                </a:solidFill>
              </a:rPr>
              <a:t>2- DOSIMETROS  TERMOLUMINISCENTES:</a:t>
            </a:r>
          </a:p>
          <a:p>
            <a:pPr>
              <a:buNone/>
            </a:pPr>
            <a:r>
              <a:rPr lang="en-US" sz="2000" b="1" dirty="0" smtClean="0">
                <a:solidFill>
                  <a:srgbClr val="0070C0"/>
                </a:solidFill>
              </a:rPr>
              <a:t>    - </a:t>
            </a:r>
            <a:r>
              <a:rPr lang="en-US" sz="2000" dirty="0" err="1" smtClean="0"/>
              <a:t>Absorbe</a:t>
            </a:r>
            <a:r>
              <a:rPr lang="en-US" sz="2000" dirty="0" smtClean="0"/>
              <a:t>  </a:t>
            </a:r>
            <a:r>
              <a:rPr lang="en-US" sz="2000" dirty="0" err="1" smtClean="0"/>
              <a:t>una</a:t>
            </a:r>
            <a:r>
              <a:rPr lang="en-US" sz="2000" dirty="0" smtClean="0"/>
              <a:t> </a:t>
            </a:r>
            <a:r>
              <a:rPr lang="en-US" sz="2000" dirty="0" err="1" smtClean="0"/>
              <a:t>porcion</a:t>
            </a:r>
            <a:r>
              <a:rPr lang="en-US" sz="2000" dirty="0" smtClean="0"/>
              <a:t> de </a:t>
            </a:r>
            <a:r>
              <a:rPr lang="en-US" sz="2000" dirty="0" err="1" smtClean="0"/>
              <a:t>las</a:t>
            </a:r>
            <a:r>
              <a:rPr lang="en-US" sz="2000" dirty="0" smtClean="0"/>
              <a:t> </a:t>
            </a:r>
            <a:r>
              <a:rPr lang="en-US" sz="2000" dirty="0" err="1" smtClean="0"/>
              <a:t>radiaciones</a:t>
            </a:r>
            <a:endParaRPr lang="en-US" sz="2000" dirty="0" smtClean="0"/>
          </a:p>
          <a:p>
            <a:pPr>
              <a:buNone/>
            </a:pPr>
            <a:r>
              <a:rPr lang="en-US" sz="2000" dirty="0" smtClean="0"/>
              <a:t>      </a:t>
            </a:r>
            <a:r>
              <a:rPr lang="en-US" sz="2000" dirty="0" err="1" smtClean="0"/>
              <a:t>recibidas</a:t>
            </a:r>
            <a:r>
              <a:rPr lang="en-US" sz="2000" dirty="0" smtClean="0"/>
              <a:t> de la </a:t>
            </a:r>
            <a:r>
              <a:rPr lang="en-US" sz="2000" dirty="0" err="1" smtClean="0"/>
              <a:t>fuente</a:t>
            </a:r>
            <a:r>
              <a:rPr lang="en-US" sz="2000" dirty="0" smtClean="0"/>
              <a:t>.</a:t>
            </a:r>
          </a:p>
          <a:p>
            <a:pPr>
              <a:buNone/>
            </a:pPr>
            <a:r>
              <a:rPr lang="en-US" sz="2000" dirty="0" smtClean="0"/>
              <a:t>    - </a:t>
            </a:r>
            <a:r>
              <a:rPr lang="en-US" sz="2000" dirty="0" err="1" smtClean="0"/>
              <a:t>Pueden</a:t>
            </a:r>
            <a:r>
              <a:rPr lang="en-US" sz="2000" dirty="0" smtClean="0"/>
              <a:t> ser </a:t>
            </a:r>
            <a:r>
              <a:rPr lang="en-US" sz="2000" dirty="0" err="1" smtClean="0"/>
              <a:t>reusados</a:t>
            </a:r>
            <a:r>
              <a:rPr lang="en-US" sz="2000" dirty="0" smtClean="0"/>
              <a:t>.</a:t>
            </a:r>
          </a:p>
          <a:p>
            <a:pPr>
              <a:buNone/>
            </a:pPr>
            <a:r>
              <a:rPr lang="en-US" sz="2000" dirty="0" smtClean="0"/>
              <a:t>    - </a:t>
            </a:r>
            <a:r>
              <a:rPr lang="en-US" sz="2000" dirty="0" err="1" smtClean="0"/>
              <a:t>Permite</a:t>
            </a:r>
            <a:r>
              <a:rPr lang="en-US" sz="2000" dirty="0" smtClean="0"/>
              <a:t> </a:t>
            </a:r>
            <a:r>
              <a:rPr lang="en-US" sz="2000" dirty="0" err="1" smtClean="0"/>
              <a:t>una</a:t>
            </a:r>
            <a:r>
              <a:rPr lang="en-US" sz="2000" dirty="0" smtClean="0"/>
              <a:t> </a:t>
            </a:r>
            <a:r>
              <a:rPr lang="en-US" sz="2000" dirty="0" err="1" smtClean="0"/>
              <a:t>lectura</a:t>
            </a:r>
            <a:r>
              <a:rPr lang="en-US" sz="2000" dirty="0" smtClean="0"/>
              <a:t> tan </a:t>
            </a:r>
            <a:r>
              <a:rPr lang="en-US" sz="2000" dirty="0" err="1" smtClean="0"/>
              <a:t>baja</a:t>
            </a:r>
            <a:r>
              <a:rPr lang="en-US" sz="2000" dirty="0" smtClean="0"/>
              <a:t> </a:t>
            </a:r>
            <a:r>
              <a:rPr lang="en-US" sz="2000" dirty="0" err="1" smtClean="0"/>
              <a:t>como</a:t>
            </a:r>
            <a:r>
              <a:rPr lang="en-US" sz="2000" dirty="0" smtClean="0"/>
              <a:t> 5 </a:t>
            </a:r>
            <a:r>
              <a:rPr lang="en-US" sz="2000" dirty="0" err="1" smtClean="0"/>
              <a:t>mrem</a:t>
            </a:r>
            <a:r>
              <a:rPr lang="en-US" sz="2000" dirty="0" smtClean="0"/>
              <a:t>.</a:t>
            </a:r>
          </a:p>
          <a:p>
            <a:pPr>
              <a:buNone/>
            </a:pPr>
            <a:r>
              <a:rPr lang="en-US" sz="2000" dirty="0" smtClean="0"/>
              <a:t>    </a:t>
            </a:r>
          </a:p>
          <a:p>
            <a:pPr>
              <a:buNone/>
            </a:pPr>
            <a:r>
              <a:rPr lang="en-US" sz="2000" b="1" dirty="0" smtClean="0">
                <a:solidFill>
                  <a:srgbClr val="0070C0"/>
                </a:solidFill>
              </a:rPr>
              <a:t>3-  DOSIMETRO DE BOLSILLO</a:t>
            </a:r>
            <a:r>
              <a:rPr lang="en-US" sz="2000" dirty="0" smtClean="0"/>
              <a:t>:</a:t>
            </a:r>
          </a:p>
          <a:p>
            <a:pPr>
              <a:buNone/>
            </a:pPr>
            <a:r>
              <a:rPr lang="en-US" sz="2000" dirty="0" smtClean="0"/>
              <a:t>    - </a:t>
            </a:r>
            <a:r>
              <a:rPr lang="en-US" sz="2000" dirty="0" err="1" smtClean="0"/>
              <a:t>Parece</a:t>
            </a:r>
            <a:r>
              <a:rPr lang="en-US" sz="2000" dirty="0" smtClean="0"/>
              <a:t> un </a:t>
            </a:r>
            <a:r>
              <a:rPr lang="en-US" sz="2000" dirty="0" err="1" smtClean="0"/>
              <a:t>boligrafo</a:t>
            </a:r>
            <a:r>
              <a:rPr lang="en-US" sz="2000" dirty="0" smtClean="0"/>
              <a:t> </a:t>
            </a:r>
            <a:r>
              <a:rPr lang="en-US" sz="2000" dirty="0" err="1" smtClean="0"/>
              <a:t>linterna</a:t>
            </a:r>
            <a:endParaRPr lang="en-US" sz="2000" dirty="0" smtClean="0"/>
          </a:p>
          <a:p>
            <a:pPr>
              <a:buNone/>
            </a:pPr>
            <a:r>
              <a:rPr lang="en-US" sz="2000" dirty="0" smtClean="0"/>
              <a:t>    - Se </a:t>
            </a:r>
            <a:r>
              <a:rPr lang="en-US" sz="2000" dirty="0" err="1" smtClean="0"/>
              <a:t>usa</a:t>
            </a:r>
            <a:r>
              <a:rPr lang="en-US" sz="2000" dirty="0" smtClean="0"/>
              <a:t> </a:t>
            </a:r>
            <a:r>
              <a:rPr lang="en-US" sz="2000" dirty="0" err="1" smtClean="0"/>
              <a:t>cuando</a:t>
            </a:r>
            <a:r>
              <a:rPr lang="en-US" sz="2000" dirty="0" smtClean="0"/>
              <a:t> se </a:t>
            </a:r>
            <a:r>
              <a:rPr lang="en-US" sz="2000" dirty="0" err="1" smtClean="0"/>
              <a:t>necesita</a:t>
            </a:r>
            <a:r>
              <a:rPr lang="en-US" sz="2000" dirty="0" smtClean="0"/>
              <a:t> </a:t>
            </a:r>
            <a:r>
              <a:rPr lang="en-US" sz="2000" dirty="0" err="1" smtClean="0"/>
              <a:t>una</a:t>
            </a:r>
            <a:r>
              <a:rPr lang="en-US" sz="2000" dirty="0" smtClean="0"/>
              <a:t> </a:t>
            </a:r>
            <a:r>
              <a:rPr lang="en-US" sz="2000" dirty="0" err="1" smtClean="0"/>
              <a:t>lectura</a:t>
            </a:r>
            <a:endParaRPr lang="en-US" sz="2000" dirty="0" smtClean="0"/>
          </a:p>
          <a:p>
            <a:pPr>
              <a:buNone/>
            </a:pPr>
            <a:r>
              <a:rPr lang="en-US" sz="2000" dirty="0" smtClean="0"/>
              <a:t>       </a:t>
            </a:r>
            <a:r>
              <a:rPr lang="en-US" sz="2000" dirty="0" err="1" smtClean="0"/>
              <a:t>inmediata</a:t>
            </a:r>
            <a:r>
              <a:rPr lang="en-US" sz="2000" dirty="0" smtClean="0"/>
              <a:t> de la </a:t>
            </a:r>
            <a:r>
              <a:rPr lang="en-US" sz="2000" dirty="0" err="1" smtClean="0"/>
              <a:t>dosis</a:t>
            </a:r>
            <a:r>
              <a:rPr lang="en-US" sz="2000" dirty="0" smtClean="0"/>
              <a:t> de </a:t>
            </a:r>
          </a:p>
          <a:p>
            <a:pPr>
              <a:buNone/>
            </a:pPr>
            <a:r>
              <a:rPr lang="en-US" sz="2000" dirty="0" smtClean="0"/>
              <a:t>       </a:t>
            </a:r>
            <a:r>
              <a:rPr lang="en-US" sz="2000" dirty="0" err="1" smtClean="0"/>
              <a:t>las</a:t>
            </a:r>
            <a:r>
              <a:rPr lang="en-US" sz="2000" dirty="0" smtClean="0"/>
              <a:t> </a:t>
            </a:r>
            <a:r>
              <a:rPr lang="en-US" sz="2000" dirty="0" err="1" smtClean="0"/>
              <a:t>radiaciones</a:t>
            </a:r>
            <a:r>
              <a:rPr lang="en-US" sz="2000" dirty="0" smtClean="0"/>
              <a:t> </a:t>
            </a:r>
            <a:r>
              <a:rPr lang="en-US" sz="2000" dirty="0" err="1" smtClean="0"/>
              <a:t>recibidas</a:t>
            </a:r>
            <a:r>
              <a:rPr lang="en-US" sz="2000" dirty="0" smtClean="0"/>
              <a:t>.</a:t>
            </a:r>
          </a:p>
          <a:p>
            <a:pPr>
              <a:buNone/>
            </a:pPr>
            <a:r>
              <a:rPr lang="en-US" sz="2000" dirty="0" smtClean="0"/>
              <a:t>     </a:t>
            </a:r>
          </a:p>
          <a:p>
            <a:pPr>
              <a:buNone/>
            </a:pPr>
            <a:r>
              <a:rPr lang="en-US" sz="2000" dirty="0" smtClean="0">
                <a:solidFill>
                  <a:srgbClr val="0070C0"/>
                </a:solidFill>
              </a:rPr>
              <a:t>       </a:t>
            </a:r>
            <a:endParaRPr lang="en-US" sz="2000" dirty="0">
              <a:solidFill>
                <a:srgbClr val="0070C0"/>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FILMS BADGETS</a:t>
            </a:r>
            <a:endParaRPr lang="en-US" dirty="0">
              <a:solidFill>
                <a:schemeClr val="tx1"/>
              </a:solidFill>
            </a:endParaRPr>
          </a:p>
        </p:txBody>
      </p:sp>
      <p:sp>
        <p:nvSpPr>
          <p:cNvPr id="3" name="Text Placeholder 2"/>
          <p:cNvSpPr>
            <a:spLocks noGrp="1"/>
          </p:cNvSpPr>
          <p:nvPr>
            <p:ph type="body" idx="2"/>
          </p:nvPr>
        </p:nvSpPr>
        <p:spPr>
          <a:xfrm>
            <a:off x="304800" y="1981200"/>
            <a:ext cx="2438400" cy="4343400"/>
          </a:xfrm>
        </p:spPr>
        <p:txBody>
          <a:bodyPr>
            <a:normAutofit fontScale="85000" lnSpcReduction="10000"/>
          </a:bodyPr>
          <a:lstStyle/>
          <a:p>
            <a:r>
              <a:rPr lang="en-US" sz="1900" dirty="0" smtClean="0">
                <a:solidFill>
                  <a:schemeClr val="bg1"/>
                </a:solidFill>
              </a:rPr>
              <a:t>Son los </a:t>
            </a:r>
            <a:r>
              <a:rPr lang="en-US" sz="1900" dirty="0" err="1" smtClean="0">
                <a:solidFill>
                  <a:schemeClr val="bg1"/>
                </a:solidFill>
              </a:rPr>
              <a:t>mas</a:t>
            </a:r>
            <a:r>
              <a:rPr lang="en-US" sz="1900" dirty="0" smtClean="0">
                <a:solidFill>
                  <a:schemeClr val="bg1"/>
                </a:solidFill>
              </a:rPr>
              <a:t> </a:t>
            </a:r>
            <a:r>
              <a:rPr lang="en-US" sz="1900" dirty="0" err="1" smtClean="0">
                <a:solidFill>
                  <a:schemeClr val="bg1"/>
                </a:solidFill>
              </a:rPr>
              <a:t>populares</a:t>
            </a:r>
            <a:r>
              <a:rPr lang="en-US" sz="1900" dirty="0" smtClean="0">
                <a:solidFill>
                  <a:schemeClr val="bg1"/>
                </a:solidFill>
              </a:rPr>
              <a:t>, </a:t>
            </a:r>
            <a:r>
              <a:rPr lang="en-US" sz="1900" dirty="0" err="1" smtClean="0">
                <a:solidFill>
                  <a:schemeClr val="bg1"/>
                </a:solidFill>
              </a:rPr>
              <a:t>mas</a:t>
            </a:r>
            <a:r>
              <a:rPr lang="en-US" sz="1900" dirty="0" smtClean="0">
                <a:solidFill>
                  <a:schemeClr val="bg1"/>
                </a:solidFill>
              </a:rPr>
              <a:t> </a:t>
            </a:r>
            <a:r>
              <a:rPr lang="en-US" sz="1900" dirty="0" err="1" smtClean="0">
                <a:solidFill>
                  <a:schemeClr val="bg1"/>
                </a:solidFill>
              </a:rPr>
              <a:t>economicos</a:t>
            </a:r>
            <a:r>
              <a:rPr lang="en-US" sz="1900" dirty="0" smtClean="0">
                <a:solidFill>
                  <a:schemeClr val="bg1"/>
                </a:solidFill>
              </a:rPr>
              <a:t>. </a:t>
            </a:r>
          </a:p>
          <a:p>
            <a:r>
              <a:rPr lang="en-US" sz="1900" dirty="0" smtClean="0">
                <a:solidFill>
                  <a:schemeClr val="bg1"/>
                </a:solidFill>
              </a:rPr>
              <a:t>Se </a:t>
            </a:r>
            <a:r>
              <a:rPr lang="en-US" sz="1900" dirty="0" err="1" smtClean="0">
                <a:solidFill>
                  <a:schemeClr val="bg1"/>
                </a:solidFill>
              </a:rPr>
              <a:t>usan</a:t>
            </a:r>
            <a:r>
              <a:rPr lang="en-US" sz="1900" dirty="0" smtClean="0">
                <a:solidFill>
                  <a:schemeClr val="bg1"/>
                </a:solidFill>
              </a:rPr>
              <a:t> </a:t>
            </a:r>
            <a:r>
              <a:rPr lang="en-US" sz="1900" dirty="0" err="1" smtClean="0">
                <a:solidFill>
                  <a:schemeClr val="bg1"/>
                </a:solidFill>
              </a:rPr>
              <a:t>por</a:t>
            </a:r>
            <a:r>
              <a:rPr lang="en-US" sz="1900" dirty="0" smtClean="0">
                <a:solidFill>
                  <a:schemeClr val="bg1"/>
                </a:solidFill>
              </a:rPr>
              <a:t> un 1 </a:t>
            </a:r>
            <a:r>
              <a:rPr lang="en-US" sz="1900" dirty="0" err="1" smtClean="0">
                <a:solidFill>
                  <a:schemeClr val="bg1"/>
                </a:solidFill>
              </a:rPr>
              <a:t>mes</a:t>
            </a:r>
            <a:r>
              <a:rPr lang="en-US" sz="1900" dirty="0" smtClean="0">
                <a:solidFill>
                  <a:schemeClr val="bg1"/>
                </a:solidFill>
              </a:rPr>
              <a:t>.</a:t>
            </a:r>
          </a:p>
          <a:p>
            <a:r>
              <a:rPr lang="en-US" sz="1900" dirty="0" smtClean="0">
                <a:solidFill>
                  <a:schemeClr val="bg1"/>
                </a:solidFill>
              </a:rPr>
              <a:t> Son </a:t>
            </a:r>
            <a:r>
              <a:rPr lang="en-US" sz="1900" dirty="0" err="1" smtClean="0">
                <a:solidFill>
                  <a:schemeClr val="bg1"/>
                </a:solidFill>
              </a:rPr>
              <a:t>reportados</a:t>
            </a:r>
            <a:r>
              <a:rPr lang="en-US" sz="1900" dirty="0" smtClean="0">
                <a:solidFill>
                  <a:schemeClr val="bg1"/>
                </a:solidFill>
              </a:rPr>
              <a:t> </a:t>
            </a:r>
            <a:r>
              <a:rPr lang="en-US" sz="1900" dirty="0" err="1" smtClean="0">
                <a:solidFill>
                  <a:schemeClr val="bg1"/>
                </a:solidFill>
              </a:rPr>
              <a:t>como</a:t>
            </a:r>
            <a:r>
              <a:rPr lang="en-US" sz="1900" dirty="0" smtClean="0">
                <a:solidFill>
                  <a:schemeClr val="bg1"/>
                </a:solidFill>
              </a:rPr>
              <a:t>  </a:t>
            </a:r>
            <a:r>
              <a:rPr lang="en-US" sz="1900" dirty="0" smtClean="0"/>
              <a:t>“M” o </a:t>
            </a:r>
            <a:r>
              <a:rPr lang="en-US" sz="1900" dirty="0" err="1" smtClean="0"/>
              <a:t>minimo</a:t>
            </a:r>
            <a:endParaRPr lang="en-US" sz="1900" dirty="0" smtClean="0"/>
          </a:p>
          <a:p>
            <a:r>
              <a:rPr lang="en-US" sz="1900" dirty="0" smtClean="0"/>
              <a:t>Son </a:t>
            </a:r>
            <a:r>
              <a:rPr lang="en-US" sz="1900" dirty="0" err="1" smtClean="0"/>
              <a:t>usados</a:t>
            </a:r>
            <a:r>
              <a:rPr lang="en-US" sz="1900" dirty="0" smtClean="0"/>
              <a:t> en la parte frontal.</a:t>
            </a:r>
          </a:p>
          <a:p>
            <a:r>
              <a:rPr lang="en-US" sz="1900" dirty="0" smtClean="0"/>
              <a:t>La principal </a:t>
            </a:r>
            <a:r>
              <a:rPr lang="en-US" sz="1900" dirty="0" err="1" smtClean="0"/>
              <a:t>desventaja</a:t>
            </a:r>
            <a:r>
              <a:rPr lang="en-US" sz="1900" dirty="0" smtClean="0"/>
              <a:t> </a:t>
            </a:r>
            <a:r>
              <a:rPr lang="en-US" sz="1900" dirty="0" err="1" smtClean="0"/>
              <a:t>es</a:t>
            </a:r>
            <a:r>
              <a:rPr lang="en-US" sz="1900" dirty="0" smtClean="0"/>
              <a:t> </a:t>
            </a:r>
            <a:r>
              <a:rPr lang="en-US" sz="1900" dirty="0" err="1" smtClean="0"/>
              <a:t>que</a:t>
            </a:r>
            <a:r>
              <a:rPr lang="en-US" sz="1900" dirty="0" smtClean="0"/>
              <a:t> no se </a:t>
            </a:r>
            <a:r>
              <a:rPr lang="en-US" sz="1900" dirty="0" err="1" smtClean="0"/>
              <a:t>pueden</a:t>
            </a:r>
            <a:r>
              <a:rPr lang="en-US" sz="1900" dirty="0" smtClean="0"/>
              <a:t> ser </a:t>
            </a:r>
            <a:r>
              <a:rPr lang="en-US" sz="1900" dirty="0" err="1" smtClean="0"/>
              <a:t>procesados</a:t>
            </a:r>
            <a:r>
              <a:rPr lang="en-US" sz="1900" dirty="0" smtClean="0"/>
              <a:t> </a:t>
            </a:r>
            <a:r>
              <a:rPr lang="en-US" sz="1900" dirty="0" err="1" smtClean="0"/>
              <a:t>inmediatamente</a:t>
            </a:r>
            <a:r>
              <a:rPr lang="en-US" sz="1900" dirty="0" smtClean="0"/>
              <a:t>, hay </a:t>
            </a:r>
            <a:r>
              <a:rPr lang="en-US" sz="1900" dirty="0" err="1" smtClean="0"/>
              <a:t>que</a:t>
            </a:r>
            <a:r>
              <a:rPr lang="en-US" sz="1900" dirty="0" smtClean="0"/>
              <a:t> </a:t>
            </a:r>
            <a:r>
              <a:rPr lang="en-US" sz="1900" dirty="0" err="1" smtClean="0"/>
              <a:t>esperar</a:t>
            </a:r>
            <a:r>
              <a:rPr lang="en-US" sz="1900" dirty="0" smtClean="0"/>
              <a:t> a </a:t>
            </a:r>
            <a:r>
              <a:rPr lang="en-US" sz="1900" dirty="0" err="1" smtClean="0"/>
              <a:t>que</a:t>
            </a:r>
            <a:r>
              <a:rPr lang="en-US" sz="1900" dirty="0" smtClean="0"/>
              <a:t> </a:t>
            </a:r>
            <a:r>
              <a:rPr lang="en-US" sz="1900" dirty="0" err="1" smtClean="0"/>
              <a:t>sean</a:t>
            </a:r>
            <a:r>
              <a:rPr lang="en-US" sz="1900" dirty="0" smtClean="0"/>
              <a:t> </a:t>
            </a:r>
            <a:r>
              <a:rPr lang="en-US" sz="1900" dirty="0" err="1" smtClean="0"/>
              <a:t>procesados</a:t>
            </a:r>
            <a:r>
              <a:rPr lang="en-US" sz="1900" dirty="0" smtClean="0"/>
              <a:t> y </a:t>
            </a:r>
            <a:r>
              <a:rPr lang="en-US" sz="1900" dirty="0" err="1" smtClean="0"/>
              <a:t>analizados</a:t>
            </a:r>
            <a:endParaRPr lang="en-US" sz="1900" dirty="0" smtClean="0">
              <a:solidFill>
                <a:schemeClr val="tx1"/>
              </a:solidFill>
            </a:endParaRPr>
          </a:p>
          <a:p>
            <a:endParaRPr lang="en-US" dirty="0"/>
          </a:p>
        </p:txBody>
      </p:sp>
      <p:pic>
        <p:nvPicPr>
          <p:cNvPr id="5" name="Content Placeholder 4" descr="C:\Users\Chelala\Pictures\Radiation%20Badges.jpg"/>
          <p:cNvPicPr>
            <a:picLocks noGrp="1" noChangeArrowheads="1"/>
          </p:cNvPicPr>
          <p:nvPr>
            <p:ph sz="quarter" idx="1"/>
          </p:nvPr>
        </p:nvPicPr>
        <p:blipFill>
          <a:blip r:embed="rId2" cstate="print"/>
          <a:srcRect/>
          <a:stretch>
            <a:fillRect/>
          </a:stretch>
        </p:blipFill>
        <p:spPr bwMode="auto">
          <a:xfrm>
            <a:off x="3505200" y="1295400"/>
            <a:ext cx="4114800" cy="2926080"/>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980" dirty="0" smtClean="0">
                <a:solidFill>
                  <a:schemeClr val="tx1"/>
                </a:solidFill>
              </a:rPr>
              <a:t>DOSIMETROS  TERMOLUMINISCENTES:</a:t>
            </a:r>
            <a:endParaRPr lang="en-US" sz="1980" dirty="0">
              <a:solidFill>
                <a:schemeClr val="tx1"/>
              </a:solidFill>
            </a:endParaRPr>
          </a:p>
        </p:txBody>
      </p:sp>
      <p:sp>
        <p:nvSpPr>
          <p:cNvPr id="3" name="Text Placeholder 2"/>
          <p:cNvSpPr>
            <a:spLocks noGrp="1"/>
          </p:cNvSpPr>
          <p:nvPr>
            <p:ph type="body" idx="2"/>
          </p:nvPr>
        </p:nvSpPr>
        <p:spPr/>
        <p:txBody>
          <a:bodyPr/>
          <a:lstStyle/>
          <a:p>
            <a:r>
              <a:rPr lang="en-US" b="1" dirty="0" smtClean="0">
                <a:solidFill>
                  <a:schemeClr val="bg1"/>
                </a:solidFill>
              </a:rPr>
              <a:t> </a:t>
            </a:r>
            <a:r>
              <a:rPr lang="en-US" sz="1800" b="1" dirty="0" smtClean="0">
                <a:solidFill>
                  <a:schemeClr val="bg1"/>
                </a:solidFill>
              </a:rPr>
              <a:t>- </a:t>
            </a:r>
            <a:r>
              <a:rPr lang="en-US" sz="1800" dirty="0" err="1" smtClean="0"/>
              <a:t>Absorbe</a:t>
            </a:r>
            <a:r>
              <a:rPr lang="en-US" sz="1800" dirty="0" smtClean="0"/>
              <a:t>  </a:t>
            </a:r>
            <a:r>
              <a:rPr lang="en-US" sz="1800" dirty="0" err="1" smtClean="0"/>
              <a:t>una</a:t>
            </a:r>
            <a:r>
              <a:rPr lang="en-US" sz="1800" dirty="0" smtClean="0"/>
              <a:t> </a:t>
            </a:r>
            <a:r>
              <a:rPr lang="en-US" sz="1800" dirty="0" err="1" smtClean="0"/>
              <a:t>porcion</a:t>
            </a:r>
            <a:r>
              <a:rPr lang="en-US" sz="1800" dirty="0" smtClean="0"/>
              <a:t> de </a:t>
            </a:r>
            <a:r>
              <a:rPr lang="en-US" sz="1800" dirty="0" err="1" smtClean="0"/>
              <a:t>las</a:t>
            </a:r>
            <a:r>
              <a:rPr lang="en-US" sz="1800" dirty="0" smtClean="0"/>
              <a:t> </a:t>
            </a:r>
            <a:r>
              <a:rPr lang="en-US" sz="1800" dirty="0" err="1" smtClean="0"/>
              <a:t>radiaciones</a:t>
            </a:r>
            <a:r>
              <a:rPr lang="en-US" sz="1800" dirty="0" smtClean="0"/>
              <a:t> </a:t>
            </a:r>
            <a:r>
              <a:rPr lang="en-US" sz="1800" dirty="0" err="1" smtClean="0"/>
              <a:t>recibidas</a:t>
            </a:r>
            <a:r>
              <a:rPr lang="en-US" sz="1800" dirty="0" smtClean="0"/>
              <a:t> de la </a:t>
            </a:r>
            <a:r>
              <a:rPr lang="en-US" sz="1800" dirty="0" err="1" smtClean="0"/>
              <a:t>fuente</a:t>
            </a:r>
            <a:r>
              <a:rPr lang="en-US" sz="1800" dirty="0" smtClean="0"/>
              <a:t>.</a:t>
            </a:r>
          </a:p>
          <a:p>
            <a:r>
              <a:rPr lang="en-US" sz="1800" dirty="0" smtClean="0"/>
              <a:t>    - </a:t>
            </a:r>
            <a:r>
              <a:rPr lang="en-US" sz="1800" dirty="0" err="1" smtClean="0"/>
              <a:t>Pueden</a:t>
            </a:r>
            <a:r>
              <a:rPr lang="en-US" sz="1800" dirty="0" smtClean="0"/>
              <a:t> ser </a:t>
            </a:r>
            <a:r>
              <a:rPr lang="en-US" sz="1800" dirty="0" err="1" smtClean="0"/>
              <a:t>reusados</a:t>
            </a:r>
            <a:r>
              <a:rPr lang="en-US" sz="1800" dirty="0" smtClean="0"/>
              <a:t>.</a:t>
            </a:r>
          </a:p>
          <a:p>
            <a:r>
              <a:rPr lang="en-US" sz="1800" dirty="0" smtClean="0"/>
              <a:t>    - </a:t>
            </a:r>
            <a:r>
              <a:rPr lang="en-US" sz="1800" dirty="0" err="1" smtClean="0"/>
              <a:t>Permite</a:t>
            </a:r>
            <a:r>
              <a:rPr lang="en-US" sz="1800" dirty="0" smtClean="0"/>
              <a:t> </a:t>
            </a:r>
            <a:r>
              <a:rPr lang="en-US" sz="1800" dirty="0" err="1" smtClean="0"/>
              <a:t>una</a:t>
            </a:r>
            <a:r>
              <a:rPr lang="en-US" sz="1800" dirty="0" smtClean="0"/>
              <a:t> </a:t>
            </a:r>
            <a:r>
              <a:rPr lang="en-US" sz="1800" dirty="0" err="1" smtClean="0"/>
              <a:t>lectura</a:t>
            </a:r>
            <a:r>
              <a:rPr lang="en-US" sz="1800" dirty="0" smtClean="0"/>
              <a:t> tan </a:t>
            </a:r>
            <a:r>
              <a:rPr lang="en-US" sz="1800" dirty="0" err="1" smtClean="0"/>
              <a:t>baja</a:t>
            </a:r>
            <a:r>
              <a:rPr lang="en-US" sz="1800" dirty="0" smtClean="0"/>
              <a:t> </a:t>
            </a:r>
            <a:r>
              <a:rPr lang="en-US" sz="1800" dirty="0" err="1" smtClean="0"/>
              <a:t>como</a:t>
            </a:r>
            <a:r>
              <a:rPr lang="en-US" sz="1800" dirty="0" smtClean="0"/>
              <a:t> 5 </a:t>
            </a:r>
            <a:r>
              <a:rPr lang="en-US" sz="1800" dirty="0" err="1" smtClean="0"/>
              <a:t>mrem</a:t>
            </a:r>
            <a:r>
              <a:rPr lang="en-US" sz="1800" dirty="0" smtClean="0"/>
              <a:t>.</a:t>
            </a:r>
          </a:p>
          <a:p>
            <a:r>
              <a:rPr lang="en-US" dirty="0" smtClean="0"/>
              <a:t>    </a:t>
            </a:r>
            <a:endParaRPr lang="en-US" dirty="0"/>
          </a:p>
        </p:txBody>
      </p:sp>
      <p:pic>
        <p:nvPicPr>
          <p:cNvPr id="1026" name="Picture 2" descr="C:\Users\Chelala\Pictures\Dosimetros.jpg"/>
          <p:cNvPicPr>
            <a:picLocks noGrp="1" noChangeAspect="1" noChangeArrowheads="1"/>
          </p:cNvPicPr>
          <p:nvPr>
            <p:ph sz="quarter" idx="1"/>
          </p:nvPr>
        </p:nvPicPr>
        <p:blipFill>
          <a:blip r:embed="rId2" cstate="print"/>
          <a:srcRect/>
          <a:stretch>
            <a:fillRect/>
          </a:stretch>
        </p:blipFill>
        <p:spPr bwMode="auto">
          <a:xfrm>
            <a:off x="4419600" y="1295400"/>
            <a:ext cx="3566160" cy="3962400"/>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0"/>
            <a:ext cx="2438400" cy="762000"/>
          </a:xfrm>
        </p:spPr>
        <p:txBody>
          <a:bodyPr/>
          <a:lstStyle/>
          <a:p>
            <a:r>
              <a:rPr lang="en-US" sz="2000" dirty="0" smtClean="0">
                <a:solidFill>
                  <a:srgbClr val="0070C0"/>
                </a:solidFill>
              </a:rPr>
              <a:t>DOSIMETRO DE BOLSILLO</a:t>
            </a:r>
            <a:endParaRPr lang="en-US" sz="2000" dirty="0">
              <a:solidFill>
                <a:srgbClr val="0070C0"/>
              </a:solidFill>
            </a:endParaRPr>
          </a:p>
        </p:txBody>
      </p:sp>
      <p:sp>
        <p:nvSpPr>
          <p:cNvPr id="3" name="Text Placeholder 2"/>
          <p:cNvSpPr>
            <a:spLocks noGrp="1"/>
          </p:cNvSpPr>
          <p:nvPr>
            <p:ph type="body" idx="2"/>
          </p:nvPr>
        </p:nvSpPr>
        <p:spPr>
          <a:xfrm>
            <a:off x="381000" y="1600200"/>
            <a:ext cx="2362200" cy="4525963"/>
          </a:xfrm>
        </p:spPr>
        <p:txBody>
          <a:bodyPr/>
          <a:lstStyle/>
          <a:p>
            <a:endParaRPr lang="en-US" dirty="0" smtClean="0"/>
          </a:p>
          <a:p>
            <a:r>
              <a:rPr lang="en-US" dirty="0" smtClean="0"/>
              <a:t> </a:t>
            </a:r>
            <a:r>
              <a:rPr lang="en-US" sz="2000" dirty="0" smtClean="0"/>
              <a:t>- </a:t>
            </a:r>
            <a:r>
              <a:rPr lang="en-US" sz="2000" b="1" dirty="0" err="1" smtClean="0"/>
              <a:t>Parece</a:t>
            </a:r>
            <a:r>
              <a:rPr lang="en-US" sz="2000" b="1" dirty="0" smtClean="0"/>
              <a:t> un </a:t>
            </a:r>
            <a:r>
              <a:rPr lang="en-US" sz="2000" b="1" dirty="0" err="1" smtClean="0"/>
              <a:t>boligrafo</a:t>
            </a:r>
            <a:r>
              <a:rPr lang="en-US" sz="2000" b="1" dirty="0" smtClean="0"/>
              <a:t> </a:t>
            </a:r>
            <a:r>
              <a:rPr lang="en-US" sz="2000" b="1" dirty="0" err="1" smtClean="0"/>
              <a:t>linterna</a:t>
            </a:r>
            <a:endParaRPr lang="en-US" sz="2000" b="1" dirty="0" smtClean="0"/>
          </a:p>
          <a:p>
            <a:r>
              <a:rPr lang="en-US" sz="2000" b="1" dirty="0" smtClean="0"/>
              <a:t>    - Se </a:t>
            </a:r>
            <a:r>
              <a:rPr lang="en-US" sz="2000" b="1" dirty="0" err="1" smtClean="0"/>
              <a:t>usa</a:t>
            </a:r>
            <a:r>
              <a:rPr lang="en-US" sz="2000" b="1" dirty="0" smtClean="0"/>
              <a:t> </a:t>
            </a:r>
            <a:r>
              <a:rPr lang="en-US" sz="2000" b="1" dirty="0" err="1" smtClean="0"/>
              <a:t>cuando</a:t>
            </a:r>
            <a:r>
              <a:rPr lang="en-US" sz="2000" b="1" dirty="0" smtClean="0"/>
              <a:t> se </a:t>
            </a:r>
            <a:r>
              <a:rPr lang="en-US" sz="2000" b="1" dirty="0" err="1" smtClean="0"/>
              <a:t>necesita</a:t>
            </a:r>
            <a:r>
              <a:rPr lang="en-US" sz="2000" b="1" dirty="0" smtClean="0"/>
              <a:t> </a:t>
            </a:r>
            <a:r>
              <a:rPr lang="en-US" sz="2000" b="1" dirty="0" err="1" smtClean="0"/>
              <a:t>una</a:t>
            </a:r>
            <a:r>
              <a:rPr lang="en-US" sz="2000" b="1" dirty="0" smtClean="0"/>
              <a:t> </a:t>
            </a:r>
            <a:r>
              <a:rPr lang="en-US" sz="2000" b="1" dirty="0" err="1" smtClean="0"/>
              <a:t>lectura</a:t>
            </a:r>
            <a:r>
              <a:rPr lang="en-US" sz="2000" b="1" dirty="0" smtClean="0"/>
              <a:t> </a:t>
            </a:r>
            <a:r>
              <a:rPr lang="en-US" sz="2000" b="1" dirty="0" err="1" smtClean="0"/>
              <a:t>inmediata</a:t>
            </a:r>
            <a:r>
              <a:rPr lang="en-US" sz="2000" b="1" dirty="0" smtClean="0"/>
              <a:t> de la </a:t>
            </a:r>
            <a:r>
              <a:rPr lang="en-US" sz="2000" b="1" dirty="0" err="1" smtClean="0"/>
              <a:t>dosis</a:t>
            </a:r>
            <a:r>
              <a:rPr lang="en-US" sz="2000" b="1" dirty="0" smtClean="0"/>
              <a:t> de  </a:t>
            </a:r>
            <a:r>
              <a:rPr lang="en-US" sz="2000" b="1" dirty="0" err="1" smtClean="0"/>
              <a:t>las</a:t>
            </a:r>
            <a:r>
              <a:rPr lang="en-US" sz="2000" b="1" dirty="0" smtClean="0"/>
              <a:t> </a:t>
            </a:r>
            <a:r>
              <a:rPr lang="en-US" sz="2000" b="1" dirty="0" err="1" smtClean="0"/>
              <a:t>radiaciones</a:t>
            </a:r>
            <a:r>
              <a:rPr lang="en-US" sz="2000" b="1" dirty="0" smtClean="0"/>
              <a:t> </a:t>
            </a:r>
            <a:r>
              <a:rPr lang="en-US" sz="2000" b="1" dirty="0" err="1" smtClean="0"/>
              <a:t>recibidas</a:t>
            </a:r>
            <a:r>
              <a:rPr lang="en-US" sz="2000" b="1" dirty="0" smtClean="0"/>
              <a:t>.</a:t>
            </a:r>
          </a:p>
          <a:p>
            <a:r>
              <a:rPr lang="en-US" dirty="0" smtClean="0"/>
              <a:t> </a:t>
            </a:r>
            <a:endParaRPr lang="en-US" dirty="0"/>
          </a:p>
        </p:txBody>
      </p:sp>
      <p:pic>
        <p:nvPicPr>
          <p:cNvPr id="2050" name="Picture 2" descr="C:\Users\Chelala\Pictures\pocket dosimeter.jpg"/>
          <p:cNvPicPr>
            <a:picLocks noGrp="1" noChangeAspect="1" noChangeArrowheads="1"/>
          </p:cNvPicPr>
          <p:nvPr>
            <p:ph sz="quarter" idx="1"/>
          </p:nvPr>
        </p:nvPicPr>
        <p:blipFill>
          <a:blip r:embed="rId2" cstate="print"/>
          <a:srcRect/>
          <a:stretch>
            <a:fillRect/>
          </a:stretch>
        </p:blipFill>
        <p:spPr bwMode="auto">
          <a:xfrm>
            <a:off x="3229976" y="1524000"/>
            <a:ext cx="4937760" cy="3397043"/>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solidFill>
                  <a:srgbClr val="0070C0"/>
                </a:solidFill>
              </a:rPr>
              <a:t>Mamografia</a:t>
            </a:r>
            <a:endParaRPr lang="en-US" b="1" dirty="0">
              <a:solidFill>
                <a:srgbClr val="0070C0"/>
              </a:solidFill>
            </a:endParaRPr>
          </a:p>
        </p:txBody>
      </p:sp>
      <p:sp>
        <p:nvSpPr>
          <p:cNvPr id="3" name="Content Placeholder 2"/>
          <p:cNvSpPr>
            <a:spLocks noGrp="1"/>
          </p:cNvSpPr>
          <p:nvPr>
            <p:ph sz="quarter" idx="1"/>
          </p:nvPr>
        </p:nvSpPr>
        <p:spPr/>
        <p:txBody>
          <a:bodyPr>
            <a:normAutofit/>
          </a:bodyPr>
          <a:lstStyle/>
          <a:p>
            <a:r>
              <a:rPr lang="en-US" sz="2400" dirty="0" smtClean="0">
                <a:latin typeface="Times New Roman" pitchFamily="18" charset="0"/>
                <a:cs typeface="Times New Roman" pitchFamily="18" charset="0"/>
              </a:rPr>
              <a:t>Es </a:t>
            </a:r>
            <a:r>
              <a:rPr lang="en-US" sz="2400" dirty="0" err="1" smtClean="0">
                <a:latin typeface="Times New Roman" pitchFamily="18" charset="0"/>
                <a:cs typeface="Times New Roman" pitchFamily="18" charset="0"/>
              </a:rPr>
              <a:t>una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herramienta</a:t>
            </a:r>
            <a:r>
              <a:rPr lang="en-US" sz="2400" dirty="0" smtClean="0">
                <a:latin typeface="Times New Roman" pitchFamily="18" charset="0"/>
                <a:cs typeface="Times New Roman" pitchFamily="18" charset="0"/>
              </a:rPr>
              <a:t> de </a:t>
            </a:r>
            <a:r>
              <a:rPr lang="en-US" sz="2400" dirty="0" err="1" smtClean="0">
                <a:latin typeface="Times New Roman" pitchFamily="18" charset="0"/>
                <a:cs typeface="Times New Roman" pitchFamily="18" charset="0"/>
              </a:rPr>
              <a:t>diagnostico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valiosa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para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detectar</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enfermedades</a:t>
            </a:r>
            <a:r>
              <a:rPr lang="en-US" sz="2400" dirty="0" smtClean="0">
                <a:latin typeface="Times New Roman" pitchFamily="18" charset="0"/>
                <a:cs typeface="Times New Roman" pitchFamily="18" charset="0"/>
              </a:rPr>
              <a:t> de la mama, </a:t>
            </a:r>
            <a:r>
              <a:rPr lang="en-US" sz="2400" dirty="0" err="1" smtClean="0">
                <a:latin typeface="Times New Roman" pitchFamily="18" charset="0"/>
                <a:cs typeface="Times New Roman" pitchFamily="18" charset="0"/>
              </a:rPr>
              <a:t>especialmente</a:t>
            </a:r>
            <a:r>
              <a:rPr lang="en-US" sz="2400" dirty="0" smtClean="0">
                <a:latin typeface="Times New Roman" pitchFamily="18" charset="0"/>
                <a:cs typeface="Times New Roman" pitchFamily="18" charset="0"/>
              </a:rPr>
              <a:t> el cancer. Las </a:t>
            </a:r>
            <a:r>
              <a:rPr lang="en-US" sz="2400" dirty="0" err="1" smtClean="0">
                <a:latin typeface="Times New Roman" pitchFamily="18" charset="0"/>
                <a:cs typeface="Times New Roman" pitchFamily="18" charset="0"/>
              </a:rPr>
              <a:t>estadisticas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indican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que</a:t>
            </a:r>
            <a:r>
              <a:rPr lang="en-US" sz="2400" dirty="0" smtClean="0">
                <a:latin typeface="Times New Roman" pitchFamily="18" charset="0"/>
                <a:cs typeface="Times New Roman" pitchFamily="18" charset="0"/>
              </a:rPr>
              <a:t> 1 de </a:t>
            </a:r>
            <a:r>
              <a:rPr lang="en-US" sz="2400" dirty="0" err="1" smtClean="0">
                <a:latin typeface="Times New Roman" pitchFamily="18" charset="0"/>
                <a:cs typeface="Times New Roman" pitchFamily="18" charset="0"/>
              </a:rPr>
              <a:t>cada</a:t>
            </a:r>
            <a:r>
              <a:rPr lang="en-US" sz="2400" dirty="0" smtClean="0">
                <a:latin typeface="Times New Roman" pitchFamily="18" charset="0"/>
                <a:cs typeface="Times New Roman" pitchFamily="18" charset="0"/>
              </a:rPr>
              <a:t> 10 </a:t>
            </a:r>
            <a:r>
              <a:rPr lang="en-US" sz="2400" dirty="0" err="1" smtClean="0">
                <a:latin typeface="Times New Roman" pitchFamily="18" charset="0"/>
                <a:cs typeface="Times New Roman" pitchFamily="18" charset="0"/>
              </a:rPr>
              <a:t>mujeres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desarrollan</a:t>
            </a:r>
            <a:r>
              <a:rPr lang="en-US" sz="2400" dirty="0" smtClean="0">
                <a:latin typeface="Times New Roman" pitchFamily="18" charset="0"/>
                <a:cs typeface="Times New Roman" pitchFamily="18" charset="0"/>
              </a:rPr>
              <a:t> cancer de mama y el 1% de los cancer de mama se </a:t>
            </a:r>
            <a:r>
              <a:rPr lang="en-US" sz="2400" dirty="0" err="1" smtClean="0">
                <a:latin typeface="Times New Roman" pitchFamily="18" charset="0"/>
                <a:cs typeface="Times New Roman" pitchFamily="18" charset="0"/>
              </a:rPr>
              <a:t>desarrolla</a:t>
            </a:r>
            <a:r>
              <a:rPr lang="en-US" sz="2400" dirty="0" smtClean="0">
                <a:latin typeface="Times New Roman" pitchFamily="18" charset="0"/>
                <a:cs typeface="Times New Roman" pitchFamily="18" charset="0"/>
              </a:rPr>
              <a:t> en los hombres.</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solidFill>
                  <a:srgbClr val="0070C0"/>
                </a:solidFill>
              </a:rPr>
              <a:t>Tomografia</a:t>
            </a:r>
            <a:r>
              <a:rPr lang="en-US" b="1" dirty="0" smtClean="0">
                <a:solidFill>
                  <a:srgbClr val="0070C0"/>
                </a:solidFill>
              </a:rPr>
              <a:t> </a:t>
            </a:r>
            <a:r>
              <a:rPr lang="en-US" b="1" dirty="0" err="1" smtClean="0">
                <a:solidFill>
                  <a:srgbClr val="0070C0"/>
                </a:solidFill>
              </a:rPr>
              <a:t>Computarizada</a:t>
            </a:r>
            <a:endParaRPr lang="en-US" b="1" dirty="0">
              <a:solidFill>
                <a:srgbClr val="0070C0"/>
              </a:solidFill>
            </a:endParaRPr>
          </a:p>
        </p:txBody>
      </p:sp>
      <p:sp>
        <p:nvSpPr>
          <p:cNvPr id="3" name="Content Placeholder 2"/>
          <p:cNvSpPr>
            <a:spLocks noGrp="1"/>
          </p:cNvSpPr>
          <p:nvPr>
            <p:ph sz="quarter" idx="1"/>
          </p:nvPr>
        </p:nvSpPr>
        <p:spPr/>
        <p:txBody>
          <a:bodyPr>
            <a:normAutofit/>
          </a:bodyPr>
          <a:lstStyle/>
          <a:p>
            <a:r>
              <a:rPr lang="en-US" sz="2400" dirty="0" err="1" smtClean="0"/>
              <a:t>Permite</a:t>
            </a:r>
            <a:r>
              <a:rPr lang="en-US" sz="2400" dirty="0" smtClean="0"/>
              <a:t> la </a:t>
            </a:r>
            <a:r>
              <a:rPr lang="en-US" sz="2400" dirty="0" err="1" smtClean="0"/>
              <a:t>visualizacion</a:t>
            </a:r>
            <a:r>
              <a:rPr lang="en-US" sz="2400" dirty="0" smtClean="0"/>
              <a:t> de </a:t>
            </a:r>
            <a:r>
              <a:rPr lang="en-US" sz="2400" dirty="0" err="1" smtClean="0"/>
              <a:t>diferentes</a:t>
            </a:r>
            <a:r>
              <a:rPr lang="en-US" sz="2400" dirty="0" smtClean="0"/>
              <a:t> </a:t>
            </a:r>
            <a:r>
              <a:rPr lang="en-US" sz="2400" dirty="0" err="1" smtClean="0"/>
              <a:t>partes</a:t>
            </a:r>
            <a:r>
              <a:rPr lang="en-US" sz="2400" dirty="0" smtClean="0"/>
              <a:t> del </a:t>
            </a:r>
            <a:r>
              <a:rPr lang="en-US" sz="2400" dirty="0" err="1" smtClean="0"/>
              <a:t>cuerpo</a:t>
            </a:r>
            <a:r>
              <a:rPr lang="en-US" sz="2400" dirty="0" smtClean="0"/>
              <a:t> </a:t>
            </a:r>
            <a:r>
              <a:rPr lang="en-US" sz="2400" dirty="0" err="1" smtClean="0"/>
              <a:t>desde</a:t>
            </a:r>
            <a:r>
              <a:rPr lang="en-US" sz="2400" dirty="0" smtClean="0"/>
              <a:t> </a:t>
            </a:r>
            <a:r>
              <a:rPr lang="en-US" sz="2400" dirty="0" err="1" smtClean="0"/>
              <a:t>varios</a:t>
            </a:r>
            <a:r>
              <a:rPr lang="en-US" sz="2400" dirty="0" smtClean="0"/>
              <a:t> </a:t>
            </a:r>
            <a:r>
              <a:rPr lang="en-US" sz="2400" dirty="0" err="1" smtClean="0"/>
              <a:t>planos</a:t>
            </a:r>
            <a:r>
              <a:rPr lang="en-US" sz="2400" dirty="0" smtClean="0"/>
              <a:t> </a:t>
            </a:r>
            <a:r>
              <a:rPr lang="en-US" sz="2400" dirty="0" err="1" smtClean="0"/>
              <a:t>seccionales</a:t>
            </a:r>
            <a:r>
              <a:rPr lang="en-US" sz="2400" dirty="0" smtClean="0"/>
              <a:t>, en </a:t>
            </a:r>
            <a:r>
              <a:rPr lang="en-US" sz="2400" dirty="0" err="1" smtClean="0"/>
              <a:t>tres</a:t>
            </a:r>
            <a:r>
              <a:rPr lang="en-US" sz="2400" dirty="0" smtClean="0"/>
              <a:t> </a:t>
            </a:r>
            <a:r>
              <a:rPr lang="en-US" sz="2400" dirty="0" err="1" smtClean="0"/>
              <a:t>dimensiones</a:t>
            </a:r>
            <a:r>
              <a:rPr lang="en-US" sz="2400" dirty="0" smtClean="0"/>
              <a:t>.</a:t>
            </a:r>
          </a:p>
          <a:p>
            <a:r>
              <a:rPr lang="en-US" sz="2400" dirty="0" smtClean="0"/>
              <a:t>Se </a:t>
            </a:r>
            <a:r>
              <a:rPr lang="en-US" sz="2400" dirty="0" err="1" smtClean="0"/>
              <a:t>utilizan</a:t>
            </a:r>
            <a:r>
              <a:rPr lang="en-US" sz="2400" dirty="0" smtClean="0"/>
              <a:t> </a:t>
            </a:r>
            <a:r>
              <a:rPr lang="en-US" sz="2400" dirty="0" err="1" smtClean="0"/>
              <a:t>para</a:t>
            </a:r>
            <a:r>
              <a:rPr lang="en-US" sz="2400" dirty="0" smtClean="0"/>
              <a:t> el </a:t>
            </a:r>
            <a:r>
              <a:rPr lang="en-US" sz="2400" dirty="0" err="1" smtClean="0"/>
              <a:t>estudio</a:t>
            </a:r>
            <a:r>
              <a:rPr lang="en-US" sz="2400" dirty="0" smtClean="0"/>
              <a:t> de los </a:t>
            </a:r>
            <a:r>
              <a:rPr lang="en-US" sz="2400" dirty="0" err="1" smtClean="0"/>
              <a:t>organos</a:t>
            </a:r>
            <a:r>
              <a:rPr lang="en-US" sz="2400" dirty="0" smtClean="0"/>
              <a:t> </a:t>
            </a:r>
            <a:r>
              <a:rPr lang="en-US" sz="2400" dirty="0" err="1" smtClean="0"/>
              <a:t>solidos</a:t>
            </a:r>
            <a:r>
              <a:rPr lang="en-US" sz="2400" smtClean="0"/>
              <a:t>.</a:t>
            </a:r>
            <a:endParaRPr lang="en-US" sz="24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err="1" smtClean="0"/>
              <a:t>Algunas</a:t>
            </a:r>
            <a:r>
              <a:rPr lang="en-US" dirty="0" smtClean="0"/>
              <a:t> </a:t>
            </a:r>
            <a:r>
              <a:rPr lang="en-US" dirty="0" err="1" smtClean="0"/>
              <a:t>radiografias</a:t>
            </a:r>
            <a:r>
              <a:rPr lang="en-US" dirty="0" smtClean="0"/>
              <a:t>, </a:t>
            </a:r>
            <a:r>
              <a:rPr lang="en-US" dirty="0" err="1" smtClean="0"/>
              <a:t>como</a:t>
            </a:r>
            <a:r>
              <a:rPr lang="en-US" dirty="0" smtClean="0"/>
              <a:t> </a:t>
            </a:r>
            <a:r>
              <a:rPr lang="en-US" dirty="0" err="1" smtClean="0"/>
              <a:t>las</a:t>
            </a:r>
            <a:r>
              <a:rPr lang="en-US" dirty="0" smtClean="0"/>
              <a:t> </a:t>
            </a:r>
            <a:r>
              <a:rPr lang="en-US" dirty="0" err="1" smtClean="0"/>
              <a:t>que</a:t>
            </a:r>
            <a:r>
              <a:rPr lang="en-US" dirty="0" smtClean="0"/>
              <a:t> se </a:t>
            </a:r>
            <a:r>
              <a:rPr lang="en-US" dirty="0" err="1" smtClean="0"/>
              <a:t>usan</a:t>
            </a:r>
            <a:r>
              <a:rPr lang="en-US" dirty="0" smtClean="0"/>
              <a:t> </a:t>
            </a:r>
            <a:r>
              <a:rPr lang="en-US" dirty="0" err="1" smtClean="0"/>
              <a:t>para</a:t>
            </a:r>
            <a:r>
              <a:rPr lang="en-US" dirty="0" smtClean="0"/>
              <a:t> </a:t>
            </a:r>
            <a:r>
              <a:rPr lang="en-US" dirty="0" err="1" smtClean="0"/>
              <a:t>diagnosticar</a:t>
            </a:r>
            <a:r>
              <a:rPr lang="en-US" dirty="0" smtClean="0"/>
              <a:t> </a:t>
            </a:r>
            <a:r>
              <a:rPr lang="en-US" dirty="0" err="1" smtClean="0"/>
              <a:t>fracturas</a:t>
            </a:r>
            <a:r>
              <a:rPr lang="en-US" dirty="0" smtClean="0"/>
              <a:t> de </a:t>
            </a:r>
            <a:r>
              <a:rPr lang="en-US" dirty="0" err="1" smtClean="0"/>
              <a:t>huesos</a:t>
            </a:r>
            <a:r>
              <a:rPr lang="en-US" dirty="0" smtClean="0"/>
              <a:t>, no </a:t>
            </a:r>
            <a:r>
              <a:rPr lang="en-US" dirty="0" err="1" smtClean="0"/>
              <a:t>requieren</a:t>
            </a:r>
            <a:r>
              <a:rPr lang="en-US" dirty="0" smtClean="0"/>
              <a:t> </a:t>
            </a:r>
            <a:r>
              <a:rPr lang="en-US" dirty="0" err="1" smtClean="0"/>
              <a:t>preparacion</a:t>
            </a:r>
            <a:r>
              <a:rPr lang="en-US" dirty="0" smtClean="0"/>
              <a:t>, </a:t>
            </a:r>
            <a:r>
              <a:rPr lang="en-US" dirty="0" err="1" smtClean="0"/>
              <a:t>mientras</a:t>
            </a:r>
            <a:r>
              <a:rPr lang="en-US" dirty="0" smtClean="0"/>
              <a:t> </a:t>
            </a:r>
            <a:r>
              <a:rPr lang="en-US" dirty="0" err="1" smtClean="0"/>
              <a:t>otras</a:t>
            </a:r>
            <a:r>
              <a:rPr lang="en-US" dirty="0" smtClean="0"/>
              <a:t> </a:t>
            </a:r>
            <a:r>
              <a:rPr lang="en-US" dirty="0" err="1" smtClean="0"/>
              <a:t>como</a:t>
            </a:r>
            <a:r>
              <a:rPr lang="en-US" dirty="0" smtClean="0"/>
              <a:t> el </a:t>
            </a:r>
            <a:r>
              <a:rPr lang="en-US" dirty="0" err="1"/>
              <a:t>P</a:t>
            </a:r>
            <a:r>
              <a:rPr lang="en-US" dirty="0" err="1" smtClean="0"/>
              <a:t>ielograma</a:t>
            </a:r>
            <a:r>
              <a:rPr lang="en-US" dirty="0" smtClean="0"/>
              <a:t> </a:t>
            </a:r>
            <a:r>
              <a:rPr lang="en-US" dirty="0" err="1" smtClean="0"/>
              <a:t>Intravenoso</a:t>
            </a:r>
            <a:r>
              <a:rPr lang="en-US" dirty="0" smtClean="0"/>
              <a:t>, o la </a:t>
            </a:r>
            <a:r>
              <a:rPr lang="en-US" dirty="0" err="1" smtClean="0"/>
              <a:t>Tomografia</a:t>
            </a:r>
            <a:r>
              <a:rPr lang="en-US" dirty="0" smtClean="0"/>
              <a:t> Axial </a:t>
            </a:r>
            <a:r>
              <a:rPr lang="en-US" dirty="0" err="1" smtClean="0"/>
              <a:t>Computarizada</a:t>
            </a:r>
            <a:r>
              <a:rPr lang="en-US" dirty="0" smtClean="0"/>
              <a:t> , </a:t>
            </a:r>
            <a:r>
              <a:rPr lang="en-US" dirty="0" err="1" smtClean="0"/>
              <a:t>requieren</a:t>
            </a:r>
            <a:r>
              <a:rPr lang="en-US" dirty="0" smtClean="0"/>
              <a:t> </a:t>
            </a:r>
            <a:r>
              <a:rPr lang="en-US" dirty="0" err="1" smtClean="0"/>
              <a:t>preparacion</a:t>
            </a:r>
            <a:r>
              <a:rPr lang="en-US" dirty="0" smtClean="0"/>
              <a:t> </a:t>
            </a:r>
            <a:r>
              <a:rPr lang="en-US" dirty="0" err="1" smtClean="0"/>
              <a:t>una</a:t>
            </a:r>
            <a:r>
              <a:rPr lang="en-US" dirty="0" smtClean="0"/>
              <a:t> especial.</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RADIOGRAFIA</a:t>
            </a:r>
            <a:endParaRPr lang="en-US" dirty="0">
              <a:solidFill>
                <a:srgbClr val="0070C0"/>
              </a:solidFill>
            </a:endParaRPr>
          </a:p>
        </p:txBody>
      </p:sp>
      <p:sp>
        <p:nvSpPr>
          <p:cNvPr id="3" name="Content Placeholder 2"/>
          <p:cNvSpPr>
            <a:spLocks noGrp="1"/>
          </p:cNvSpPr>
          <p:nvPr>
            <p:ph sz="quarter" idx="1"/>
          </p:nvPr>
        </p:nvSpPr>
        <p:spPr/>
        <p:txBody>
          <a:bodyPr>
            <a:normAutofit/>
          </a:bodyPr>
          <a:lstStyle/>
          <a:p>
            <a:r>
              <a:rPr lang="en-US" sz="2400" dirty="0" smtClean="0"/>
              <a:t>Se </a:t>
            </a:r>
            <a:r>
              <a:rPr lang="en-US" sz="2400" dirty="0" err="1" smtClean="0"/>
              <a:t>realizan</a:t>
            </a:r>
            <a:r>
              <a:rPr lang="en-US" sz="2400" dirty="0" smtClean="0"/>
              <a:t> </a:t>
            </a:r>
            <a:r>
              <a:rPr lang="en-US" sz="2400" dirty="0" err="1" smtClean="0"/>
              <a:t>una</a:t>
            </a:r>
            <a:r>
              <a:rPr lang="en-US" sz="2400" dirty="0" smtClean="0"/>
              <a:t> </a:t>
            </a:r>
            <a:r>
              <a:rPr lang="en-US" sz="2400" dirty="0" err="1" smtClean="0"/>
              <a:t>variedad</a:t>
            </a:r>
            <a:r>
              <a:rPr lang="en-US" sz="2400" dirty="0" smtClean="0"/>
              <a:t> de </a:t>
            </a:r>
            <a:r>
              <a:rPr lang="en-US" sz="2400" dirty="0" err="1" smtClean="0"/>
              <a:t>procedimientos</a:t>
            </a:r>
            <a:r>
              <a:rPr lang="en-US" sz="2400" dirty="0" smtClean="0"/>
              <a:t> </a:t>
            </a:r>
            <a:r>
              <a:rPr lang="en-US" sz="2400" dirty="0" err="1" smtClean="0"/>
              <a:t>diagnosticos</a:t>
            </a:r>
            <a:r>
              <a:rPr lang="en-US" sz="2400" dirty="0" smtClean="0"/>
              <a:t>, </a:t>
            </a:r>
            <a:r>
              <a:rPr lang="en-US" sz="2400" dirty="0" err="1" smtClean="0"/>
              <a:t>incluyendo</a:t>
            </a:r>
            <a:r>
              <a:rPr lang="en-US" sz="2400" dirty="0" smtClean="0"/>
              <a:t> </a:t>
            </a:r>
            <a:r>
              <a:rPr lang="en-US" sz="2400" dirty="0" err="1" smtClean="0"/>
              <a:t>examinaciones</a:t>
            </a:r>
            <a:r>
              <a:rPr lang="en-US" sz="2400" dirty="0" smtClean="0"/>
              <a:t> del </a:t>
            </a:r>
            <a:r>
              <a:rPr lang="en-US" sz="2400" dirty="0" err="1" smtClean="0"/>
              <a:t>sistema</a:t>
            </a:r>
            <a:r>
              <a:rPr lang="en-US" sz="2400" dirty="0" smtClean="0"/>
              <a:t> </a:t>
            </a:r>
            <a:r>
              <a:rPr lang="en-US" sz="2400" dirty="0" err="1" smtClean="0"/>
              <a:t>esqueletico</a:t>
            </a:r>
            <a:r>
              <a:rPr lang="en-US" sz="2400" dirty="0" smtClean="0"/>
              <a:t>, el </a:t>
            </a:r>
            <a:r>
              <a:rPr lang="en-US" sz="2400" dirty="0" err="1" smtClean="0"/>
              <a:t>torax</a:t>
            </a:r>
            <a:r>
              <a:rPr lang="en-US" sz="2400" dirty="0" smtClean="0"/>
              <a:t>, y el abdomen. </a:t>
            </a:r>
          </a:p>
          <a:p>
            <a:r>
              <a:rPr lang="en-US" sz="2400" dirty="0" err="1" smtClean="0"/>
              <a:t>Ellos</a:t>
            </a:r>
            <a:r>
              <a:rPr lang="en-US" sz="2400" dirty="0" smtClean="0"/>
              <a:t> </a:t>
            </a:r>
            <a:r>
              <a:rPr lang="en-US" sz="2400" dirty="0" err="1" smtClean="0"/>
              <a:t>administran</a:t>
            </a:r>
            <a:r>
              <a:rPr lang="en-US" sz="2400" dirty="0" smtClean="0"/>
              <a:t> un </a:t>
            </a:r>
            <a:r>
              <a:rPr lang="en-US" sz="2400" dirty="0" err="1" smtClean="0"/>
              <a:t>medio</a:t>
            </a:r>
            <a:r>
              <a:rPr lang="en-US" sz="2400" dirty="0" smtClean="0"/>
              <a:t> de </a:t>
            </a:r>
            <a:r>
              <a:rPr lang="en-US" sz="2400" dirty="0" err="1" smtClean="0"/>
              <a:t>contraste</a:t>
            </a:r>
            <a:r>
              <a:rPr lang="en-US" sz="2400" dirty="0" smtClean="0"/>
              <a:t> </a:t>
            </a:r>
            <a:r>
              <a:rPr lang="en-US" sz="2400" dirty="0" err="1" smtClean="0"/>
              <a:t>para</a:t>
            </a:r>
            <a:r>
              <a:rPr lang="en-US" sz="2400" dirty="0" smtClean="0"/>
              <a:t> </a:t>
            </a:r>
            <a:r>
              <a:rPr lang="en-US" sz="2400" dirty="0" err="1" smtClean="0"/>
              <a:t>visualizar</a:t>
            </a:r>
            <a:r>
              <a:rPr lang="en-US" sz="2400" dirty="0" smtClean="0"/>
              <a:t> el </a:t>
            </a:r>
            <a:r>
              <a:rPr lang="en-US" sz="2400" dirty="0" err="1" smtClean="0"/>
              <a:t>tracto</a:t>
            </a:r>
            <a:r>
              <a:rPr lang="en-US" sz="2400" dirty="0" smtClean="0"/>
              <a:t> gastrointestinal y el </a:t>
            </a:r>
            <a:r>
              <a:rPr lang="en-US" sz="2400" dirty="0" err="1" smtClean="0"/>
              <a:t>sistema</a:t>
            </a:r>
            <a:r>
              <a:rPr lang="en-US" sz="2400" dirty="0" smtClean="0"/>
              <a:t> </a:t>
            </a:r>
            <a:r>
              <a:rPr lang="en-US" sz="2400" dirty="0" err="1" smtClean="0"/>
              <a:t>genitourinario</a:t>
            </a:r>
            <a:r>
              <a:rPr lang="en-US" sz="2400" dirty="0" smtClean="0"/>
              <a:t>. </a:t>
            </a:r>
          </a:p>
          <a:p>
            <a:r>
              <a:rPr lang="en-US" sz="2400" dirty="0" err="1" smtClean="0"/>
              <a:t>Existen</a:t>
            </a:r>
            <a:r>
              <a:rPr lang="en-US" sz="2400" dirty="0" smtClean="0"/>
              <a:t> </a:t>
            </a:r>
            <a:r>
              <a:rPr lang="en-US" sz="2400" dirty="0" err="1" smtClean="0"/>
              <a:t>procedimientos</a:t>
            </a:r>
            <a:r>
              <a:rPr lang="en-US" sz="2400" dirty="0" smtClean="0"/>
              <a:t> con </a:t>
            </a:r>
            <a:r>
              <a:rPr lang="en-US" sz="2400" dirty="0" err="1" smtClean="0"/>
              <a:t>contraste</a:t>
            </a:r>
            <a:r>
              <a:rPr lang="en-US" sz="2400" dirty="0" smtClean="0"/>
              <a:t> </a:t>
            </a:r>
            <a:r>
              <a:rPr lang="en-US" sz="2400" dirty="0" err="1" smtClean="0"/>
              <a:t>mas</a:t>
            </a:r>
            <a:r>
              <a:rPr lang="en-US" sz="2400" dirty="0" smtClean="0"/>
              <a:t> </a:t>
            </a:r>
            <a:r>
              <a:rPr lang="en-US" sz="2400" dirty="0" err="1" smtClean="0"/>
              <a:t>especializados</a:t>
            </a:r>
            <a:r>
              <a:rPr lang="en-US" sz="2400" dirty="0" smtClean="0"/>
              <a:t> </a:t>
            </a:r>
            <a:r>
              <a:rPr lang="en-US" sz="2400" dirty="0" err="1" smtClean="0"/>
              <a:t>para</a:t>
            </a:r>
            <a:r>
              <a:rPr lang="en-US" sz="2400" dirty="0" smtClean="0"/>
              <a:t> </a:t>
            </a:r>
            <a:r>
              <a:rPr lang="en-US" sz="2400" dirty="0" err="1" smtClean="0"/>
              <a:t>visualizar</a:t>
            </a:r>
            <a:r>
              <a:rPr lang="en-US" sz="2400" dirty="0" smtClean="0"/>
              <a:t> la </a:t>
            </a:r>
            <a:r>
              <a:rPr lang="en-US" sz="2400" dirty="0" err="1" smtClean="0"/>
              <a:t>medula</a:t>
            </a:r>
            <a:r>
              <a:rPr lang="en-US" sz="2400" dirty="0" smtClean="0"/>
              <a:t> </a:t>
            </a:r>
            <a:r>
              <a:rPr lang="en-US" sz="2400" dirty="0" err="1" smtClean="0"/>
              <a:t>espinal</a:t>
            </a:r>
            <a:r>
              <a:rPr lang="en-US" sz="2400" dirty="0" smtClean="0"/>
              <a:t>( </a:t>
            </a:r>
            <a:r>
              <a:rPr lang="en-US" sz="2400" dirty="0" err="1" smtClean="0"/>
              <a:t>mielografia</a:t>
            </a:r>
            <a:r>
              <a:rPr lang="en-US" sz="2400" dirty="0" smtClean="0"/>
              <a:t>) y los </a:t>
            </a:r>
            <a:r>
              <a:rPr lang="en-US" sz="2400" dirty="0" err="1" smtClean="0"/>
              <a:t>espacios</a:t>
            </a:r>
            <a:r>
              <a:rPr lang="en-US" sz="2400" dirty="0" smtClean="0"/>
              <a:t> </a:t>
            </a:r>
            <a:r>
              <a:rPr lang="en-US" sz="2400" dirty="0" err="1" smtClean="0"/>
              <a:t>articulares</a:t>
            </a:r>
            <a:r>
              <a:rPr lang="en-US" sz="2400" dirty="0" smtClean="0"/>
              <a:t>.</a:t>
            </a:r>
          </a:p>
          <a:p>
            <a:endParaRPr lang="en-US"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normAutofit/>
          </a:bodyPr>
          <a:lstStyle/>
          <a:p>
            <a:r>
              <a:rPr lang="es-ES" dirty="0" smtClean="0"/>
              <a:t>Las técnicas de la radiología diagnóstica no suelen ser invasivas, lo que significa que no se introduce ningún equipo en el cuerpo ni se realiza ningún corte para la obtención de las imágenes. </a:t>
            </a:r>
          </a:p>
          <a:p>
            <a:r>
              <a:rPr lang="es-ES" dirty="0" smtClean="0"/>
              <a:t>Sin embargo, determinados procedimientos combinan las técnicas de la radiología diagnóstica con procedimientos mínimamente invasivos para diagnosticar y tratar una enfermedad.  </a:t>
            </a:r>
          </a:p>
          <a:p>
            <a:r>
              <a:rPr lang="es-ES" dirty="0" smtClean="0"/>
              <a:t>La radiología diagnóstica se utiliza a menudo como ayuda durante las cirugías mínimamente invasivas.</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1741</TotalTime>
  <Words>2408</Words>
  <Application>Microsoft Office PowerPoint</Application>
  <PresentationFormat>On-screen Show (4:3)</PresentationFormat>
  <Paragraphs>210</Paragraphs>
  <Slides>46</Slides>
  <Notes>1</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Civic</vt:lpstr>
      <vt:lpstr>Introduction to Radiology</vt:lpstr>
      <vt:lpstr>                 HISTORIA</vt:lpstr>
      <vt:lpstr> INTRODUCTION</vt:lpstr>
      <vt:lpstr>TECNOLOGIA DE INTERVENCION CARDIOVASCULAR</vt:lpstr>
      <vt:lpstr>Mamografia</vt:lpstr>
      <vt:lpstr>Tomografia Computarizada</vt:lpstr>
      <vt:lpstr>PowerPoint Presentation</vt:lpstr>
      <vt:lpstr>RADIOGRAFIA</vt:lpstr>
      <vt:lpstr>PowerPoint Presentation</vt:lpstr>
      <vt:lpstr>Los Rayos X</vt:lpstr>
      <vt:lpstr>Los Rayos X</vt:lpstr>
      <vt:lpstr>Los Rayos X</vt:lpstr>
      <vt:lpstr>Como se realizan los Rayos X ?</vt:lpstr>
      <vt:lpstr>Como se realizan los Rayos X.</vt:lpstr>
      <vt:lpstr>Como se realizan los Rayos X. Cont..</vt:lpstr>
      <vt:lpstr>PowerPoint Presentation</vt:lpstr>
      <vt:lpstr>                     X Ray Machine</vt:lpstr>
      <vt:lpstr>X Ray Machine:</vt:lpstr>
      <vt:lpstr>…Cont</vt:lpstr>
      <vt:lpstr>Fluoroscopia</vt:lpstr>
      <vt:lpstr>PowerPoint Presentation</vt:lpstr>
      <vt:lpstr>Most Common Errors</vt:lpstr>
      <vt:lpstr>PowerPoint Presentation</vt:lpstr>
      <vt:lpstr>Control Console X Ray Machine</vt:lpstr>
      <vt:lpstr>Fluoroscopy</vt:lpstr>
      <vt:lpstr>X Ray Films</vt:lpstr>
      <vt:lpstr>X Ray Films</vt:lpstr>
      <vt:lpstr>Job Opportunities</vt:lpstr>
      <vt:lpstr>Radiaciones Ionizantes</vt:lpstr>
      <vt:lpstr>Radiaciones Ionizantes</vt:lpstr>
      <vt:lpstr>Basic Radiation Protection</vt:lpstr>
      <vt:lpstr>Basic Radiation Protection</vt:lpstr>
      <vt:lpstr>Basic Radiation Protection</vt:lpstr>
      <vt:lpstr>Respuesta Biologica de las Radiaciones Ionizantes</vt:lpstr>
      <vt:lpstr>Respuesta Biologica de las Radiaciones Ionizantes</vt:lpstr>
      <vt:lpstr>Respuesta Biologica de las Radiaciones Ionizantes</vt:lpstr>
      <vt:lpstr>Respuesta Biologica de las Radiaciones Ionizantes</vt:lpstr>
      <vt:lpstr>Respuesta Biologica de las Radiaciones Ionizantes</vt:lpstr>
      <vt:lpstr>Efectos tardios de las radiaciones </vt:lpstr>
      <vt:lpstr>Proteccion del Paciente</vt:lpstr>
      <vt:lpstr>Proteccion del Radiologo</vt:lpstr>
      <vt:lpstr>Radiation Monitoring</vt:lpstr>
      <vt:lpstr>Radiation Monitoring</vt:lpstr>
      <vt:lpstr>FILMS BADGETS</vt:lpstr>
      <vt:lpstr>DOSIMETROS  TERMOLUMINISCENTES:</vt:lpstr>
      <vt:lpstr>DOSIMETRO DE BOLSILLO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Radiology</dc:title>
  <dc:creator>Chelala</dc:creator>
  <cp:lastModifiedBy>Chelela</cp:lastModifiedBy>
  <cp:revision>185</cp:revision>
  <dcterms:created xsi:type="dcterms:W3CDTF">2011-10-06T23:38:42Z</dcterms:created>
  <dcterms:modified xsi:type="dcterms:W3CDTF">2015-08-19T14:51:41Z</dcterms:modified>
</cp:coreProperties>
</file>