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381" r:id="rId124"/>
    <p:sldId id="382" r:id="rId125"/>
    <p:sldId id="383" r:id="rId126"/>
    <p:sldId id="384" r:id="rId127"/>
    <p:sldId id="385" r:id="rId128"/>
    <p:sldId id="386" r:id="rId129"/>
    <p:sldId id="387" r:id="rId130"/>
    <p:sldId id="388" r:id="rId131"/>
    <p:sldId id="389" r:id="rId132"/>
    <p:sldId id="390" r:id="rId1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36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8FA158-BC8E-4E99-8AA0-1A889C69F8CD}"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277472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FA158-BC8E-4E99-8AA0-1A889C69F8CD}"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2361464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FA158-BC8E-4E99-8AA0-1A889C69F8CD}"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2367899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FA158-BC8E-4E99-8AA0-1A889C69F8CD}"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153622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8FA158-BC8E-4E99-8AA0-1A889C69F8CD}"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1175169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8FA158-BC8E-4E99-8AA0-1A889C69F8CD}"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420210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8FA158-BC8E-4E99-8AA0-1A889C69F8CD}" type="datetimeFigureOut">
              <a:rPr lang="en-US" smtClean="0"/>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1951386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8FA158-BC8E-4E99-8AA0-1A889C69F8CD}" type="datetimeFigureOut">
              <a:rPr lang="en-US" smtClean="0"/>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1517697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FA158-BC8E-4E99-8AA0-1A889C69F8CD}" type="datetimeFigureOut">
              <a:rPr lang="en-US" smtClean="0"/>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186223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FA158-BC8E-4E99-8AA0-1A889C69F8CD}"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282371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FA158-BC8E-4E99-8AA0-1A889C69F8CD}"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8879E-E2BA-45A4-9920-CD4642B554AF}" type="slidenum">
              <a:rPr lang="en-US" smtClean="0"/>
              <a:t>‹#›</a:t>
            </a:fld>
            <a:endParaRPr lang="en-US"/>
          </a:p>
        </p:txBody>
      </p:sp>
    </p:spTree>
    <p:extLst>
      <p:ext uri="{BB962C8B-B14F-4D97-AF65-F5344CB8AC3E}">
        <p14:creationId xmlns:p14="http://schemas.microsoft.com/office/powerpoint/2010/main" val="20962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8FA158-BC8E-4E99-8AA0-1A889C69F8CD}" type="datetimeFigureOut">
              <a:rPr lang="en-US" smtClean="0"/>
              <a:t>1/23/2019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8879E-E2BA-45A4-9920-CD4642B554AF}" type="slidenum">
              <a:rPr lang="en-US" smtClean="0"/>
              <a:t>‹#›</a:t>
            </a:fld>
            <a:endParaRPr lang="en-US"/>
          </a:p>
        </p:txBody>
      </p:sp>
    </p:spTree>
    <p:extLst>
      <p:ext uri="{BB962C8B-B14F-4D97-AF65-F5344CB8AC3E}">
        <p14:creationId xmlns:p14="http://schemas.microsoft.com/office/powerpoint/2010/main" val="3949203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dirty="0" smtClean="0"/>
              <a:t>Radiologia</a:t>
            </a:r>
            <a:endParaRPr lang="en-US" sz="6600" dirty="0"/>
          </a:p>
        </p:txBody>
      </p:sp>
      <p:sp>
        <p:nvSpPr>
          <p:cNvPr id="3" name="Subtitle 2"/>
          <p:cNvSpPr>
            <a:spLocks noGrp="1"/>
          </p:cNvSpPr>
          <p:nvPr>
            <p:ph type="subTitle" idx="1"/>
          </p:nvPr>
        </p:nvSpPr>
        <p:spPr/>
        <p:txBody>
          <a:bodyPr/>
          <a:lstStyle/>
          <a:p>
            <a:endParaRPr lang="en-US" dirty="0" smtClean="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756884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fontAlgn="base"/>
            <a:r>
              <a:rPr lang="es-ES" b="1" dirty="0"/>
              <a:t>Radiología genitourinaria</a:t>
            </a:r>
            <a:r>
              <a:rPr lang="es-ES" dirty="0"/>
              <a:t> - radiología diagnóstica que se centra en el diagnóstico y el tratamiento de los órganos del aparato urinario y reproductor.</a:t>
            </a:r>
          </a:p>
          <a:p>
            <a:pPr fontAlgn="base"/>
            <a:r>
              <a:rPr lang="es-ES" b="1" dirty="0"/>
              <a:t>De radiología músculo-esquelético</a:t>
            </a:r>
            <a:r>
              <a:rPr lang="es-ES" dirty="0"/>
              <a:t> - radiología diagnóstica que </a:t>
            </a:r>
            <a:r>
              <a:rPr lang="es-ES" dirty="0" smtClean="0"/>
              <a:t>se concentra </a:t>
            </a:r>
            <a:r>
              <a:rPr lang="es-ES" dirty="0"/>
              <a:t>en las enfermedades de </a:t>
            </a:r>
            <a:r>
              <a:rPr lang="es-ES" dirty="0" smtClean="0"/>
              <a:t>los </a:t>
            </a:r>
            <a:r>
              <a:rPr lang="es-ES" dirty="0" err="1" smtClean="0"/>
              <a:t>musculos</a:t>
            </a:r>
            <a:r>
              <a:rPr lang="es-ES" dirty="0" smtClean="0"/>
              <a:t> </a:t>
            </a:r>
            <a:r>
              <a:rPr lang="es-ES" dirty="0"/>
              <a:t>y el esqueleto.</a:t>
            </a:r>
          </a:p>
          <a:p>
            <a:pPr fontAlgn="base"/>
            <a:r>
              <a:rPr lang="es-ES" b="1" dirty="0"/>
              <a:t>De radiología de emergencia</a:t>
            </a:r>
            <a:r>
              <a:rPr lang="es-ES" dirty="0"/>
              <a:t> - radiología diagnóstica que se centra en el diagnóstico de los traumatismos y las condiciones de emergencia traumática.</a:t>
            </a:r>
          </a:p>
          <a:p>
            <a:pPr marL="0" indent="0">
              <a:buNone/>
            </a:pPr>
            <a:endParaRPr lang="en-US" dirty="0"/>
          </a:p>
        </p:txBody>
      </p:sp>
    </p:spTree>
    <p:extLst>
      <p:ext uri="{BB962C8B-B14F-4D97-AF65-F5344CB8AC3E}">
        <p14:creationId xmlns:p14="http://schemas.microsoft.com/office/powerpoint/2010/main" val="392191451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sz="3200" dirty="0" smtClean="0"/>
              <a:t/>
            </a:r>
            <a:br>
              <a:rPr lang="es-ES" sz="3200" dirty="0" smtClean="0"/>
            </a:br>
            <a:r>
              <a:rPr lang="es-ES" sz="3200" dirty="0" smtClean="0"/>
              <a:t>Qué </a:t>
            </a:r>
            <a:r>
              <a:rPr lang="es-ES" sz="3200" dirty="0"/>
              <a:t>es la tomografía por emisión de positrones?</a:t>
            </a:r>
            <a:br>
              <a:rPr lang="es-ES" sz="3200" dirty="0"/>
            </a:br>
            <a:endParaRPr lang="en-US" sz="3200" dirty="0"/>
          </a:p>
        </p:txBody>
      </p:sp>
      <p:sp>
        <p:nvSpPr>
          <p:cNvPr id="3" name="Content Placeholder 2"/>
          <p:cNvSpPr>
            <a:spLocks noGrp="1"/>
          </p:cNvSpPr>
          <p:nvPr>
            <p:ph idx="1"/>
          </p:nvPr>
        </p:nvSpPr>
        <p:spPr/>
        <p:txBody>
          <a:bodyPr>
            <a:normAutofit fontScale="85000" lnSpcReduction="20000"/>
          </a:bodyPr>
          <a:lstStyle/>
          <a:p>
            <a:pPr marL="0" indent="0" fontAlgn="base">
              <a:buNone/>
            </a:pPr>
            <a:r>
              <a:rPr lang="es-ES" dirty="0" smtClean="0"/>
              <a:t>La </a:t>
            </a:r>
            <a:r>
              <a:rPr lang="es-ES" dirty="0"/>
              <a:t>tomografía por emisión de positrones (PET) es un tipo de procedimiento de medicina nuclear que mide la actividad metabólica de las células de los tejidos del cuerpo. La PET es en realidad una combinación de medicina nuclear y análisis bioquímico. Se utiliza principalmente en pacientes que tienen enfermedades del corazón o del cerebro y cáncer, la PET ayuda a visualizar los cambios bioquímicos que tienen lugar en el cuerpo, como el metabolismo (proceso por el cual las células transforman los alimentos en energía después de que han sido digeridos y absorbidos en la sangre) del músculo cardíaco.</a:t>
            </a:r>
          </a:p>
          <a:p>
            <a:pPr marL="0" indent="0">
              <a:buNone/>
            </a:pPr>
            <a:endParaRPr lang="en-US" dirty="0"/>
          </a:p>
        </p:txBody>
      </p:sp>
    </p:spTree>
    <p:extLst>
      <p:ext uri="{BB962C8B-B14F-4D97-AF65-F5344CB8AC3E}">
        <p14:creationId xmlns:p14="http://schemas.microsoft.com/office/powerpoint/2010/main" val="165863531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La diferencia entre este estudio y otros exámenes de medicina nuclear es que la PET detecta el metabolismo dentro de los tejidos corporales, mientras que otros tipos de exámenes de medicina nuclear detectan la cantidad de sustancia radioactiva acumulada en el tejido corporal en una zona determinada para evaluar la función del tejido.</a:t>
            </a:r>
            <a:endParaRPr lang="en-US" dirty="0"/>
          </a:p>
        </p:txBody>
      </p:sp>
    </p:spTree>
    <p:extLst>
      <p:ext uri="{BB962C8B-B14F-4D97-AF65-F5344CB8AC3E}">
        <p14:creationId xmlns:p14="http://schemas.microsoft.com/office/powerpoint/2010/main" val="354366263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305800" cy="4983163"/>
          </a:xfrm>
        </p:spPr>
        <p:txBody>
          <a:bodyPr>
            <a:normAutofit fontScale="77500" lnSpcReduction="20000"/>
          </a:bodyPr>
          <a:lstStyle/>
          <a:p>
            <a:pPr marL="0" indent="0">
              <a:buNone/>
            </a:pPr>
            <a:r>
              <a:rPr lang="es-ES" dirty="0"/>
              <a:t>Como la PET es un tipo de examen de medicina nuclear, durante el procedimiento se utiliza una pequeña cantidad de sustancia radioactiva llamada radiofármaco (radionúclido o trazador radioactivo) para ayudar en el examen del tejido en estudio. Específicamente, los estudios con tomografías PET evalúan el metabolismo de un órgano o tejido en particular, de manera que se evalúa la información correspondiente a la fisiología (funcionamiento) y la anatomía (estructura) del órgano o tejido, así como sus propiedades bioquímicas. Por ello, las tomografías PET pueden detectar cambios bioquímicos en un órgano o tejido que pueden identificar el comienzo de un proceso patológico antes de que puedan observarse los cambios anatómicos relacionados con la enfermedad a través de otros procedimientos con imágenes, como por ejemplo, la tomografía computarizada (TC) o la resonancia magnética (MRI, por su sigla en inglés).</a:t>
            </a:r>
            <a:endParaRPr lang="en-US" dirty="0"/>
          </a:p>
        </p:txBody>
      </p:sp>
    </p:spTree>
    <p:extLst>
      <p:ext uri="{BB962C8B-B14F-4D97-AF65-F5344CB8AC3E}">
        <p14:creationId xmlns:p14="http://schemas.microsoft.com/office/powerpoint/2010/main" val="48666832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dirty="0"/>
              <a:t>La PET es utilizada frecuentemente por los oncólogos (médicos especialistas en el tratamiento del cáncer), los neurólogos y los neurocirujanos (médicos especialistas en el tratamiento y la cirugía del cerebro y el sistema nervioso), y los cardiólogos (médicos especialistas en el tratamiento del corazón). Sin embargo, a medida que continúan los avances en las tecnologías de la PET, este procedimiento se utiliza cada vez más en otras áreas.</a:t>
            </a:r>
            <a:endParaRPr lang="en-US" dirty="0"/>
          </a:p>
        </p:txBody>
      </p:sp>
    </p:spTree>
    <p:extLst>
      <p:ext uri="{BB962C8B-B14F-4D97-AF65-F5344CB8AC3E}">
        <p14:creationId xmlns:p14="http://schemas.microsoft.com/office/powerpoint/2010/main" val="242961831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La PET también puede utilizarse conjuntamente con otros exámenes de diagnóstico, como tomografías computarizadas o estudios de imágenes por resonancia magnética para proporcionar información más concluyente sobre tumores malignos (cancerosos) y otras lesiones. La tecnología más moderna combina la PET y la TC en un estudio conocido como PET/TC, que promete mejoras especialmente para el diagnóstico y el tratamiento del cáncer de pulmón, evaluando la epilepsia, la enfermedad de Alzheimer, y la enfermedad de la arteria coronaria.</a:t>
            </a:r>
            <a:endParaRPr lang="en-US" dirty="0"/>
          </a:p>
        </p:txBody>
      </p:sp>
    </p:spTree>
    <p:extLst>
      <p:ext uri="{BB962C8B-B14F-4D97-AF65-F5344CB8AC3E}">
        <p14:creationId xmlns:p14="http://schemas.microsoft.com/office/powerpoint/2010/main" val="212266282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Los radionúclidos que se emplean en las PET son sustancias químicas como la glucosa, el carbono o el oxígeno, que son utilizadas naturalmente por el órgano o tejido en cuestión durante el proceso metabólico. Se agrega una sustancia radioactiva a la sustancia química requerida para las pruebas específicas. Por ejemplo, en las PET cerebrales, se aplica una sustancia radioactiva a la glucosa (azúcar en la sangre) para crear un radionúclido denominado </a:t>
            </a:r>
            <a:r>
              <a:rPr lang="es-ES" dirty="0" err="1"/>
              <a:t>fluorodeoxiglucosa</a:t>
            </a:r>
            <a:r>
              <a:rPr lang="es-ES" dirty="0"/>
              <a:t> (FDG), ya que el cerebro utiliza glucosa para su metabolismo. La FDG se utiliza en gran medida en los estudios de PET.</a:t>
            </a:r>
            <a:endParaRPr lang="en-US" dirty="0"/>
          </a:p>
        </p:txBody>
      </p:sp>
    </p:spTree>
    <p:extLst>
      <p:ext uri="{BB962C8B-B14F-4D97-AF65-F5344CB8AC3E}">
        <p14:creationId xmlns:p14="http://schemas.microsoft.com/office/powerpoint/2010/main" val="87624017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7500" lnSpcReduction="20000"/>
          </a:bodyPr>
          <a:lstStyle/>
          <a:p>
            <a:pPr fontAlgn="base"/>
            <a:r>
              <a:rPr lang="es-ES" dirty="0"/>
              <a:t>Pueden utilizarse otras sustancias para los estudios de PET, según el propósito del examen. Si se estudia el flujo de sangre y la perfusión de un órgano o tejido, el radionúclido puede ser un tipo de oxígeno, carbono, nitrógeno o galio radiactivo.</a:t>
            </a:r>
          </a:p>
          <a:p>
            <a:pPr fontAlgn="base"/>
            <a:r>
              <a:rPr lang="es-ES" dirty="0"/>
              <a:t>El radionúclido se administra por vía intravenosa (IV) o se inhala como un gas. Luego, el escáner de la PET se mueve lentamente sobre la parte del cuerpo en estudio. La descomposición del radionúclido emite positrones. Durante la emisión de positrones se generan los rayos gama, que luego serán detectados por el escáner. Una computadora analiza los rayos gama y utiliza la información para crear un mapa de imagen del órgano o tejido en estudio. La cantidad de radionúclidos concentrados en el tejido afecta el brillo con el que aparece el tejido en la imagen e indica el nivel de funcionalidad del órgano o tejido.</a:t>
            </a:r>
          </a:p>
          <a:p>
            <a:pPr marL="0" indent="0">
              <a:buNone/>
            </a:pPr>
            <a:endParaRPr lang="en-US" dirty="0"/>
          </a:p>
        </p:txBody>
      </p:sp>
    </p:spTree>
    <p:extLst>
      <p:ext uri="{BB962C8B-B14F-4D97-AF65-F5344CB8AC3E}">
        <p14:creationId xmlns:p14="http://schemas.microsoft.com/office/powerpoint/2010/main" val="99352642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pPr fontAlgn="base"/>
            <a:r>
              <a:rPr lang="es-ES" dirty="0"/>
              <a:t>En general, la PET se utiliza para evaluar los órganos y tejidos para detectar la presencia de enfermedades u otros trastornos. También puede utilizarse para medir el funcionamiento de órganos como el corazón o el cerebro, pero su uso más frecuente es para detectar el cáncer y evaluar el tratamiento adecuado contra el cáncer.</a:t>
            </a:r>
          </a:p>
          <a:p>
            <a:pPr fontAlgn="base"/>
            <a:r>
              <a:rPr lang="es-ES" dirty="0"/>
              <a:t>Otras razones más específicas para realizar una PET comprenden, aunque no de manera excluyente:</a:t>
            </a:r>
          </a:p>
          <a:p>
            <a:pPr fontAlgn="base"/>
            <a:r>
              <a:rPr lang="es-ES" dirty="0"/>
              <a:t>Para diagnosticar demencias (trastornos relacionados con el deterioro de la función mental) como la enfermedad de Alzheimer, así como otros trastornos neurológicos como:</a:t>
            </a:r>
          </a:p>
          <a:p>
            <a:pPr lvl="1" fontAlgn="base"/>
            <a:r>
              <a:rPr lang="es-ES" dirty="0"/>
              <a:t>Enfermedad de Parkinson - enfermedad progresiva del sistema nervioso en la que se observa un leve temblor, debilidad muscular y un modo de caminar particular</a:t>
            </a:r>
          </a:p>
          <a:p>
            <a:pPr marL="0" indent="0">
              <a:buNone/>
            </a:pPr>
            <a:endParaRPr lang="en-US" dirty="0"/>
          </a:p>
        </p:txBody>
      </p:sp>
    </p:spTree>
    <p:extLst>
      <p:ext uri="{BB962C8B-B14F-4D97-AF65-F5344CB8AC3E}">
        <p14:creationId xmlns:p14="http://schemas.microsoft.com/office/powerpoint/2010/main" val="297397027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4525963"/>
          </a:xfrm>
        </p:spPr>
        <p:txBody>
          <a:bodyPr>
            <a:normAutofit fontScale="77500" lnSpcReduction="20000"/>
          </a:bodyPr>
          <a:lstStyle/>
          <a:p>
            <a:pPr fontAlgn="base"/>
            <a:endParaRPr lang="es-ES" dirty="0"/>
          </a:p>
          <a:p>
            <a:pPr lvl="1" fontAlgn="base"/>
            <a:r>
              <a:rPr lang="es-ES" dirty="0"/>
              <a:t>Enfermedad de Huntington - enfermedad hereditaria del sistema nervioso que causa demencia progresiva, movimientos extraños involuntarios y una postura anormal</a:t>
            </a:r>
          </a:p>
          <a:p>
            <a:pPr lvl="1" fontAlgn="base"/>
            <a:r>
              <a:rPr lang="es-ES" dirty="0"/>
              <a:t>Epilepsia - trastorno cerebral que provoca convulsiones recurrentes</a:t>
            </a:r>
          </a:p>
          <a:p>
            <a:pPr lvl="1" fontAlgn="base"/>
            <a:r>
              <a:rPr lang="es-ES" dirty="0"/>
              <a:t>Accidente cerebrovascular</a:t>
            </a:r>
          </a:p>
          <a:p>
            <a:pPr fontAlgn="base"/>
            <a:r>
              <a:rPr lang="es-ES" dirty="0"/>
              <a:t>Para localizar con exactitud la zona donde se realizará la cirugía antes de una procedimiento quirúrgico en el cerebro</a:t>
            </a:r>
          </a:p>
          <a:p>
            <a:pPr fontAlgn="base"/>
            <a:r>
              <a:rPr lang="es-ES" dirty="0"/>
              <a:t>Para evaluar el cerebro después de un traumatismo y detectar hematomas (coágulos de sangre), hemorragias o perfusión (flujo de sangre y oxígeno) del tejido cerebral</a:t>
            </a:r>
          </a:p>
          <a:p>
            <a:pPr marL="0" indent="0">
              <a:buNone/>
            </a:pPr>
            <a:endParaRPr lang="en-US" dirty="0"/>
          </a:p>
        </p:txBody>
      </p:sp>
    </p:spTree>
    <p:extLst>
      <p:ext uri="{BB962C8B-B14F-4D97-AF65-F5344CB8AC3E}">
        <p14:creationId xmlns:p14="http://schemas.microsoft.com/office/powerpoint/2010/main" val="334269255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77500" lnSpcReduction="20000"/>
          </a:bodyPr>
          <a:lstStyle/>
          <a:p>
            <a:pPr fontAlgn="base"/>
            <a:r>
              <a:rPr lang="es-ES" dirty="0"/>
              <a:t>Para detectar la propagación del cáncer a otras partes del cuerpo desde el sitio en que apareció originalmente</a:t>
            </a:r>
          </a:p>
          <a:p>
            <a:pPr fontAlgn="base"/>
            <a:r>
              <a:rPr lang="es-ES" dirty="0"/>
              <a:t>Para evaluar la eficacia del tratamiento contra el cáncer</a:t>
            </a:r>
          </a:p>
          <a:p>
            <a:pPr fontAlgn="base"/>
            <a:r>
              <a:rPr lang="es-ES" dirty="0"/>
              <a:t>Para evaluar la perfusión (flujo de sangre) al miocardio (músculo cardíaco) como ayuda para determinar la utilidad de un procedimiento terapéutico para aumentar el flujo de sangre al miocardio</a:t>
            </a:r>
          </a:p>
          <a:p>
            <a:pPr fontAlgn="base"/>
            <a:r>
              <a:rPr lang="es-ES" dirty="0"/>
              <a:t>Para identificar en más detalle las lesiones pulmonares o masas detectadas en radiografías o TC de tórax</a:t>
            </a:r>
          </a:p>
          <a:p>
            <a:pPr fontAlgn="base"/>
            <a:r>
              <a:rPr lang="es-ES" dirty="0"/>
              <a:t>Para ayudar a controlar y tratar el cáncer de pulmón mediante la clasificación por etapas de las lesiones y el seguimiento del progreso de las lesiones después del tratamiento</a:t>
            </a:r>
          </a:p>
          <a:p>
            <a:pPr fontAlgn="base"/>
            <a:r>
              <a:rPr lang="es-ES" dirty="0"/>
              <a:t>Para detectar la recurrencia de tumores antes que con cualquier otra modalidad de diagnóstico</a:t>
            </a:r>
          </a:p>
          <a:p>
            <a:pPr marL="0" indent="0">
              <a:buNone/>
            </a:pPr>
            <a:endParaRPr lang="en-US" dirty="0"/>
          </a:p>
        </p:txBody>
      </p:sp>
    </p:spTree>
    <p:extLst>
      <p:ext uri="{BB962C8B-B14F-4D97-AF65-F5344CB8AC3E}">
        <p14:creationId xmlns:p14="http://schemas.microsoft.com/office/powerpoint/2010/main" val="3699656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fontAlgn="base"/>
            <a:r>
              <a:rPr lang="es-ES" b="1" dirty="0"/>
              <a:t>La radiología intervencionista</a:t>
            </a:r>
            <a:r>
              <a:rPr lang="es-ES" dirty="0"/>
              <a:t> - una subespecialidad de la radiología que se centra en el diagnóstico y el tratamiento de los pacientes utilizando técnicas de intervención mínimamente invasiva. Estos incluyen imágenes y el tratamiento de los vasos sanguíneos (como la angiografía), los procedimientos de biopsia, la línea y la colocación del tubo, y el líquido y el drenaje absceso.</a:t>
            </a:r>
          </a:p>
          <a:p>
            <a:pPr fontAlgn="base"/>
            <a:r>
              <a:rPr lang="es-ES" b="1" dirty="0"/>
              <a:t>De radiología nuclear -</a:t>
            </a:r>
            <a:r>
              <a:rPr lang="es-ES" dirty="0"/>
              <a:t> - una subespecialidad de la radiología que se centra en el diagnóstico y el tratamiento de pacientes con seguimiento de dosis de material radioactivo.</a:t>
            </a:r>
          </a:p>
          <a:p>
            <a:pPr fontAlgn="base"/>
            <a:r>
              <a:rPr lang="es-ES" b="1" dirty="0"/>
              <a:t>Oncología de radiación -</a:t>
            </a:r>
            <a:r>
              <a:rPr lang="es-ES" dirty="0"/>
              <a:t> - una subespecialidad de la radiología que se centra en el tratamiento del cáncer con radiación.</a:t>
            </a:r>
          </a:p>
          <a:p>
            <a:endParaRPr lang="en-US" dirty="0"/>
          </a:p>
        </p:txBody>
      </p:sp>
    </p:spTree>
    <p:extLst>
      <p:ext uri="{BB962C8B-B14F-4D97-AF65-F5344CB8AC3E}">
        <p14:creationId xmlns:p14="http://schemas.microsoft.com/office/powerpoint/2010/main" val="80449189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s-ES" dirty="0"/>
              <a:t>La radiología terapéutica (también llamada oncología radioterápica o radioterapia) es el tratamiento del cáncer y otras enfermedades con radiación. La oncología es la rama de la medicina que se ocupa del diagnóstico y el tratamiento del cáncer. Se utilizan distintas formas de radiación para matar las células cancerosas al evitar su multiplicación. La radiología terapéutica puede utilizarse para curar o controlar el cáncer, o para aliviar algunos de los síntomas asociados con el cáncer.</a:t>
            </a:r>
          </a:p>
          <a:p>
            <a:pPr fontAlgn="base"/>
            <a:r>
              <a:rPr lang="es-ES" dirty="0"/>
              <a:t>Los médicos que tratan enfermedades con radiología terapéutica se denominan oncólogos radioterapeutas.</a:t>
            </a:r>
          </a:p>
          <a:p>
            <a:pPr marL="0" indent="0">
              <a:buNone/>
            </a:pPr>
            <a:endParaRPr lang="en-US" dirty="0"/>
          </a:p>
        </p:txBody>
      </p:sp>
    </p:spTree>
    <p:extLst>
      <p:ext uri="{BB962C8B-B14F-4D97-AF65-F5344CB8AC3E}">
        <p14:creationId xmlns:p14="http://schemas.microsoft.com/office/powerpoint/2010/main" val="91637969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s-ES" dirty="0"/>
              <a:t>La radiología terapéutica se desarrolló algunos años después del descubrimiento de los rayos X en 1895 y del descubrimiento del radio en 1898. La primera curación del cáncer por radiación se informó en 1899, en un caso de cáncer de piel. La oncología radioterápica se convirtió en una especialidad médica reconocida en 1922.</a:t>
            </a:r>
          </a:p>
          <a:p>
            <a:pPr fontAlgn="base"/>
            <a:r>
              <a:rPr lang="es-ES" dirty="0"/>
              <a:t>El tratamiento de radiología terapéutica puede usarse solo o en combinación con otros tipos de tratamiento, como la cirugía, la quimioterapia (el uso de fármacos contra el cáncer para tratar células cancerosas) y otros tratamientos.</a:t>
            </a:r>
          </a:p>
          <a:p>
            <a:pPr marL="0" indent="0">
              <a:buNone/>
            </a:pPr>
            <a:endParaRPr lang="en-US" dirty="0"/>
          </a:p>
        </p:txBody>
      </p:sp>
    </p:spTree>
    <p:extLst>
      <p:ext uri="{BB962C8B-B14F-4D97-AF65-F5344CB8AC3E}">
        <p14:creationId xmlns:p14="http://schemas.microsoft.com/office/powerpoint/2010/main" val="259414994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sz="3200" dirty="0" smtClean="0"/>
              <a:t/>
            </a:r>
            <a:br>
              <a:rPr lang="es-ES" sz="3200" dirty="0" smtClean="0"/>
            </a:br>
            <a:r>
              <a:rPr lang="es-ES" sz="3200" dirty="0" smtClean="0"/>
              <a:t>Qué </a:t>
            </a:r>
            <a:r>
              <a:rPr lang="es-ES" sz="3200" dirty="0"/>
              <a:t>es la radioterapia externa?</a:t>
            </a:r>
            <a:br>
              <a:rPr lang="es-ES" sz="3200" dirty="0"/>
            </a:br>
            <a:endParaRPr lang="en-US" sz="3200" dirty="0"/>
          </a:p>
        </p:txBody>
      </p:sp>
      <p:sp>
        <p:nvSpPr>
          <p:cNvPr id="3" name="Content Placeholder 2"/>
          <p:cNvSpPr>
            <a:spLocks noGrp="1"/>
          </p:cNvSpPr>
          <p:nvPr>
            <p:ph idx="1"/>
          </p:nvPr>
        </p:nvSpPr>
        <p:spPr/>
        <p:txBody>
          <a:bodyPr>
            <a:normAutofit fontScale="92500" lnSpcReduction="10000"/>
          </a:bodyPr>
          <a:lstStyle/>
          <a:p>
            <a:pPr marL="0" indent="0" fontAlgn="base">
              <a:buNone/>
            </a:pPr>
            <a:r>
              <a:rPr lang="es-ES" dirty="0" smtClean="0"/>
              <a:t>La </a:t>
            </a:r>
            <a:r>
              <a:rPr lang="es-ES" dirty="0"/>
              <a:t>radioterapia externa es un tipo de radiología terapéutica que se administra externamente desde una máquina dirigida al cáncer dentro del cuerpo del paciente. Entre los ejemplos de máquinas de radioterapia externa se incluyen los aceleradores lineales, las máquinas de cobalto o las máquinas de rayos X de </a:t>
            </a:r>
            <a:r>
              <a:rPr lang="es-ES" dirty="0" err="1"/>
              <a:t>ortovoltaje</a:t>
            </a:r>
            <a:r>
              <a:rPr lang="es-ES" dirty="0"/>
              <a:t>. El oncólogo radioterapeuta decidirá qué tipo de máquina se va a utilizar. La radioterapia externa es el tipo de radiología terapéutica que se utiliza con mayor frecuencia.</a:t>
            </a:r>
          </a:p>
          <a:p>
            <a:pPr marL="0" indent="0">
              <a:buNone/>
            </a:pPr>
            <a:endParaRPr lang="en-US" dirty="0"/>
          </a:p>
        </p:txBody>
      </p:sp>
    </p:spTree>
    <p:extLst>
      <p:ext uri="{BB962C8B-B14F-4D97-AF65-F5344CB8AC3E}">
        <p14:creationId xmlns:p14="http://schemas.microsoft.com/office/powerpoint/2010/main" val="80984674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fontAlgn="base">
              <a:buNone/>
            </a:pPr>
            <a:r>
              <a:rPr lang="es-ES" dirty="0"/>
              <a:t>La radioterapia externa administra radiación ionizante al cáncer, destruyendo las células cancerosas.</a:t>
            </a:r>
          </a:p>
          <a:p>
            <a:pPr marL="0" indent="0" fontAlgn="base">
              <a:buNone/>
            </a:pPr>
            <a:r>
              <a:rPr lang="es-ES" dirty="0"/>
              <a:t>Para que las células sanas tengan tiempo de recuperarse, los pacientes que se someten a radioterapia externa reciben pequeñas dosis (fracciones) de radiación por vez. Recibir pequeñas dosis de radiación diariamente en lugar de una menor cantidad de dosis más elevadas ayuda a proteger el tejido sano situado alrededor del área enferma</a:t>
            </a:r>
            <a:r>
              <a:rPr lang="es-ES"/>
              <a:t>. </a:t>
            </a:r>
            <a:endParaRPr lang="es-ES" dirty="0"/>
          </a:p>
          <a:p>
            <a:pPr marL="0" indent="0">
              <a:buNone/>
            </a:pPr>
            <a:endParaRPr lang="en-US" dirty="0"/>
          </a:p>
        </p:txBody>
      </p:sp>
    </p:spTree>
    <p:extLst>
      <p:ext uri="{BB962C8B-B14F-4D97-AF65-F5344CB8AC3E}">
        <p14:creationId xmlns:p14="http://schemas.microsoft.com/office/powerpoint/2010/main" val="138858888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s-ES" dirty="0"/>
              <a:t>La mayoría de los pacientes reciben tratamientos de radiación en forma ambulatoria. Un programa típico para el tratamiento de radioterapia externa consiste en recibir la terapia una vez al día durante cinco días a la semana durante dos a nueve semanas. En algunos casos, en los que el tratamiento es paliativo (para aliviar los síntomas más que para curar la enfermedad), la duración del tratamiento puede ser de sólo dos a tres semanas. El proceso de tratamiento generalmente toma de 10 a 30 minutos al día con la mayor parte del tiempo de posicionamiento del paciente. La duración del tratamiento depende del método de tratamiento y la dosis prescrita.</a:t>
            </a:r>
            <a:endParaRPr lang="en-US" dirty="0"/>
          </a:p>
        </p:txBody>
      </p:sp>
    </p:spTree>
    <p:extLst>
      <p:ext uri="{BB962C8B-B14F-4D97-AF65-F5344CB8AC3E}">
        <p14:creationId xmlns:p14="http://schemas.microsoft.com/office/powerpoint/2010/main" val="31458343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sz="3600" dirty="0" smtClean="0"/>
              <a:t>Qué </a:t>
            </a:r>
            <a:r>
              <a:rPr lang="es-ES" sz="3600" dirty="0"/>
              <a:t>es la </a:t>
            </a:r>
            <a:r>
              <a:rPr lang="es-ES" sz="3600" dirty="0" err="1"/>
              <a:t>braquiterapia</a:t>
            </a:r>
            <a:r>
              <a:rPr lang="es-ES" sz="3600" dirty="0"/>
              <a:t>?</a:t>
            </a:r>
            <a:br>
              <a:rPr lang="es-ES" sz="3600" dirty="0"/>
            </a:br>
            <a:endParaRPr lang="en-US" sz="3600" dirty="0"/>
          </a:p>
        </p:txBody>
      </p:sp>
      <p:sp>
        <p:nvSpPr>
          <p:cNvPr id="3" name="Content Placeholder 2"/>
          <p:cNvSpPr>
            <a:spLocks noGrp="1"/>
          </p:cNvSpPr>
          <p:nvPr>
            <p:ph idx="1"/>
          </p:nvPr>
        </p:nvSpPr>
        <p:spPr/>
        <p:txBody>
          <a:bodyPr>
            <a:normAutofit fontScale="85000" lnSpcReduction="20000"/>
          </a:bodyPr>
          <a:lstStyle/>
          <a:p>
            <a:pPr marL="0" indent="0" fontAlgn="base">
              <a:buNone/>
            </a:pPr>
            <a:r>
              <a:rPr lang="es-ES" dirty="0" smtClean="0"/>
              <a:t>La </a:t>
            </a:r>
            <a:r>
              <a:rPr lang="es-ES" dirty="0" err="1"/>
              <a:t>braquiterapia</a:t>
            </a:r>
            <a:r>
              <a:rPr lang="es-ES" dirty="0"/>
              <a:t> es un tratamiento por radiación que se aplica dentro del paciente, lo más cerca posible del cáncer. La radiación se administra dentro del cuerpo con isótopos radioactivos (elementos químicos), que se introducen dentro de dispositivos de administración como alambres, semillas o varillas. Estos dispositivos se denominan implantes.</a:t>
            </a:r>
          </a:p>
          <a:p>
            <a:pPr marL="0" indent="0" fontAlgn="base">
              <a:buNone/>
            </a:pPr>
            <a:r>
              <a:rPr lang="es-ES" dirty="0"/>
              <a:t>La </a:t>
            </a:r>
            <a:r>
              <a:rPr lang="es-ES" dirty="0" err="1"/>
              <a:t>braquiterapia</a:t>
            </a:r>
            <a:r>
              <a:rPr lang="es-ES" dirty="0"/>
              <a:t> permite administrar una dosis total mayor de radiación en un período más corto en comparación con la radioterapia externa. La dosis de radiación se concentra en las células cancerosas y se produce menos daño a las células normales cercanas al crecimiento canceroso.</a:t>
            </a:r>
          </a:p>
          <a:p>
            <a:pPr marL="0" indent="0">
              <a:buNone/>
            </a:pPr>
            <a:endParaRPr lang="en-US" dirty="0"/>
          </a:p>
        </p:txBody>
      </p:sp>
    </p:spTree>
    <p:extLst>
      <p:ext uri="{BB962C8B-B14F-4D97-AF65-F5344CB8AC3E}">
        <p14:creationId xmlns:p14="http://schemas.microsoft.com/office/powerpoint/2010/main" val="243850794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fontAlgn="base">
              <a:buNone/>
            </a:pPr>
            <a:r>
              <a:rPr lang="es-ES" dirty="0"/>
              <a:t>La </a:t>
            </a:r>
            <a:r>
              <a:rPr lang="es-ES" dirty="0" err="1"/>
              <a:t>braquiterapia</a:t>
            </a:r>
            <a:r>
              <a:rPr lang="es-ES" dirty="0"/>
              <a:t> puede realizarse en combinación con la radioterapia externa para ayudar a destruir la masa principal de células tumorales para determinados tipos de cáncer.</a:t>
            </a:r>
          </a:p>
          <a:p>
            <a:pPr marL="0" indent="0" fontAlgn="base">
              <a:buNone/>
            </a:pPr>
            <a:r>
              <a:rPr lang="es-ES" dirty="0"/>
              <a:t>La </a:t>
            </a:r>
            <a:r>
              <a:rPr lang="es-ES" dirty="0" err="1"/>
              <a:t>braquiterapia</a:t>
            </a:r>
            <a:r>
              <a:rPr lang="es-ES" dirty="0"/>
              <a:t> se suele utilizar en el tratamiento del cáncer cervical, uterino, vaginal, próstata, o rectal, así como el del cáncer de ojo y de determinados cánceres de cuello y cabeza. No obstante, la terapia puede utilizarse también para tratar muchos otros cánceres.</a:t>
            </a:r>
          </a:p>
          <a:p>
            <a:pPr marL="0" indent="0">
              <a:buNone/>
            </a:pPr>
            <a:endParaRPr lang="en-US" dirty="0"/>
          </a:p>
        </p:txBody>
      </p:sp>
    </p:spTree>
    <p:extLst>
      <p:ext uri="{BB962C8B-B14F-4D97-AF65-F5344CB8AC3E}">
        <p14:creationId xmlns:p14="http://schemas.microsoft.com/office/powerpoint/2010/main" val="249231200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dirty="0" smtClean="0"/>
              <a:t>C</a:t>
            </a:r>
            <a:r>
              <a:rPr lang="es-ES" sz="3600" dirty="0" smtClean="0"/>
              <a:t>ómo </a:t>
            </a:r>
            <a:r>
              <a:rPr lang="es-ES" sz="3600" dirty="0"/>
              <a:t>funciona la </a:t>
            </a:r>
            <a:r>
              <a:rPr lang="es-ES" sz="3600" dirty="0" err="1"/>
              <a:t>braquiterapia</a:t>
            </a:r>
            <a:r>
              <a:rPr lang="es-ES" dirty="0"/>
              <a:t>?</a:t>
            </a:r>
            <a:br>
              <a:rPr lang="es-ES" dirty="0"/>
            </a:br>
            <a:endParaRPr lang="en-US" dirty="0"/>
          </a:p>
        </p:txBody>
      </p:sp>
      <p:sp>
        <p:nvSpPr>
          <p:cNvPr id="3" name="Content Placeholder 2"/>
          <p:cNvSpPr>
            <a:spLocks noGrp="1"/>
          </p:cNvSpPr>
          <p:nvPr>
            <p:ph idx="1"/>
          </p:nvPr>
        </p:nvSpPr>
        <p:spPr/>
        <p:txBody>
          <a:bodyPr>
            <a:normAutofit fontScale="85000" lnSpcReduction="10000"/>
          </a:bodyPr>
          <a:lstStyle/>
          <a:p>
            <a:pPr marL="0" indent="0" fontAlgn="base">
              <a:buNone/>
            </a:pPr>
            <a:r>
              <a:rPr lang="es-ES" dirty="0" smtClean="0"/>
              <a:t>Existen </a:t>
            </a:r>
            <a:r>
              <a:rPr lang="es-ES" dirty="0"/>
              <a:t>tres tipos de administración de la </a:t>
            </a:r>
            <a:r>
              <a:rPr lang="es-ES" dirty="0" err="1"/>
              <a:t>braquiterapia</a:t>
            </a:r>
            <a:r>
              <a:rPr lang="es-ES" dirty="0"/>
              <a:t>:</a:t>
            </a:r>
          </a:p>
          <a:p>
            <a:pPr fontAlgn="base"/>
            <a:r>
              <a:rPr lang="es-ES" b="1" dirty="0"/>
              <a:t>Tratamiento </a:t>
            </a:r>
            <a:r>
              <a:rPr lang="es-ES" b="1" dirty="0" err="1"/>
              <a:t>intracavitario</a:t>
            </a:r>
            <a:r>
              <a:rPr lang="es-ES" dirty="0"/>
              <a:t> - se colocan implantes radioactivos dentro de las cavidades del cuerpo, como la vagina, el útero, o de mama.</a:t>
            </a:r>
          </a:p>
          <a:p>
            <a:pPr fontAlgn="base"/>
            <a:r>
              <a:rPr lang="es-ES" b="1" dirty="0"/>
              <a:t>Tratamiento intersticial</a:t>
            </a:r>
            <a:r>
              <a:rPr lang="es-ES" dirty="0"/>
              <a:t> - los implantes radioactivos se colocan directamente en el tumor y pueden permanecer en el paciente para siempre. </a:t>
            </a:r>
          </a:p>
          <a:p>
            <a:pPr fontAlgn="base"/>
            <a:r>
              <a:rPr lang="es-ES" b="1" dirty="0"/>
              <a:t>Terapia de radiación interna no sellada</a:t>
            </a:r>
            <a:r>
              <a:rPr lang="es-ES" dirty="0"/>
              <a:t> - se inyecta un medicamento que contiene materiales radioactivos en una vena o cavidad del cuerpo.</a:t>
            </a:r>
          </a:p>
          <a:p>
            <a:pPr marL="0" indent="0">
              <a:buNone/>
            </a:pPr>
            <a:endParaRPr lang="en-US" dirty="0"/>
          </a:p>
        </p:txBody>
      </p:sp>
    </p:spTree>
    <p:extLst>
      <p:ext uri="{BB962C8B-B14F-4D97-AF65-F5344CB8AC3E}">
        <p14:creationId xmlns:p14="http://schemas.microsoft.com/office/powerpoint/2010/main" val="20252967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pPr marL="0" indent="0" fontAlgn="base">
              <a:buNone/>
            </a:pPr>
            <a:r>
              <a:rPr lang="es-ES" dirty="0"/>
              <a:t>La colocación del implante de la </a:t>
            </a:r>
            <a:r>
              <a:rPr lang="es-ES" dirty="0" err="1"/>
              <a:t>braquiterapia</a:t>
            </a:r>
            <a:r>
              <a:rPr lang="es-ES" dirty="0"/>
              <a:t> puede ser de dos tipos:</a:t>
            </a:r>
          </a:p>
          <a:p>
            <a:pPr fontAlgn="base"/>
            <a:r>
              <a:rPr lang="es-ES" b="1" dirty="0" err="1"/>
              <a:t>Braquiterapia</a:t>
            </a:r>
            <a:r>
              <a:rPr lang="es-ES" b="1" dirty="0"/>
              <a:t> permanente</a:t>
            </a:r>
            <a:r>
              <a:rPr lang="es-ES" dirty="0"/>
              <a:t/>
            </a:r>
            <a:br>
              <a:rPr lang="es-ES" dirty="0"/>
            </a:br>
            <a:r>
              <a:rPr lang="es-ES" dirty="0"/>
              <a:t>La </a:t>
            </a:r>
            <a:r>
              <a:rPr lang="es-ES" dirty="0" err="1"/>
              <a:t>braquiterapia</a:t>
            </a:r>
            <a:r>
              <a:rPr lang="es-ES" dirty="0"/>
              <a:t> permanente, también conocida como </a:t>
            </a:r>
            <a:r>
              <a:rPr lang="es-ES" dirty="0" err="1"/>
              <a:t>braquiterapia</a:t>
            </a:r>
            <a:r>
              <a:rPr lang="es-ES" dirty="0"/>
              <a:t> de baja tasa de dosis, utiliza implantes denominados bolitas o semillas. Estos implantes son muy pequeños, prácticamente del tamaño de un grano de arroz. Los implantes se insertan directamente en el tumor a través de agujas finas y huecas. Los implantes se dejan colocados una vez finalizada la aplicación de la radiación, ya que su pequeño tamaño causa poca o ninguna molestia.</a:t>
            </a:r>
          </a:p>
          <a:p>
            <a:pPr marL="0" indent="0">
              <a:buNone/>
            </a:pPr>
            <a:endParaRPr lang="en-US" dirty="0"/>
          </a:p>
        </p:txBody>
      </p:sp>
    </p:spTree>
    <p:extLst>
      <p:ext uri="{BB962C8B-B14F-4D97-AF65-F5344CB8AC3E}">
        <p14:creationId xmlns:p14="http://schemas.microsoft.com/office/powerpoint/2010/main" val="247860510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marL="0" indent="0">
              <a:buNone/>
            </a:pPr>
            <a:r>
              <a:rPr lang="es-ES" b="1" dirty="0" err="1"/>
              <a:t>Braquiterapia</a:t>
            </a:r>
            <a:r>
              <a:rPr lang="es-ES" b="1" dirty="0"/>
              <a:t> temporal</a:t>
            </a:r>
            <a:r>
              <a:rPr lang="es-ES" dirty="0"/>
              <a:t/>
            </a:r>
            <a:br>
              <a:rPr lang="es-ES" dirty="0"/>
            </a:br>
            <a:r>
              <a:rPr lang="es-ES" dirty="0"/>
              <a:t>La </a:t>
            </a:r>
            <a:r>
              <a:rPr lang="es-ES" dirty="0" err="1"/>
              <a:t>braquiterapia</a:t>
            </a:r>
            <a:r>
              <a:rPr lang="es-ES" dirty="0"/>
              <a:t> temporal se refiere al uso de implantes que se quitan una vez finalizado el tratamiento. Los implantes, como agujas huecas, catéteres (tubos huecos) o globos llenos de líquido, se colocan dentro o cerca del cáncer por un período de tiempo y luego se extraen. La alto-dosis o la bajo-dosis </a:t>
            </a:r>
            <a:r>
              <a:rPr lang="es-ES" dirty="0" err="1"/>
              <a:t>brachytherapy</a:t>
            </a:r>
            <a:r>
              <a:rPr lang="es-ES" dirty="0"/>
              <a:t> puede ser utilizada.</a:t>
            </a:r>
          </a:p>
          <a:p>
            <a:pPr marL="0" indent="0">
              <a:buNone/>
            </a:pPr>
            <a:endParaRPr lang="en-US" dirty="0"/>
          </a:p>
        </p:txBody>
      </p:sp>
    </p:spTree>
    <p:extLst>
      <p:ext uri="{BB962C8B-B14F-4D97-AF65-F5344CB8AC3E}">
        <p14:creationId xmlns:p14="http://schemas.microsoft.com/office/powerpoint/2010/main" val="220452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53400" cy="990600"/>
          </a:xfrm>
        </p:spPr>
        <p:txBody>
          <a:bodyPr>
            <a:normAutofit fontScale="90000"/>
          </a:bodyPr>
          <a:lstStyle/>
          <a:p>
            <a:r>
              <a:rPr lang="es-ES" sz="3200" dirty="0" smtClean="0"/>
              <a:t/>
            </a:r>
            <a:br>
              <a:rPr lang="es-ES" sz="3200" dirty="0" smtClean="0"/>
            </a:br>
            <a:r>
              <a:rPr lang="es-ES" sz="3200" dirty="0" smtClean="0"/>
              <a:t>Quién </a:t>
            </a:r>
            <a:r>
              <a:rPr lang="es-ES" sz="3200" dirty="0"/>
              <a:t>produce las imágenes de diagnóstico?</a:t>
            </a:r>
            <a:br>
              <a:rPr lang="es-ES" sz="3200" dirty="0"/>
            </a:br>
            <a:endParaRPr lang="en-US" sz="3200" dirty="0"/>
          </a:p>
        </p:txBody>
      </p:sp>
      <p:sp>
        <p:nvSpPr>
          <p:cNvPr id="3" name="Content Placeholder 2"/>
          <p:cNvSpPr>
            <a:spLocks noGrp="1"/>
          </p:cNvSpPr>
          <p:nvPr>
            <p:ph idx="1"/>
          </p:nvPr>
        </p:nvSpPr>
        <p:spPr>
          <a:xfrm>
            <a:off x="457200" y="1371600"/>
            <a:ext cx="8229600" cy="4754563"/>
          </a:xfrm>
        </p:spPr>
        <p:txBody>
          <a:bodyPr>
            <a:normAutofit fontScale="77500" lnSpcReduction="20000"/>
          </a:bodyPr>
          <a:lstStyle/>
          <a:p>
            <a:pPr marL="0" indent="0" fontAlgn="base">
              <a:buNone/>
            </a:pPr>
            <a:r>
              <a:rPr lang="es-ES" dirty="0" smtClean="0"/>
              <a:t>La </a:t>
            </a:r>
            <a:r>
              <a:rPr lang="es-ES" dirty="0"/>
              <a:t>producción de imágenes de diagnóstico puede ser realizada por los siguientes profesionales:</a:t>
            </a:r>
          </a:p>
          <a:p>
            <a:pPr fontAlgn="base"/>
            <a:r>
              <a:rPr lang="es-ES" dirty="0"/>
              <a:t>Los radiólogos.</a:t>
            </a:r>
          </a:p>
          <a:p>
            <a:pPr fontAlgn="base"/>
            <a:r>
              <a:rPr lang="es-ES" dirty="0"/>
              <a:t>Los médicos especialistas, que pueden realizar funciones básicas de producción de imágenes, como los rayos X o las ecografías. Un ejemplo es el obstetra que le hace una ecografía de rutina a una mujer embarazada.</a:t>
            </a:r>
          </a:p>
          <a:p>
            <a:pPr fontAlgn="base"/>
            <a:r>
              <a:rPr lang="es-ES" dirty="0"/>
              <a:t>Los tecnólogos radiológicos, que están especialmente entrenados para utilizar técnicas específicas de producción de imágenes y están certificados por el Registro Americano de Tecnólogos de Radiología (American </a:t>
            </a:r>
            <a:r>
              <a:rPr lang="es-ES" dirty="0" err="1"/>
              <a:t>Registry</a:t>
            </a:r>
            <a:r>
              <a:rPr lang="es-ES" dirty="0"/>
              <a:t> of </a:t>
            </a:r>
            <a:r>
              <a:rPr lang="es-ES" dirty="0" err="1"/>
              <a:t>Radiologic</a:t>
            </a:r>
            <a:r>
              <a:rPr lang="es-ES" dirty="0"/>
              <a:t> </a:t>
            </a:r>
            <a:r>
              <a:rPr lang="es-ES" dirty="0" err="1"/>
              <a:t>Technologists</a:t>
            </a:r>
            <a:r>
              <a:rPr lang="es-ES" dirty="0"/>
              <a:t>), u otro registro. Los tecnólogos radiológicos trabajan bajo la dirección y supervisión del radiólogo.</a:t>
            </a:r>
          </a:p>
          <a:p>
            <a:endParaRPr lang="en-US" dirty="0"/>
          </a:p>
        </p:txBody>
      </p:sp>
    </p:spTree>
    <p:extLst>
      <p:ext uri="{BB962C8B-B14F-4D97-AF65-F5344CB8AC3E}">
        <p14:creationId xmlns:p14="http://schemas.microsoft.com/office/powerpoint/2010/main" val="89225896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70000" lnSpcReduction="20000"/>
          </a:bodyPr>
          <a:lstStyle/>
          <a:p>
            <a:pPr marL="0" indent="0" fontAlgn="base">
              <a:buNone/>
            </a:pPr>
            <a:r>
              <a:rPr lang="es-ES" dirty="0"/>
              <a:t>Normalmente, la </a:t>
            </a:r>
            <a:r>
              <a:rPr lang="es-ES" dirty="0" err="1"/>
              <a:t>braquiterapia</a:t>
            </a:r>
            <a:r>
              <a:rPr lang="es-ES" dirty="0"/>
              <a:t> se lleva a cabo con hospitalización para proteger a las demás personas de los efectos de la radiación, mientras está activa dentro del cuerpo de la persona. Aunque cada hospital puede tener protocolos específicos para el tratamiento de los pacientes que se someten a una </a:t>
            </a:r>
            <a:r>
              <a:rPr lang="es-ES" dirty="0" err="1"/>
              <a:t>braquiterapia</a:t>
            </a:r>
            <a:r>
              <a:rPr lang="es-ES" dirty="0"/>
              <a:t>, por lo general los protocolos de tratamiento pueden incluir lo siguiente:</a:t>
            </a:r>
          </a:p>
          <a:p>
            <a:pPr fontAlgn="base"/>
            <a:r>
              <a:rPr lang="es-ES" dirty="0"/>
              <a:t>Ubicar los pacientes que reciben </a:t>
            </a:r>
            <a:r>
              <a:rPr lang="es-ES" dirty="0" err="1"/>
              <a:t>braquiterapia</a:t>
            </a:r>
            <a:r>
              <a:rPr lang="es-ES" dirty="0"/>
              <a:t> en una habitación privada.</a:t>
            </a:r>
          </a:p>
          <a:p>
            <a:pPr fontAlgn="base"/>
            <a:r>
              <a:rPr lang="es-ES" dirty="0"/>
              <a:t>Limitar el tiempo que permanece el personal del hospital en la habitación del paciente, aunque se le brindarán todos los cuidados necesarios.</a:t>
            </a:r>
          </a:p>
          <a:p>
            <a:pPr fontAlgn="base"/>
            <a:r>
              <a:rPr lang="es-ES" dirty="0"/>
              <a:t>Colocar protectores portátiles entre el paciente y el personal/las visitas.</a:t>
            </a:r>
          </a:p>
          <a:p>
            <a:pPr fontAlgn="base"/>
            <a:r>
              <a:rPr lang="es-ES" dirty="0"/>
              <a:t>Establecer limitaciones para las visitas, entre otros:</a:t>
            </a:r>
          </a:p>
          <a:p>
            <a:pPr lvl="1" fontAlgn="base"/>
            <a:r>
              <a:rPr lang="es-ES" dirty="0"/>
              <a:t>las mujeres embarazadas o los niños menores de determinada edad no deben visitar al paciente.</a:t>
            </a:r>
          </a:p>
          <a:p>
            <a:pPr lvl="1" fontAlgn="base"/>
            <a:r>
              <a:rPr lang="es-ES" dirty="0"/>
              <a:t>Establecer un límite en la duración de las visitas.</a:t>
            </a:r>
          </a:p>
          <a:p>
            <a:pPr lvl="1" fontAlgn="base"/>
            <a:r>
              <a:rPr lang="es-ES" dirty="0"/>
              <a:t>Establecer un límite en la distancia de acercamiento al paciente.</a:t>
            </a:r>
          </a:p>
          <a:p>
            <a:pPr marL="0" indent="0">
              <a:buNone/>
            </a:pPr>
            <a:endParaRPr lang="en-US" dirty="0"/>
          </a:p>
        </p:txBody>
      </p:sp>
    </p:spTree>
    <p:extLst>
      <p:ext uri="{BB962C8B-B14F-4D97-AF65-F5344CB8AC3E}">
        <p14:creationId xmlns:p14="http://schemas.microsoft.com/office/powerpoint/2010/main" val="28259649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a:t/>
            </a:r>
            <a:br>
              <a:rPr lang="es-ES" dirty="0"/>
            </a:br>
            <a:r>
              <a:rPr lang="es-ES" sz="3600" dirty="0" smtClean="0"/>
              <a:t>Qué </a:t>
            </a:r>
            <a:r>
              <a:rPr lang="es-ES" sz="3600" dirty="0"/>
              <a:t>es la radiocirugía?</a:t>
            </a:r>
            <a:br>
              <a:rPr lang="es-ES" sz="3600" dirty="0"/>
            </a:br>
            <a:endParaRPr lang="en-US" sz="3600" dirty="0"/>
          </a:p>
        </p:txBody>
      </p:sp>
      <p:sp>
        <p:nvSpPr>
          <p:cNvPr id="3" name="Content Placeholder 2"/>
          <p:cNvSpPr>
            <a:spLocks noGrp="1"/>
          </p:cNvSpPr>
          <p:nvPr>
            <p:ph idx="1"/>
          </p:nvPr>
        </p:nvSpPr>
        <p:spPr/>
        <p:txBody>
          <a:bodyPr>
            <a:normAutofit fontScale="85000" lnSpcReduction="10000"/>
          </a:bodyPr>
          <a:lstStyle/>
          <a:p>
            <a:pPr fontAlgn="base"/>
            <a:r>
              <a:rPr lang="es-ES" dirty="0" smtClean="0"/>
              <a:t>La </a:t>
            </a:r>
            <a:r>
              <a:rPr lang="es-ES" dirty="0"/>
              <a:t>radiocirugía, también denominada radiocirugía </a:t>
            </a:r>
            <a:r>
              <a:rPr lang="es-ES" dirty="0" err="1"/>
              <a:t>estereotáctica</a:t>
            </a:r>
            <a:r>
              <a:rPr lang="es-ES" dirty="0"/>
              <a:t>, es una forma muy precisa de radiología terapéutica. A pesar de su nombre, la radiocirugía en realidad no es implica una cirugía, sino que utiliza haces de radiación muy focalizados (rayos gama, rayos X o protones) para tratar tejidos cancerosos sin realizar incisiones quirúrgicas ni cortes.</a:t>
            </a:r>
          </a:p>
          <a:p>
            <a:pPr fontAlgn="base"/>
            <a:r>
              <a:rPr lang="es-ES" dirty="0"/>
              <a:t>La radiocirugía se denomina “cirugía” porque constituye un tratamiento de radioterapia de una sesión que produce resultados similares a los de un procedimiento quirúrgico.</a:t>
            </a:r>
          </a:p>
          <a:p>
            <a:pPr marL="0" indent="0">
              <a:buNone/>
            </a:pPr>
            <a:endParaRPr lang="en-US" dirty="0"/>
          </a:p>
        </p:txBody>
      </p:sp>
    </p:spTree>
    <p:extLst>
      <p:ext uri="{BB962C8B-B14F-4D97-AF65-F5344CB8AC3E}">
        <p14:creationId xmlns:p14="http://schemas.microsoft.com/office/powerpoint/2010/main" val="299273931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sz="3600" dirty="0" smtClean="0"/>
              <a:t>Cómo </a:t>
            </a:r>
            <a:r>
              <a:rPr lang="es-ES" sz="3600" dirty="0"/>
              <a:t>funciona la radiocirugía?</a:t>
            </a:r>
            <a:br>
              <a:rPr lang="es-ES" sz="3600" dirty="0"/>
            </a:br>
            <a:endParaRPr lang="en-US" sz="3600" dirty="0"/>
          </a:p>
        </p:txBody>
      </p:sp>
      <p:sp>
        <p:nvSpPr>
          <p:cNvPr id="3" name="Content Placeholder 2"/>
          <p:cNvSpPr>
            <a:spLocks noGrp="1"/>
          </p:cNvSpPr>
          <p:nvPr>
            <p:ph idx="1"/>
          </p:nvPr>
        </p:nvSpPr>
        <p:spPr/>
        <p:txBody>
          <a:bodyPr>
            <a:normAutofit lnSpcReduction="10000"/>
          </a:bodyPr>
          <a:lstStyle/>
          <a:p>
            <a:pPr marL="0" indent="0" fontAlgn="base">
              <a:buNone/>
            </a:pPr>
            <a:r>
              <a:rPr lang="es-ES" dirty="0" smtClean="0"/>
              <a:t>La </a:t>
            </a:r>
            <a:r>
              <a:rPr lang="es-ES" dirty="0"/>
              <a:t>radiocirugía actúa de igual manera que otros tipos de radiología terapéutica: deforma o destruye el ADN de las células tumorales, lo que les impide la reproducción y el crecimiento. El tumor se reducirá en tamaño con el transcurso del tiempo. En algunas lesiones de los vasos sanguíneos como la malformación </a:t>
            </a:r>
            <a:r>
              <a:rPr lang="es-ES" dirty="0" err="1"/>
              <a:t>arteriovenosa</a:t>
            </a:r>
            <a:r>
              <a:rPr lang="es-ES" dirty="0"/>
              <a:t> (AVM, por su sigla en inglés), los vasos sanguíneos finalmente se cierran después del tratamiento.</a:t>
            </a:r>
          </a:p>
          <a:p>
            <a:pPr marL="0" indent="0">
              <a:buNone/>
            </a:pPr>
            <a:endParaRPr lang="en-US" dirty="0"/>
          </a:p>
        </p:txBody>
      </p:sp>
    </p:spTree>
    <p:extLst>
      <p:ext uri="{BB962C8B-B14F-4D97-AF65-F5344CB8AC3E}">
        <p14:creationId xmlns:p14="http://schemas.microsoft.com/office/powerpoint/2010/main" val="14407963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dirty="0" smtClean="0"/>
              <a:t>Cuáles </a:t>
            </a:r>
            <a:r>
              <a:rPr lang="es-ES" dirty="0"/>
              <a:t>son los distintos tipos de </a:t>
            </a:r>
            <a:r>
              <a:rPr lang="es-ES" sz="3600" dirty="0"/>
              <a:t>radiocirugía</a:t>
            </a:r>
            <a:r>
              <a:rPr lang="es-ES" dirty="0"/>
              <a:t>?</a:t>
            </a:r>
            <a:br>
              <a:rPr lang="es-ES" dirty="0"/>
            </a:br>
            <a:endParaRPr lang="en-US" dirty="0"/>
          </a:p>
        </p:txBody>
      </p:sp>
      <p:sp>
        <p:nvSpPr>
          <p:cNvPr id="3" name="Content Placeholder 2"/>
          <p:cNvSpPr>
            <a:spLocks noGrp="1"/>
          </p:cNvSpPr>
          <p:nvPr>
            <p:ph idx="1"/>
          </p:nvPr>
        </p:nvSpPr>
        <p:spPr/>
        <p:txBody>
          <a:bodyPr>
            <a:normAutofit fontScale="70000" lnSpcReduction="20000"/>
          </a:bodyPr>
          <a:lstStyle/>
          <a:p>
            <a:pPr marL="0" indent="0" fontAlgn="base">
              <a:buNone/>
            </a:pPr>
            <a:r>
              <a:rPr lang="es-ES" dirty="0" smtClean="0"/>
              <a:t>Hay </a:t>
            </a:r>
            <a:r>
              <a:rPr lang="es-ES" dirty="0"/>
              <a:t>tres tipos de radiocirugía. Cada uno de ellos utiliza diferentes equipos y fuentes de radiación. Los tipos de radiocirugía incluyen</a:t>
            </a:r>
            <a:r>
              <a:rPr lang="es-ES" dirty="0" smtClean="0"/>
              <a:t>:</a:t>
            </a:r>
          </a:p>
          <a:p>
            <a:pPr marL="0" indent="0" fontAlgn="base">
              <a:buNone/>
            </a:pPr>
            <a:endParaRPr lang="es-ES" dirty="0"/>
          </a:p>
          <a:p>
            <a:pPr fontAlgn="base"/>
            <a:r>
              <a:rPr lang="es-ES" b="1" dirty="0"/>
              <a:t>Sistemas de cobalto 60 (Gamma Knife®)</a:t>
            </a:r>
            <a:r>
              <a:rPr lang="es-ES" dirty="0"/>
              <a:t/>
            </a:r>
            <a:br>
              <a:rPr lang="es-ES" dirty="0"/>
            </a:br>
            <a:r>
              <a:rPr lang="es-ES" dirty="0"/>
              <a:t>Los sistemas de cobalto 60 utilizan el cobalto como fuente de rayos gama. Este tipo de sistema se conoce comúnmente con el nombre de Gamma Knife®. El Gamma Knife en realidad no es un cuchillo, sino un dispositivo que utiliza haces de rayos gama de alta intensidad focalizados para tratar lesiones pequeñas y medianas, normalmente en el cerebro. Muchos haces de radiación gama se unen para focalizarse en la lesión bajo tratamiento, lo que proporciona una dosis de radiación muy intensa de manera segura.</a:t>
            </a:r>
            <a:br>
              <a:rPr lang="es-ES" dirty="0"/>
            </a:br>
            <a:endParaRPr lang="es-ES" dirty="0"/>
          </a:p>
          <a:p>
            <a:pPr marL="0" indent="0">
              <a:buNone/>
            </a:pPr>
            <a:endParaRPr lang="en-US" dirty="0"/>
          </a:p>
        </p:txBody>
      </p:sp>
    </p:spTree>
    <p:extLst>
      <p:ext uri="{BB962C8B-B14F-4D97-AF65-F5344CB8AC3E}">
        <p14:creationId xmlns:p14="http://schemas.microsoft.com/office/powerpoint/2010/main" val="11779960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4525963"/>
          </a:xfrm>
        </p:spPr>
        <p:txBody>
          <a:bodyPr>
            <a:normAutofit lnSpcReduction="10000"/>
          </a:bodyPr>
          <a:lstStyle/>
          <a:p>
            <a:pPr marL="0" indent="0">
              <a:buNone/>
            </a:pPr>
            <a:r>
              <a:rPr lang="es-ES" dirty="0"/>
              <a:t>El Gamma Knife se utiliza principalmente para tratar lesiones pequeñas y medianas en y alrededor del cerebro, como tumores cerebrales, malformaciones arteriovenosas (conexiones anormales entre las arterias y las venas), además de problemas funcionales, como la neuralgia trigeminal.</a:t>
            </a:r>
            <a:br>
              <a:rPr lang="es-ES" dirty="0"/>
            </a:br>
            <a:r>
              <a:rPr lang="es-ES" dirty="0"/>
              <a:t/>
            </a:r>
            <a:br>
              <a:rPr lang="es-ES" dirty="0"/>
            </a:br>
            <a:r>
              <a:rPr lang="es-ES" dirty="0"/>
              <a:t>Durante el tratamiento con Gamma Knife, el equipo permanece estático (no se mueve).</a:t>
            </a:r>
            <a:endParaRPr lang="en-US" dirty="0"/>
          </a:p>
        </p:txBody>
      </p:sp>
    </p:spTree>
    <p:extLst>
      <p:ext uri="{BB962C8B-B14F-4D97-AF65-F5344CB8AC3E}">
        <p14:creationId xmlns:p14="http://schemas.microsoft.com/office/powerpoint/2010/main" val="1724960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77500" lnSpcReduction="20000"/>
          </a:bodyPr>
          <a:lstStyle/>
          <a:p>
            <a:pPr marL="0" indent="0">
              <a:buNone/>
            </a:pPr>
            <a:r>
              <a:rPr lang="es-ES" b="1" dirty="0"/>
              <a:t>Sistemas de acelerador lineal (LINAC, por su sigla en inglés)</a:t>
            </a:r>
            <a:br>
              <a:rPr lang="es-ES" b="1" dirty="0"/>
            </a:br>
            <a:r>
              <a:rPr lang="es-ES" dirty="0"/>
              <a:t>Los sistemas de acelerador lineal utilizan rayos X de alta intensidad para tratar  </a:t>
            </a:r>
            <a:br>
              <a:rPr lang="es-ES" dirty="0"/>
            </a:br>
            <a:r>
              <a:rPr lang="es-ES" dirty="0"/>
              <a:t>grandes tumores u otras lesiones fuera del cerebro. Algunos de los tipos mas comunes de sistemas LINAC incluyen </a:t>
            </a:r>
            <a:r>
              <a:rPr lang="es-ES" dirty="0" err="1"/>
              <a:t>CyberKnife</a:t>
            </a:r>
            <a:r>
              <a:rPr lang="es-ES" dirty="0"/>
              <a:t>®, X-</a:t>
            </a:r>
            <a:r>
              <a:rPr lang="es-ES" dirty="0" err="1"/>
              <a:t>Knife</a:t>
            </a:r>
            <a:r>
              <a:rPr lang="es-ES" dirty="0"/>
              <a:t>®, </a:t>
            </a:r>
            <a:r>
              <a:rPr lang="es-ES" dirty="0" err="1"/>
              <a:t>Novalis</a:t>
            </a:r>
            <a:r>
              <a:rPr lang="es-ES" dirty="0"/>
              <a:t>® y </a:t>
            </a:r>
            <a:r>
              <a:rPr lang="es-ES" dirty="0" err="1"/>
              <a:t>Peacock</a:t>
            </a:r>
            <a:r>
              <a:rPr lang="es-ES" dirty="0"/>
              <a:t>®.</a:t>
            </a:r>
            <a:br>
              <a:rPr lang="es-ES" dirty="0"/>
            </a:br>
            <a:r>
              <a:rPr lang="es-ES" dirty="0"/>
              <a:t/>
            </a:r>
            <a:br>
              <a:rPr lang="es-ES" dirty="0"/>
            </a:br>
            <a:r>
              <a:rPr lang="es-ES" dirty="0"/>
              <a:t>Además de no usar material radioactivo para producir la radiación, los sistemas LINAC también se diferencian del Bisturí de rayos gamma, ya que la maquinaria se desplaza alrededor del paciente durante el tratamiento. Por este motivo, los sistemas LINAC pueden tratar tumores y zonas afectadas de mayor tamaño que el Gamma Knife. Con el sistema LINAC, es posible tratar otras zonas además del cerebro.</a:t>
            </a:r>
            <a:br>
              <a:rPr lang="es-ES" dirty="0"/>
            </a:br>
            <a:endParaRPr lang="en-US" dirty="0"/>
          </a:p>
        </p:txBody>
      </p:sp>
    </p:spTree>
    <p:extLst>
      <p:ext uri="{BB962C8B-B14F-4D97-AF65-F5344CB8AC3E}">
        <p14:creationId xmlns:p14="http://schemas.microsoft.com/office/powerpoint/2010/main" val="402531563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3200" b="1" dirty="0"/>
              <a:t>Terapia de protones</a:t>
            </a:r>
            <a:endParaRPr lang="en-US" sz="3200" dirty="0"/>
          </a:p>
        </p:txBody>
      </p:sp>
      <p:sp>
        <p:nvSpPr>
          <p:cNvPr id="3" name="Content Placeholder 2"/>
          <p:cNvSpPr>
            <a:spLocks noGrp="1"/>
          </p:cNvSpPr>
          <p:nvPr>
            <p:ph idx="1"/>
          </p:nvPr>
        </p:nvSpPr>
        <p:spPr/>
        <p:txBody>
          <a:bodyPr>
            <a:normAutofit fontScale="70000" lnSpcReduction="20000"/>
          </a:bodyPr>
          <a:lstStyle/>
          <a:p>
            <a:pPr marL="0" indent="0">
              <a:buNone/>
            </a:pPr>
            <a:r>
              <a:rPr lang="es-ES" b="1" dirty="0"/>
              <a:t/>
            </a:r>
            <a:br>
              <a:rPr lang="es-ES" b="1" dirty="0"/>
            </a:br>
            <a:r>
              <a:rPr lang="es-ES" dirty="0"/>
              <a:t>La terapia de protones es un tipo de radioterapia con partículas. En lugar de usar rayos de radiación, como los rayos gama o rayos X, la terapia con partículas utiliza partículas tales como protones o neutrones. La terapia de protones es el tipo de terapia con partículas más utilizada.</a:t>
            </a:r>
            <a:br>
              <a:rPr lang="es-ES" dirty="0"/>
            </a:br>
            <a:r>
              <a:rPr lang="es-ES" dirty="0"/>
              <a:t/>
            </a:r>
            <a:br>
              <a:rPr lang="es-ES" dirty="0"/>
            </a:br>
            <a:r>
              <a:rPr lang="es-ES" dirty="0"/>
              <a:t>La terapia de protones es útil para el tratamiento de tumores o lesiones de pequeño tamaño o de forma irregular. En estos sistemas, la dosis de radiación puede administrarse con más precisión, ya que el haz de protones puede controlarse para que deposite su energía casi totalmente en el tumor o la lesión que se trata. Otras formas de radiación desperdician energía al ingresar a otros tejidos del cuerpo mientras se dirigen al tejido en tratamiento.</a:t>
            </a:r>
            <a:br>
              <a:rPr lang="es-ES" dirty="0"/>
            </a:br>
            <a:endParaRPr lang="en-US" dirty="0"/>
          </a:p>
        </p:txBody>
      </p:sp>
    </p:spTree>
    <p:extLst>
      <p:ext uri="{BB962C8B-B14F-4D97-AF65-F5344CB8AC3E}">
        <p14:creationId xmlns:p14="http://schemas.microsoft.com/office/powerpoint/2010/main" val="18100701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dirty="0" smtClean="0"/>
              <a:t>¿</a:t>
            </a:r>
            <a:r>
              <a:rPr lang="es-ES" sz="3600" dirty="0"/>
              <a:t>Qué es la radiología intervencionista</a:t>
            </a:r>
            <a:r>
              <a:rPr lang="es-ES" dirty="0"/>
              <a:t>?</a:t>
            </a:r>
            <a:br>
              <a:rPr lang="es-ES" dirty="0"/>
            </a:br>
            <a:endParaRPr lang="en-US"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es-ES" dirty="0" smtClean="0"/>
              <a:t>Los </a:t>
            </a:r>
            <a:r>
              <a:rPr lang="es-ES" dirty="0"/>
              <a:t>radiólogos intervencionistas están involucrados en el tratamiento del paciente, así como en el diagnóstico de la enfermedad. Tratan desde fuera del cuerpo una gama cada vez más amplia de enfermedades dentro del cuerpo, introduciendo diversos instrumentos o herramientas pequeños, como catéteres o alambres, con el uso de diversas técnicas de imagen y rayos X (por ejemplo, CT, MRI y ecografías). La radiología intervencionista ofrece una alternativa al tratamiento quirúrgico de muchas condiciones y puede eliminar la necesidad de hospitalización, en algunos casos.</a:t>
            </a:r>
          </a:p>
          <a:p>
            <a:endParaRPr lang="en-US" dirty="0"/>
          </a:p>
        </p:txBody>
      </p:sp>
    </p:spTree>
    <p:extLst>
      <p:ext uri="{BB962C8B-B14F-4D97-AF65-F5344CB8AC3E}">
        <p14:creationId xmlns:p14="http://schemas.microsoft.com/office/powerpoint/2010/main" val="427732058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sz="3600" dirty="0" smtClean="0"/>
              <a:t>Quién </a:t>
            </a:r>
            <a:r>
              <a:rPr lang="es-ES" sz="3600" dirty="0"/>
              <a:t>es el radiólogo intervencionista?</a:t>
            </a:r>
            <a:br>
              <a:rPr lang="es-ES" sz="3600" dirty="0"/>
            </a:br>
            <a:endParaRPr lang="en-US" sz="3600" dirty="0"/>
          </a:p>
        </p:txBody>
      </p:sp>
      <p:sp>
        <p:nvSpPr>
          <p:cNvPr id="3" name="Content Placeholder 2"/>
          <p:cNvSpPr>
            <a:spLocks noGrp="1"/>
          </p:cNvSpPr>
          <p:nvPr>
            <p:ph idx="1"/>
          </p:nvPr>
        </p:nvSpPr>
        <p:spPr>
          <a:xfrm>
            <a:off x="457200" y="1295400"/>
            <a:ext cx="8229600" cy="4830763"/>
          </a:xfrm>
        </p:spPr>
        <p:txBody>
          <a:bodyPr>
            <a:normAutofit fontScale="77500" lnSpcReduction="20000"/>
          </a:bodyPr>
          <a:lstStyle/>
          <a:p>
            <a:pPr marL="0" indent="0" fontAlgn="base">
              <a:buNone/>
            </a:pPr>
            <a:r>
              <a:rPr lang="es-ES" dirty="0" smtClean="0"/>
              <a:t>El </a:t>
            </a:r>
            <a:r>
              <a:rPr lang="es-ES" dirty="0"/>
              <a:t>radiólogo intervencionista es un doctor en medicina que ha completado cuatro años de estudio en radiología. Transcurrido este tiempo, el radiólogo intervencionista es elegible para tomar el examen del consejo administrado por el Consejo Americano de Radiología (American </a:t>
            </a:r>
            <a:r>
              <a:rPr lang="es-ES" dirty="0" err="1"/>
              <a:t>Board</a:t>
            </a:r>
            <a:r>
              <a:rPr lang="es-ES" dirty="0"/>
              <a:t> of </a:t>
            </a:r>
            <a:r>
              <a:rPr lang="es-ES" dirty="0" err="1"/>
              <a:t>Radiology</a:t>
            </a:r>
            <a:r>
              <a:rPr lang="es-ES" dirty="0"/>
              <a:t>). Tras la certificación por el consejo, el radiólogo intervencionista completa un programa de beca de ampliación de estudios en radiología intervencionista. Actualmente, existen mas de 5.000 radiólogos intervencionistas en Estados Unidos, principalmente ejerciendo en centros médicos académicos y en los hospitales comunitarios más grandes. Los radiólogos intervencionistas trabajan muy de cerca con otros médicos y juegan un importante papel en el equipo de tratamiento.</a:t>
            </a:r>
          </a:p>
          <a:p>
            <a:pPr marL="0" indent="0">
              <a:buNone/>
            </a:pPr>
            <a:endParaRPr lang="en-US" dirty="0"/>
          </a:p>
        </p:txBody>
      </p:sp>
    </p:spTree>
    <p:extLst>
      <p:ext uri="{BB962C8B-B14F-4D97-AF65-F5344CB8AC3E}">
        <p14:creationId xmlns:p14="http://schemas.microsoft.com/office/powerpoint/2010/main" val="25953921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3200" dirty="0"/>
              <a:t>Qué procedimientos realizan los radiólogos intervencionistas</a:t>
            </a:r>
            <a:endParaRPr lang="en-US" sz="3200" dirty="0"/>
          </a:p>
        </p:txBody>
      </p:sp>
      <p:sp>
        <p:nvSpPr>
          <p:cNvPr id="3" name="Content Placeholder 2"/>
          <p:cNvSpPr>
            <a:spLocks noGrp="1"/>
          </p:cNvSpPr>
          <p:nvPr>
            <p:ph idx="1"/>
          </p:nvPr>
        </p:nvSpPr>
        <p:spPr/>
        <p:txBody>
          <a:bodyPr>
            <a:normAutofit fontScale="85000" lnSpcReduction="10000"/>
          </a:bodyPr>
          <a:lstStyle/>
          <a:p>
            <a:pPr marL="0" indent="0" fontAlgn="base">
              <a:buNone/>
            </a:pPr>
            <a:r>
              <a:rPr lang="es-ES" dirty="0" smtClean="0"/>
              <a:t>Los </a:t>
            </a:r>
            <a:r>
              <a:rPr lang="es-ES" dirty="0"/>
              <a:t>radiólogos intervencionistas realizan una amplia variedad de procedimientos, incluyendo los siguientes:</a:t>
            </a:r>
          </a:p>
          <a:p>
            <a:pPr fontAlgn="base"/>
            <a:r>
              <a:rPr lang="es-ES" b="1" dirty="0"/>
              <a:t>Angiografía</a:t>
            </a:r>
            <a:r>
              <a:rPr lang="es-ES" dirty="0"/>
              <a:t> - rayos X de las arterias y venas para detectar un bloqueo o estrechamiento de los vasos. En muchos casos, el radiólogo intervencionista puede tratar los bloqueos, como los que se presentan en las arterias de las piernas o de los riñones, introduciendo un pequeña </a:t>
            </a:r>
            <a:r>
              <a:rPr lang="es-ES" dirty="0" err="1"/>
              <a:t>endoprótesis</a:t>
            </a:r>
            <a:r>
              <a:rPr lang="es-ES" dirty="0"/>
              <a:t> (</a:t>
            </a:r>
            <a:r>
              <a:rPr lang="es-ES" dirty="0" err="1"/>
              <a:t>stent</a:t>
            </a:r>
            <a:r>
              <a:rPr lang="es-ES" dirty="0"/>
              <a:t>) que se infla y abre el vaso. Este procedimiento se llama angioplastia con globo.</a:t>
            </a:r>
          </a:p>
          <a:p>
            <a:pPr marL="0" indent="0">
              <a:buNone/>
            </a:pPr>
            <a:endParaRPr lang="en-US" dirty="0"/>
          </a:p>
        </p:txBody>
      </p:sp>
    </p:spTree>
    <p:extLst>
      <p:ext uri="{BB962C8B-B14F-4D97-AF65-F5344CB8AC3E}">
        <p14:creationId xmlns:p14="http://schemas.microsoft.com/office/powerpoint/2010/main" val="221627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marL="0" indent="0" fontAlgn="base">
              <a:buNone/>
            </a:pPr>
            <a:endParaRPr lang="es-ES" sz="2800" dirty="0" smtClean="0"/>
          </a:p>
          <a:p>
            <a:pPr marL="0" indent="0" fontAlgn="base">
              <a:buNone/>
            </a:pPr>
            <a:r>
              <a:rPr lang="es-ES" sz="2800" dirty="0" smtClean="0"/>
              <a:t>Las </a:t>
            </a:r>
            <a:r>
              <a:rPr lang="es-ES" sz="2800" dirty="0"/>
              <a:t>imágenes de diagnóstico pueden hacerse en diversos lugares, incluyendo los siguientes:</a:t>
            </a:r>
          </a:p>
          <a:p>
            <a:pPr fontAlgn="base"/>
            <a:r>
              <a:rPr lang="es-ES" sz="2800" dirty="0"/>
              <a:t>Departamentos de radiología de hospitales.</a:t>
            </a:r>
          </a:p>
          <a:p>
            <a:pPr fontAlgn="base"/>
            <a:r>
              <a:rPr lang="es-ES" sz="2800" dirty="0"/>
              <a:t>Centros ambulatorios independientes.</a:t>
            </a:r>
          </a:p>
          <a:p>
            <a:pPr fontAlgn="base"/>
            <a:r>
              <a:rPr lang="es-ES" sz="2800" dirty="0"/>
              <a:t>Centros especializados (por ejemplo, centros de medicina deportiva o de urología).</a:t>
            </a:r>
          </a:p>
          <a:p>
            <a:pPr marL="0" indent="0">
              <a:buNone/>
            </a:pPr>
            <a:endParaRPr lang="en-US" dirty="0"/>
          </a:p>
        </p:txBody>
      </p:sp>
      <p:sp>
        <p:nvSpPr>
          <p:cNvPr id="4" name="Title 3"/>
          <p:cNvSpPr>
            <a:spLocks noGrp="1"/>
          </p:cNvSpPr>
          <p:nvPr>
            <p:ph type="title"/>
          </p:nvPr>
        </p:nvSpPr>
        <p:spPr/>
        <p:txBody>
          <a:bodyPr>
            <a:normAutofit fontScale="90000"/>
          </a:bodyPr>
          <a:lstStyle/>
          <a:p>
            <a:r>
              <a:rPr lang="es-ES" sz="3200" dirty="0" smtClean="0"/>
              <a:t/>
            </a:r>
            <a:br>
              <a:rPr lang="es-ES" sz="3200" dirty="0" smtClean="0"/>
            </a:br>
            <a:r>
              <a:rPr lang="es-ES" sz="3200" dirty="0" smtClean="0"/>
              <a:t>¿ Dónde </a:t>
            </a:r>
            <a:r>
              <a:rPr lang="es-ES" sz="3200" dirty="0"/>
              <a:t>se hacen las imágenes de diagnóstico?</a:t>
            </a:r>
            <a:br>
              <a:rPr lang="es-ES" sz="3200" dirty="0"/>
            </a:br>
            <a:endParaRPr lang="en-US" sz="3200" dirty="0"/>
          </a:p>
        </p:txBody>
      </p:sp>
    </p:spTree>
    <p:extLst>
      <p:ext uri="{BB962C8B-B14F-4D97-AF65-F5344CB8AC3E}">
        <p14:creationId xmlns:p14="http://schemas.microsoft.com/office/powerpoint/2010/main" val="4932854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153400" cy="5440363"/>
          </a:xfrm>
        </p:spPr>
        <p:txBody>
          <a:bodyPr>
            <a:normAutofit fontScale="85000" lnSpcReduction="10000"/>
          </a:bodyPr>
          <a:lstStyle/>
          <a:p>
            <a:pPr fontAlgn="base"/>
            <a:r>
              <a:rPr lang="es-ES" b="1" dirty="0"/>
              <a:t>Angioplastia</a:t>
            </a:r>
            <a:r>
              <a:rPr lang="es-ES" dirty="0"/>
              <a:t> - el uso de un pequeño globo en la punta de un catéter introducido en un vaso sanguíneo para abrir un área de bloqueo dentro del vaso.</a:t>
            </a:r>
          </a:p>
          <a:p>
            <a:pPr fontAlgn="base"/>
            <a:r>
              <a:rPr lang="es-ES" b="1" dirty="0" err="1"/>
              <a:t>Embolización</a:t>
            </a:r>
            <a:r>
              <a:rPr lang="es-ES" dirty="0"/>
              <a:t> - introducción de una sustancia a través de un catéter en un vaso sanguíneo para detener una hemorragia o sangrado excesivo.</a:t>
            </a:r>
          </a:p>
          <a:p>
            <a:pPr fontAlgn="base"/>
            <a:r>
              <a:rPr lang="es-ES" b="1" dirty="0"/>
              <a:t>Tubos de gastrostomía</a:t>
            </a:r>
            <a:r>
              <a:rPr lang="es-ES" dirty="0"/>
              <a:t> - un tubo de gastrostomía (tubo de alimentación) es introducido en el estómago si el paciente no puede tomar alimentos por la boca.</a:t>
            </a:r>
          </a:p>
          <a:p>
            <a:pPr fontAlgn="base"/>
            <a:r>
              <a:rPr lang="es-ES" b="1" dirty="0"/>
              <a:t>Ecografía </a:t>
            </a:r>
            <a:r>
              <a:rPr lang="es-ES" b="1" dirty="0" err="1"/>
              <a:t>intravascular</a:t>
            </a:r>
            <a:r>
              <a:rPr lang="es-ES" dirty="0"/>
              <a:t> - el uso de ultrasonido dentro de un vaso sanguíneo para visualizar mejor el interior del vaso con el fin de detectar problemas dentro del vaso sanguíneo.</a:t>
            </a:r>
          </a:p>
          <a:p>
            <a:pPr marL="0" indent="0">
              <a:buNone/>
            </a:pPr>
            <a:endParaRPr lang="en-US" dirty="0"/>
          </a:p>
        </p:txBody>
      </p:sp>
    </p:spTree>
    <p:extLst>
      <p:ext uri="{BB962C8B-B14F-4D97-AF65-F5344CB8AC3E}">
        <p14:creationId xmlns:p14="http://schemas.microsoft.com/office/powerpoint/2010/main" val="395009602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85000" lnSpcReduction="20000"/>
          </a:bodyPr>
          <a:lstStyle/>
          <a:p>
            <a:pPr fontAlgn="base"/>
            <a:r>
              <a:rPr lang="es-ES" b="1" dirty="0"/>
              <a:t>Colocación de </a:t>
            </a:r>
            <a:r>
              <a:rPr lang="es-ES" b="1" dirty="0" err="1"/>
              <a:t>endoprótesis</a:t>
            </a:r>
            <a:r>
              <a:rPr lang="es-ES" b="1" dirty="0"/>
              <a:t> vascular (</a:t>
            </a:r>
            <a:r>
              <a:rPr lang="es-ES" b="1" dirty="0" err="1"/>
              <a:t>stent</a:t>
            </a:r>
            <a:r>
              <a:rPr lang="es-ES" b="1" dirty="0"/>
              <a:t>)</a:t>
            </a:r>
            <a:r>
              <a:rPr lang="es-ES" dirty="0"/>
              <a:t> - espiral expandible y diminuta, también llamada "</a:t>
            </a:r>
            <a:r>
              <a:rPr lang="es-ES" dirty="0" err="1"/>
              <a:t>stent</a:t>
            </a:r>
            <a:r>
              <a:rPr lang="es-ES" dirty="0"/>
              <a:t>", que se coloca en el interior de un vaso sanguíneo en la zona de un bloqueo. La </a:t>
            </a:r>
            <a:r>
              <a:rPr lang="es-ES" dirty="0" err="1"/>
              <a:t>endoprótesis</a:t>
            </a:r>
            <a:r>
              <a:rPr lang="es-ES" dirty="0"/>
              <a:t> vascular es expandida para abrir el bloqueo.</a:t>
            </a:r>
          </a:p>
          <a:p>
            <a:pPr fontAlgn="base"/>
            <a:r>
              <a:rPr lang="es-ES" b="1" dirty="0"/>
              <a:t>Extracción de cuerpo extraño</a:t>
            </a:r>
            <a:r>
              <a:rPr lang="es-ES" dirty="0"/>
              <a:t> - el uso de un catéter introducido en un vaso sanguíneo para recuperar un cuerpo extraño.</a:t>
            </a:r>
          </a:p>
          <a:p>
            <a:pPr fontAlgn="base"/>
            <a:r>
              <a:rPr lang="es-ES" b="1" dirty="0"/>
              <a:t>Biopsia por punción</a:t>
            </a:r>
            <a:r>
              <a:rPr lang="es-ES" dirty="0"/>
              <a:t> - se introduce una pequeña aguja en la zona anormal de casi cualquier parte del cuerpo, guiada por técnicas de imagen, para obtener una biopsia de tejido. Este tipo de biopsia puede proporcionar un diagnóstico sin intervención quirúrgica. Un ejemplo de este procedimiento se denomina biopsia por punción del seno.</a:t>
            </a:r>
          </a:p>
          <a:p>
            <a:pPr marL="0" indent="0">
              <a:buNone/>
            </a:pPr>
            <a:endParaRPr lang="en-US" dirty="0"/>
          </a:p>
        </p:txBody>
      </p:sp>
    </p:spTree>
    <p:extLst>
      <p:ext uri="{BB962C8B-B14F-4D97-AF65-F5344CB8AC3E}">
        <p14:creationId xmlns:p14="http://schemas.microsoft.com/office/powerpoint/2010/main" val="18475641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fontAlgn="base"/>
            <a:r>
              <a:rPr lang="es-ES" b="1" dirty="0"/>
              <a:t>Filtros de coágulos de sangre</a:t>
            </a:r>
            <a:r>
              <a:rPr lang="es-ES" dirty="0"/>
              <a:t> - se introduce un pequeño filtro en un coágulo de sangre para capturar y romper los coágulos.</a:t>
            </a:r>
          </a:p>
          <a:p>
            <a:pPr fontAlgn="base"/>
            <a:r>
              <a:rPr lang="es-ES" b="1" dirty="0"/>
              <a:t>Inyección de agentes trombolíticos</a:t>
            </a:r>
            <a:r>
              <a:rPr lang="es-ES" dirty="0"/>
              <a:t> - los agentes trombolíticos, como el activador del plasminógeno tisular (su sigla en inglés es TPA), son inyectados en el cuerpo para disolver los coágulos de sangre, incrementando de este modo el flujo de sangre al corazón o al cerebro.</a:t>
            </a:r>
          </a:p>
          <a:p>
            <a:pPr fontAlgn="base"/>
            <a:r>
              <a:rPr lang="es-ES" b="1" dirty="0"/>
              <a:t>Inserción de catéteres</a:t>
            </a:r>
            <a:r>
              <a:rPr lang="es-ES" dirty="0"/>
              <a:t> - se introduce un catéter en las venas grandes para administrar fármacos quimioterapéuticos, apoyo nutricional y hemodiálisis. También puede introducirse un catéter antes de un transplante de médula ósea.</a:t>
            </a:r>
          </a:p>
          <a:p>
            <a:pPr fontAlgn="base"/>
            <a:r>
              <a:rPr lang="es-ES" b="1" dirty="0"/>
              <a:t>Tratamiento del cáncer</a:t>
            </a:r>
            <a:r>
              <a:rPr lang="es-ES" dirty="0"/>
              <a:t> - administración de medicamentos contra el cáncer directamente en la zona del tumor.</a:t>
            </a:r>
          </a:p>
          <a:p>
            <a:pPr marL="0" indent="0">
              <a:buNone/>
            </a:pPr>
            <a:r>
              <a:rPr lang="es-ES" dirty="0"/>
              <a:t/>
            </a:r>
            <a:br>
              <a:rPr lang="es-ES" dirty="0"/>
            </a:br>
            <a:endParaRPr lang="en-US" dirty="0"/>
          </a:p>
        </p:txBody>
      </p:sp>
    </p:spTree>
    <p:extLst>
      <p:ext uri="{BB962C8B-B14F-4D97-AF65-F5344CB8AC3E}">
        <p14:creationId xmlns:p14="http://schemas.microsoft.com/office/powerpoint/2010/main" val="1354174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a:t>
            </a:r>
            <a:r>
              <a:rPr lang="es-ES" sz="3100" dirty="0"/>
              <a:t>Quiénes son los miembros del equipo de radiología?</a:t>
            </a:r>
            <a:br>
              <a:rPr lang="es-ES" sz="3100" dirty="0"/>
            </a:br>
            <a:endParaRPr lang="en-US" sz="3100" dirty="0"/>
          </a:p>
        </p:txBody>
      </p:sp>
      <p:sp>
        <p:nvSpPr>
          <p:cNvPr id="3" name="Content Placeholder 2"/>
          <p:cNvSpPr>
            <a:spLocks noGrp="1"/>
          </p:cNvSpPr>
          <p:nvPr>
            <p:ph idx="1"/>
          </p:nvPr>
        </p:nvSpPr>
        <p:spPr/>
        <p:txBody>
          <a:bodyPr>
            <a:normAutofit/>
          </a:bodyPr>
          <a:lstStyle/>
          <a:p>
            <a:pPr marL="0" indent="0" fontAlgn="base">
              <a:buNone/>
            </a:pPr>
            <a:endParaRPr lang="es-ES" dirty="0" smtClean="0"/>
          </a:p>
          <a:p>
            <a:pPr marL="0" indent="0" fontAlgn="base">
              <a:buNone/>
            </a:pPr>
            <a:r>
              <a:rPr lang="es-ES" dirty="0" smtClean="0"/>
              <a:t>El </a:t>
            </a:r>
            <a:r>
              <a:rPr lang="es-ES" sz="2800" dirty="0"/>
              <a:t>funcionamiento de calidad de los exámenes y procedimientos de radiología, junto con una interpretación precisa y oportuna de los resultados del procedimiento radiológico, los llevan a cabo un equipo de varios profesionales del cuidado de la salud. El equipo de radiología incluye médicos, tecnólogos y </a:t>
            </a:r>
            <a:r>
              <a:rPr lang="es-ES" sz="2800" dirty="0" smtClean="0"/>
              <a:t>enfermeras, físicos y dosimetristas.</a:t>
            </a:r>
            <a:endParaRPr lang="es-ES" sz="2800" dirty="0"/>
          </a:p>
          <a:p>
            <a:pPr marL="0" indent="0">
              <a:buNone/>
            </a:pPr>
            <a:endParaRPr lang="en-US" dirty="0"/>
          </a:p>
        </p:txBody>
      </p:sp>
    </p:spTree>
    <p:extLst>
      <p:ext uri="{BB962C8B-B14F-4D97-AF65-F5344CB8AC3E}">
        <p14:creationId xmlns:p14="http://schemas.microsoft.com/office/powerpoint/2010/main" val="3088533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fontAlgn="base">
              <a:buNone/>
            </a:pPr>
            <a:r>
              <a:rPr lang="es-ES" dirty="0" smtClean="0"/>
              <a:t>   Cómo </a:t>
            </a:r>
            <a:r>
              <a:rPr lang="es-ES" dirty="0"/>
              <a:t>se producen las imágenes radiológicas?</a:t>
            </a:r>
          </a:p>
          <a:p>
            <a:pPr fontAlgn="base"/>
            <a:r>
              <a:rPr lang="es-ES" dirty="0"/>
              <a:t>Los diversos tipos de procedimientos radiológicos pueden agruparse según los medios en los que se producen sus imágenes: imagen por transmisión, imagen por reflexión o imagen por emisión.</a:t>
            </a:r>
          </a:p>
          <a:p>
            <a:pPr marL="0" indent="0">
              <a:buNone/>
            </a:pPr>
            <a:endParaRPr lang="en-US" dirty="0"/>
          </a:p>
        </p:txBody>
      </p:sp>
    </p:spTree>
    <p:extLst>
      <p:ext uri="{BB962C8B-B14F-4D97-AF65-F5344CB8AC3E}">
        <p14:creationId xmlns:p14="http://schemas.microsoft.com/office/powerpoint/2010/main" val="1722759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s-ES" b="1" dirty="0"/>
              <a:t>Imagen por transmisión</a:t>
            </a:r>
            <a:endParaRPr lang="en-US" dirty="0"/>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pPr marL="0" indent="0">
              <a:buNone/>
            </a:pPr>
            <a:r>
              <a:rPr lang="es-ES" dirty="0" smtClean="0"/>
              <a:t>     </a:t>
            </a:r>
            <a:r>
              <a:rPr lang="es-ES" dirty="0"/>
              <a:t/>
            </a:r>
            <a:br>
              <a:rPr lang="es-ES" dirty="0"/>
            </a:br>
            <a:r>
              <a:rPr lang="es-ES" dirty="0"/>
              <a:t>Los rayos X, la CT (Tomografía Computarizada) y la fluoroscopia son exámenes radiológicos cuyas imágenes se producen por transmisión. En las imágenes por transmisión, se produce un rayo de fotones de alta energía y se pasa a través de la estructura del cuerpo que está siendo examinada. El rayo pasa muy rápido a través de los tipos de tejido menos densos, como las secreciones acuosas, la sangre y la grasa, dejando un área oscurecida en la película de rayos X. Los tejidos conectivos y musculares (ligamentos, tendones y cartílago) aparecen en gris. Los huesos aparecerán en blanco.</a:t>
            </a:r>
          </a:p>
          <a:p>
            <a:pPr marL="0" indent="0">
              <a:buNone/>
            </a:pPr>
            <a:r>
              <a:rPr lang="en-US" dirty="0" smtClean="0"/>
              <a:t>    </a:t>
            </a:r>
            <a:endParaRPr lang="en-US" dirty="0"/>
          </a:p>
        </p:txBody>
      </p:sp>
    </p:spTree>
    <p:extLst>
      <p:ext uri="{BB962C8B-B14F-4D97-AF65-F5344CB8AC3E}">
        <p14:creationId xmlns:p14="http://schemas.microsoft.com/office/powerpoint/2010/main" val="24410130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s-ES" b="1" dirty="0"/>
              <a:t>Imagen por reflexión</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pPr marL="0" indent="0">
              <a:buNone/>
            </a:pPr>
            <a:r>
              <a:rPr lang="es-ES" dirty="0"/>
              <a:t/>
            </a:r>
            <a:br>
              <a:rPr lang="es-ES" dirty="0"/>
            </a:br>
            <a:r>
              <a:rPr lang="es-ES" dirty="0"/>
              <a:t>La imagen por reflexión se refiere al tipo de imagen producida al enviar sonidos de alta frecuencia a la parte del cuerpo u órgano que se está estudiando. Estas ondas sonoras "rebotan" en los diversos tipos de tejidos y estructuras del cuerpo a velocidades variables, dependiendo de la densidad de los tejidos presentes. Las ondas sonoras rebotadas se envían a una computadora que analiza las ondas sonoras y produce una imagen visual de la parte o estructura del cuerpo. La ecografía es un ejemplo de imagen por reflexión.</a:t>
            </a:r>
          </a:p>
          <a:p>
            <a:pPr marL="0" indent="0">
              <a:buNone/>
            </a:pPr>
            <a:endParaRPr lang="en-US" dirty="0"/>
          </a:p>
        </p:txBody>
      </p:sp>
    </p:spTree>
    <p:extLst>
      <p:ext uri="{BB962C8B-B14F-4D97-AF65-F5344CB8AC3E}">
        <p14:creationId xmlns:p14="http://schemas.microsoft.com/office/powerpoint/2010/main" val="34189716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s-ES" b="1" dirty="0"/>
              <a:t>Imagen por emisión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s-ES" dirty="0"/>
              <a:t/>
            </a:r>
            <a:br>
              <a:rPr lang="es-ES" dirty="0"/>
            </a:br>
            <a:r>
              <a:rPr lang="es-ES" dirty="0"/>
              <a:t>La imagen por emisión se produce cuando un escáner detecta diminutas partículas nucleares o energía magnética y son analizadas por una computadora para producir una imagen de la estructura u órgano del cuerpo que está siendo examinado. Los estudios de medicina nuclear utilizan la emisión de partículas nucleares procedente de sustancias nucleares introducidas en el cuerpo específicamente para el examen. Los estudios de imágenes por resonancia magnética (su sigla en inglés es MRI), por ejemplo, se obtienen utilizando un imán grande para provocar cambios en el tejido del cuerpo con el fin de detectar la energía magnética en la parte o estructura del cuerpo que está siendo examinada.</a:t>
            </a:r>
          </a:p>
          <a:p>
            <a:pPr marL="0" indent="0">
              <a:buNone/>
            </a:pPr>
            <a:endParaRPr lang="en-US" dirty="0"/>
          </a:p>
        </p:txBody>
      </p:sp>
    </p:spTree>
    <p:extLst>
      <p:ext uri="{BB962C8B-B14F-4D97-AF65-F5344CB8AC3E}">
        <p14:creationId xmlns:p14="http://schemas.microsoft.com/office/powerpoint/2010/main" val="470649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b="1" dirty="0"/>
              <a:t>Radiología Diagnóstica</a:t>
            </a:r>
            <a:br>
              <a:rPr lang="es-ES" b="1" dirty="0"/>
            </a:br>
            <a:endParaRPr lang="en-US" dirty="0"/>
          </a:p>
        </p:txBody>
      </p:sp>
      <p:sp>
        <p:nvSpPr>
          <p:cNvPr id="3" name="Content Placeholder 2"/>
          <p:cNvSpPr>
            <a:spLocks noGrp="1"/>
          </p:cNvSpPr>
          <p:nvPr>
            <p:ph idx="1"/>
          </p:nvPr>
        </p:nvSpPr>
        <p:spPr/>
        <p:txBody>
          <a:bodyPr>
            <a:normAutofit/>
          </a:bodyPr>
          <a:lstStyle/>
          <a:p>
            <a:pPr marL="0" indent="0" fontAlgn="base">
              <a:buNone/>
            </a:pPr>
            <a:r>
              <a:rPr lang="es-ES" dirty="0" smtClean="0"/>
              <a:t>La </a:t>
            </a:r>
            <a:r>
              <a:rPr lang="es-ES" dirty="0"/>
              <a:t>radiología diagnóstica es el proceso de crear imágenes del cuerpo, sus órganos y otras estructuras internas con radiación externa. Las técnicas de la radiología diagnóstica incluyen el uso de tubos de rayos X que emiten radiación, radionúclidos, dispositivos ultrasonográficos y radiación electromagnética de radiofrecuencia.</a:t>
            </a:r>
          </a:p>
          <a:p>
            <a:pPr marL="0" indent="0">
              <a:buNone/>
            </a:pPr>
            <a:endParaRPr lang="en-US" dirty="0"/>
          </a:p>
        </p:txBody>
      </p:sp>
    </p:spTree>
    <p:extLst>
      <p:ext uri="{BB962C8B-B14F-4D97-AF65-F5344CB8AC3E}">
        <p14:creationId xmlns:p14="http://schemas.microsoft.com/office/powerpoint/2010/main" val="511428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La radiología es la rama de la medicina que utiliza sustancias radioactivas, radiación electromagnética y ondas sonoras para crear imágenes del cuerpo, sus órganos y estructuras con fines de diagnóstico y tratamiento. Las imágenes pueden también mostrar la eficacia del funcionamiento del cuerpo, sus órganos internos y estructuras.</a:t>
            </a:r>
            <a:endParaRPr lang="en-US" dirty="0"/>
          </a:p>
        </p:txBody>
      </p:sp>
    </p:spTree>
    <p:extLst>
      <p:ext uri="{BB962C8B-B14F-4D97-AF65-F5344CB8AC3E}">
        <p14:creationId xmlns:p14="http://schemas.microsoft.com/office/powerpoint/2010/main" val="1793118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s-ES" dirty="0"/>
              <a:t>Las técnicas de la radiología diagnóstica no suelen ser invasivas, lo que significa que no se introduce ningún equipo en el cuerpo ni se realiza ningún corte para la obtención de las imágenes. Sin embargo, determinados procedimientos combinan las técnicas de la radiología diagnóstica con procedimientos mínimamente invasivos para diagnosticar y tratar una enfermedad. Además, la radiología diagnóstica se utiliza a menudo como ayuda durante las cirugías mínimamente invasivas.</a:t>
            </a:r>
            <a:endParaRPr lang="en-US" dirty="0"/>
          </a:p>
        </p:txBody>
      </p:sp>
    </p:spTree>
    <p:extLst>
      <p:ext uri="{BB962C8B-B14F-4D97-AF65-F5344CB8AC3E}">
        <p14:creationId xmlns:p14="http://schemas.microsoft.com/office/powerpoint/2010/main" val="3258566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También se realizan muchos procedimientos y escáneres de diagnóstico diferentes en medicina nuclear. La medicina nuclear utiliza pequeñas cantidades de agentes radioactivos, como el talio o el tecnecio, para examinar diversos órganos y sus estructuras. Estos escáneres se utilizan para diagnosticar, controlar y tratar enfermedades y trastornos médicos.</a:t>
            </a:r>
            <a:endParaRPr lang="en-US" dirty="0"/>
          </a:p>
        </p:txBody>
      </p:sp>
    </p:spTree>
    <p:extLst>
      <p:ext uri="{BB962C8B-B14F-4D97-AF65-F5344CB8AC3E}">
        <p14:creationId xmlns:p14="http://schemas.microsoft.com/office/powerpoint/2010/main" val="1632937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a:t>
            </a:r>
            <a:r>
              <a:rPr lang="es-ES" dirty="0"/>
              <a:t>Qué es una arteriografía?</a:t>
            </a:r>
            <a:br>
              <a:rPr lang="es-ES" dirty="0"/>
            </a:br>
            <a:endParaRPr lang="en-US" dirty="0"/>
          </a:p>
        </p:txBody>
      </p:sp>
      <p:sp>
        <p:nvSpPr>
          <p:cNvPr id="3" name="Content Placeholder 2"/>
          <p:cNvSpPr>
            <a:spLocks noGrp="1"/>
          </p:cNvSpPr>
          <p:nvPr>
            <p:ph idx="1"/>
          </p:nvPr>
        </p:nvSpPr>
        <p:spPr/>
        <p:txBody>
          <a:bodyPr>
            <a:normAutofit/>
          </a:bodyPr>
          <a:lstStyle/>
          <a:p>
            <a:pPr fontAlgn="base"/>
            <a:r>
              <a:rPr lang="es-ES" dirty="0" smtClean="0"/>
              <a:t>Una </a:t>
            </a:r>
            <a:r>
              <a:rPr lang="es-ES" dirty="0"/>
              <a:t>arteriografía es una radiográfica de los vasos sanguíneos llamada arterias. Se realiza para evaluar varios trastornos vasculares, tales como aneurisma (un área abultada y debilitada en la pared de un vaso sanguíneo), estenosis (estrechamiento de un vaso sanguíneo) u obstrucciones. A este procedimiento también se lo conoce como angiograma y arteriografía.</a:t>
            </a:r>
          </a:p>
          <a:p>
            <a:pPr marL="0" indent="0">
              <a:buNone/>
            </a:pPr>
            <a:endParaRPr lang="en-US" dirty="0"/>
          </a:p>
        </p:txBody>
      </p:sp>
    </p:spTree>
    <p:extLst>
      <p:ext uri="{BB962C8B-B14F-4D97-AF65-F5344CB8AC3E}">
        <p14:creationId xmlns:p14="http://schemas.microsoft.com/office/powerpoint/2010/main" val="3705057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fontAlgn="base"/>
            <a:r>
              <a:rPr lang="es-ES" dirty="0"/>
              <a:t>Por lo general, durante una arteriografía se utiliza la fluoroscopia. La fluoroscopia es el estudio de las estructuras en movimiento del cuerpo, similar a una “película” de rayos X. Un haz continuo de rayos X pasa a través de la parte del cuerpo a examinarse y se transmite a un monitor parecido a un televisor de forma que pueda verse en detalle la parte del cuerpo y su movimiento.</a:t>
            </a:r>
          </a:p>
          <a:p>
            <a:pPr fontAlgn="base"/>
            <a:r>
              <a:rPr lang="es-ES" dirty="0"/>
              <a:t>Muchas arterias pueden ser examinadas mediante una arteriografía, incluyendo los sistemas arteriales de las piernas, los riñones, el cerebro y el corazón.</a:t>
            </a:r>
          </a:p>
          <a:p>
            <a:pPr marL="0" indent="0">
              <a:buNone/>
            </a:pPr>
            <a:endParaRPr lang="en-US" dirty="0"/>
          </a:p>
        </p:txBody>
      </p:sp>
    </p:spTree>
    <p:extLst>
      <p:ext uri="{BB962C8B-B14F-4D97-AF65-F5344CB8AC3E}">
        <p14:creationId xmlns:p14="http://schemas.microsoft.com/office/powerpoint/2010/main" val="25665417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pPr marL="0" indent="0">
              <a:buNone/>
            </a:pPr>
            <a:r>
              <a:rPr lang="es-ES" dirty="0"/>
              <a:t>Durante un arteriograma, se inyecta una sustancia de contraste en una arteria para visualizar las arterias por medio de rayos-X. El desarrollo y la mejora de los procedimientos de diagnóstico como las tomografías computarizadas (TC), las ecografías y las imágenes por resonancia magnética (MRI, por su sigla en inglés) han ampliado enormemente las capacidades de diagnóstico del departamento de radiología. La arteriografía puede realizarse conjuntamente con otro tipo de procedimiento de diagnóstico, como tomografías computarizadas, imágenes por resonancia magnética o ecografías, lo que proporciona más detalles al médico.</a:t>
            </a:r>
            <a:endParaRPr lang="en-US" dirty="0"/>
          </a:p>
        </p:txBody>
      </p:sp>
    </p:spTree>
    <p:extLst>
      <p:ext uri="{BB962C8B-B14F-4D97-AF65-F5344CB8AC3E}">
        <p14:creationId xmlns:p14="http://schemas.microsoft.com/office/powerpoint/2010/main" val="12818407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a:t>
            </a:r>
            <a:r>
              <a:rPr lang="es-ES" dirty="0"/>
              <a:t>Por qué se realiza una arteriografía?</a:t>
            </a:r>
            <a:br>
              <a:rPr lang="es-ES" dirty="0"/>
            </a:br>
            <a:endParaRPr lang="en-US" dirty="0"/>
          </a:p>
        </p:txBody>
      </p:sp>
      <p:sp>
        <p:nvSpPr>
          <p:cNvPr id="3" name="Content Placeholder 2"/>
          <p:cNvSpPr>
            <a:spLocks noGrp="1"/>
          </p:cNvSpPr>
          <p:nvPr>
            <p:ph idx="1"/>
          </p:nvPr>
        </p:nvSpPr>
        <p:spPr/>
        <p:txBody>
          <a:bodyPr>
            <a:normAutofit fontScale="85000" lnSpcReduction="20000"/>
          </a:bodyPr>
          <a:lstStyle/>
          <a:p>
            <a:pPr fontAlgn="base"/>
            <a:r>
              <a:rPr lang="es-ES" dirty="0" smtClean="0"/>
              <a:t>Una </a:t>
            </a:r>
            <a:r>
              <a:rPr lang="es-ES" dirty="0"/>
              <a:t>arteriografía puede realizarse para detectar anormalidades de los vasos sanguíneos. Tales anormalidades pueden comprender, aunque no de forma excluyente:</a:t>
            </a:r>
          </a:p>
          <a:p>
            <a:pPr fontAlgn="base"/>
            <a:r>
              <a:rPr lang="es-ES" dirty="0"/>
              <a:t>aneurismas</a:t>
            </a:r>
          </a:p>
          <a:p>
            <a:pPr fontAlgn="base"/>
            <a:r>
              <a:rPr lang="es-ES" dirty="0"/>
              <a:t>estenosis (estrechamiento) o </a:t>
            </a:r>
            <a:r>
              <a:rPr lang="es-ES" dirty="0" err="1"/>
              <a:t>vasoespasmo</a:t>
            </a:r>
            <a:r>
              <a:rPr lang="es-ES" dirty="0"/>
              <a:t> (espasmo del vaso sanguíneo)</a:t>
            </a:r>
          </a:p>
          <a:p>
            <a:pPr fontAlgn="base"/>
            <a:r>
              <a:rPr lang="es-ES" dirty="0"/>
              <a:t>malformación </a:t>
            </a:r>
            <a:r>
              <a:rPr lang="es-ES" dirty="0" err="1"/>
              <a:t>arteriovenosa</a:t>
            </a:r>
            <a:r>
              <a:rPr lang="es-ES" dirty="0"/>
              <a:t> (comunicación anormal entre una arteria y una vena)</a:t>
            </a:r>
          </a:p>
          <a:p>
            <a:pPr fontAlgn="base"/>
            <a:r>
              <a:rPr lang="es-ES" dirty="0"/>
              <a:t>trombosis (coágulo sanguíneo que se forma dentro de un vaso sanguíneo) u oclusión (bloqueo de un vaso sanguíneo)</a:t>
            </a:r>
          </a:p>
          <a:p>
            <a:pPr marL="0" indent="0">
              <a:buNone/>
            </a:pPr>
            <a:endParaRPr lang="en-US" dirty="0"/>
          </a:p>
        </p:txBody>
      </p:sp>
    </p:spTree>
    <p:extLst>
      <p:ext uri="{BB962C8B-B14F-4D97-AF65-F5344CB8AC3E}">
        <p14:creationId xmlns:p14="http://schemas.microsoft.com/office/powerpoint/2010/main" val="2940771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s-ES" dirty="0"/>
              <a:t>Otros trastornos que pueden detectarse a través de una arteriografía incluyen tumores, hemorragia, inflamación y la invasión de un tumor a los vasos sanguíneos. La arteriografía puede utilizarse para administrar medicamentos directamente a un tejido u órgano para su tratamiento, como medicamentos anticoagulantes en el lugar de la hemorragia o medicamentos contra el cáncer en un tumor.</a:t>
            </a:r>
            <a:endParaRPr lang="en-US" dirty="0"/>
          </a:p>
        </p:txBody>
      </p:sp>
    </p:spTree>
    <p:extLst>
      <p:ext uri="{BB962C8B-B14F-4D97-AF65-F5344CB8AC3E}">
        <p14:creationId xmlns:p14="http://schemas.microsoft.com/office/powerpoint/2010/main" val="13260682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s-ES" dirty="0"/>
              <a:t>Una arteriografía puede recomendarse después de un procedimiento previo, como una tomografía computarizada que indique la necesidad de obtener información adicional. Los tratamientos se pueden también hacer durante una arteriograma, tal como disolver un coágulo o colocación de un </a:t>
            </a:r>
            <a:r>
              <a:rPr lang="es-ES" dirty="0" err="1"/>
              <a:t>stent</a:t>
            </a:r>
            <a:r>
              <a:rPr lang="es-ES" dirty="0"/>
              <a:t> en un vaso sanguíneo.</a:t>
            </a:r>
            <a:endParaRPr lang="en-US" dirty="0"/>
          </a:p>
        </p:txBody>
      </p:sp>
    </p:spTree>
    <p:extLst>
      <p:ext uri="{BB962C8B-B14F-4D97-AF65-F5344CB8AC3E}">
        <p14:creationId xmlns:p14="http://schemas.microsoft.com/office/powerpoint/2010/main" val="16061121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a:t>
            </a:r>
            <a:r>
              <a:rPr lang="es-ES" dirty="0"/>
              <a:t>Cómo se realiza una arteriografía?</a:t>
            </a:r>
            <a:br>
              <a:rPr lang="es-ES" dirty="0"/>
            </a:br>
            <a:endParaRPr lang="en-US" dirty="0"/>
          </a:p>
        </p:txBody>
      </p:sp>
      <p:sp>
        <p:nvSpPr>
          <p:cNvPr id="3" name="Content Placeholder 2"/>
          <p:cNvSpPr>
            <a:spLocks noGrp="1"/>
          </p:cNvSpPr>
          <p:nvPr>
            <p:ph idx="1"/>
          </p:nvPr>
        </p:nvSpPr>
        <p:spPr/>
        <p:txBody>
          <a:bodyPr>
            <a:normAutofit fontScale="85000" lnSpcReduction="10000"/>
          </a:bodyPr>
          <a:lstStyle/>
          <a:p>
            <a:pPr marL="0" indent="0" fontAlgn="base">
              <a:buNone/>
            </a:pPr>
            <a:r>
              <a:rPr lang="es-ES" dirty="0" smtClean="0"/>
              <a:t>Para </a:t>
            </a:r>
            <a:r>
              <a:rPr lang="es-ES" dirty="0"/>
              <a:t>obtener una imagen de un vaso sanguíneo por rayos X es necesario tener acceso por vía intravenosa (IV) para poder inyectar un colorante de contraste en el sistema circulatorio del cuerpo. El colorante de contraste hace que los vasos sanguíneos aparezcan opacos en la imagen de rayos X. Esto permite que el médico visualice mejor la estructura del vaso o los vasos que está evaluando. Cuando el colorante se inyecta en determinados vasos sanguíneos para examinar más detalladamente un área de la circulación en particular, el procedimiento se denomina angiografía superselectiva.</a:t>
            </a:r>
          </a:p>
          <a:p>
            <a:pPr marL="0" indent="0">
              <a:buNone/>
            </a:pPr>
            <a:endParaRPr lang="en-US" dirty="0"/>
          </a:p>
        </p:txBody>
      </p:sp>
    </p:spTree>
    <p:extLst>
      <p:ext uri="{BB962C8B-B14F-4D97-AF65-F5344CB8AC3E}">
        <p14:creationId xmlns:p14="http://schemas.microsoft.com/office/powerpoint/2010/main" val="20228696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Por lo general, la arteriografía se realiza bajo anestesia local (se adormece el lugar en el que se insertará el catéter) y a menudo va a acompañada de un sedante suave. Sin embargo, según el tipo de procedimiento que se vaya a realizar y la parte del cuerpo comprometida, se puede requerir anestesia general (la persona permanecerá dormida durante el procedimiento). Algunos pacientes, como los bebés y los niños pequeños, o los pacientes que están confundidos o extremadamente ansiosos, también pueden requerir anestesia general.</a:t>
            </a:r>
            <a:endParaRPr lang="en-US" dirty="0"/>
          </a:p>
        </p:txBody>
      </p:sp>
    </p:spTree>
    <p:extLst>
      <p:ext uri="{BB962C8B-B14F-4D97-AF65-F5344CB8AC3E}">
        <p14:creationId xmlns:p14="http://schemas.microsoft.com/office/powerpoint/2010/main" val="3348470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rmAutofit fontScale="92500" lnSpcReduction="20000"/>
          </a:bodyPr>
          <a:lstStyle/>
          <a:p>
            <a:pPr marL="0" indent="0" fontAlgn="base">
              <a:buNone/>
            </a:pPr>
            <a:r>
              <a:rPr lang="es-ES" dirty="0" smtClean="0"/>
              <a:t>La </a:t>
            </a:r>
            <a:r>
              <a:rPr lang="es-ES" dirty="0"/>
              <a:t>radiología se descubrió hace poco más de 100 años y se ha convertido en una ciencia altamente tecnológica, que cuenta con el equipo más moderno para obtener imágenes de todos los aspectos del cuerpo.</a:t>
            </a:r>
          </a:p>
          <a:p>
            <a:pPr marL="0" indent="0" fontAlgn="base">
              <a:buNone/>
            </a:pPr>
            <a:r>
              <a:rPr lang="es-ES" dirty="0"/>
              <a:t>Aunque ha existido preocupación acerca de los efectos secundarios potencialmente dañinos asociados con el uso de la radiación, se cree que los riesgos son sobrepasados por la información obtenida sobre las condiciones de los pacientes y la contribución de la radiología a la ciencia médica.</a:t>
            </a:r>
          </a:p>
          <a:p>
            <a:pPr marL="0" indent="0">
              <a:buNone/>
            </a:pPr>
            <a:endParaRPr lang="en-US" dirty="0"/>
          </a:p>
        </p:txBody>
      </p:sp>
    </p:spTree>
    <p:extLst>
      <p:ext uri="{BB962C8B-B14F-4D97-AF65-F5344CB8AC3E}">
        <p14:creationId xmlns:p14="http://schemas.microsoft.com/office/powerpoint/2010/main" val="21279955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Qué </a:t>
            </a:r>
            <a:r>
              <a:rPr lang="es-ES" dirty="0"/>
              <a:t>son los rayos X con bario?</a:t>
            </a:r>
            <a:br>
              <a:rPr lang="es-ES" dirty="0"/>
            </a:br>
            <a:endParaRPr lang="en-US" dirty="0"/>
          </a:p>
        </p:txBody>
      </p:sp>
      <p:sp>
        <p:nvSpPr>
          <p:cNvPr id="3" name="Content Placeholder 2"/>
          <p:cNvSpPr>
            <a:spLocks noGrp="1"/>
          </p:cNvSpPr>
          <p:nvPr>
            <p:ph idx="1"/>
          </p:nvPr>
        </p:nvSpPr>
        <p:spPr/>
        <p:txBody>
          <a:bodyPr>
            <a:normAutofit fontScale="85000" lnSpcReduction="10000"/>
          </a:bodyPr>
          <a:lstStyle/>
          <a:p>
            <a:pPr marL="0" indent="0" fontAlgn="base">
              <a:buNone/>
            </a:pPr>
            <a:r>
              <a:rPr lang="es-ES" dirty="0" smtClean="0"/>
              <a:t>Los </a:t>
            </a:r>
            <a:r>
              <a:rPr lang="es-ES" dirty="0"/>
              <a:t>rayos X con bario son exámenes radiográficos (rayos X) del tracto gastrointestinal (GI). Los rayos X con bario (también llamados series GI superior e inferior) se utilizan para diagnosticar anomalías del tracto gastrointestinal, como tumores, úlceras y otras enfermedades inflamatorias, pólipos, hernias y estenosis. Con el uso de sulfato de bario, un producto químico metálico a través del cual no pueden pasar los rayos X, se toman los rayos X de la zona que se está examinando.</a:t>
            </a:r>
          </a:p>
          <a:p>
            <a:pPr marL="0" indent="0">
              <a:buNone/>
            </a:pPr>
            <a:r>
              <a:rPr lang="es-ES" dirty="0"/>
              <a:t/>
            </a:r>
            <a:br>
              <a:rPr lang="es-ES" dirty="0"/>
            </a:br>
            <a:endParaRPr lang="en-US" dirty="0"/>
          </a:p>
        </p:txBody>
      </p:sp>
    </p:spTree>
    <p:extLst>
      <p:ext uri="{BB962C8B-B14F-4D97-AF65-F5344CB8AC3E}">
        <p14:creationId xmlns:p14="http://schemas.microsoft.com/office/powerpoint/2010/main" val="8017678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s-ES" dirty="0"/>
              <a:t>El uso de bario en rayos X estándar contribuye a la visibilidad de diversas características del tracto gastrointestinal. El bario es un polvo metálico blanco y seco con consistencia similar al yeso, que se mezcla con agua para formar líquido de bario. El bario es una sustancia que absorbe los rayos X y que aparece en color blanco en la placa radiográfica. Cuando se instila en el tracto gastrointestinal, el bario recubre la pared interna del esófago, el estómago, el intestino grueso y/o delgado para que se visualicen el revestimiento, el tamaño, la forma, el contorno y la permeabilidad (apertura) de la pared intestinal interna con los rayos X. Este proceso muestra diferencias que probablemente no se vean en las radiografías estándar. El bario se utiliza sólo para estudios de diagnóstico del tracto gastrointestinal.</a:t>
            </a:r>
            <a:endParaRPr lang="en-US" dirty="0"/>
          </a:p>
        </p:txBody>
      </p:sp>
    </p:spTree>
    <p:extLst>
      <p:ext uri="{BB962C8B-B14F-4D97-AF65-F5344CB8AC3E}">
        <p14:creationId xmlns:p14="http://schemas.microsoft.com/office/powerpoint/2010/main" val="35237675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fontAlgn="base">
              <a:buNone/>
            </a:pPr>
            <a:r>
              <a:rPr lang="es-ES" dirty="0"/>
              <a:t>Además de bario potable, algunos pacientes pueden tener cristales de bicarbonato de sodio (similar a Alka-Seltzer) para mejorar aún más las imágenes. Este tipo de procedimiento se llama de aire de contraste o de doble contraste del tracto gastrointestinal superior.</a:t>
            </a:r>
          </a:p>
          <a:p>
            <a:pPr marL="0" indent="0" fontAlgn="base">
              <a:buNone/>
            </a:pPr>
            <a:r>
              <a:rPr lang="es-ES" dirty="0"/>
              <a:t>Por lo general, durante un procedimiento de rayos X con bario se utiliza la fluoroscopia. La fluoroscopia es un estudio de las estructuras en movimiento del cuerpo, similar a una “película” de rayos X. Un haz continuo de rayos X pasa a través de la parte del cuerpo a examinarse y se transmite a un monitor parecido a un televisor de forma que pueda verse en detalle la parte del cuerpo y su movimiento. En los procedimientos de rayos X con bario, la fluoroscopia permite al radiólogo ver el movimiento del bario a través del tracto gastrointestinal, que se instila por la boca o el recto.</a:t>
            </a:r>
          </a:p>
          <a:p>
            <a:pPr marL="0" indent="0">
              <a:buNone/>
            </a:pPr>
            <a:endParaRPr lang="en-US" dirty="0"/>
          </a:p>
        </p:txBody>
      </p:sp>
    </p:spTree>
    <p:extLst>
      <p:ext uri="{BB962C8B-B14F-4D97-AF65-F5344CB8AC3E}">
        <p14:creationId xmlns:p14="http://schemas.microsoft.com/office/powerpoint/2010/main" val="4615132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base"/>
            <a:r>
              <a:rPr lang="es-ES" dirty="0"/>
              <a:t>¿Por qué se realizan los rayos X con bario?</a:t>
            </a:r>
          </a:p>
        </p:txBody>
      </p:sp>
      <p:sp>
        <p:nvSpPr>
          <p:cNvPr id="3" name="Content Placeholder 2"/>
          <p:cNvSpPr>
            <a:spLocks noGrp="1"/>
          </p:cNvSpPr>
          <p:nvPr>
            <p:ph idx="1"/>
          </p:nvPr>
        </p:nvSpPr>
        <p:spPr/>
        <p:txBody>
          <a:bodyPr>
            <a:normAutofit fontScale="85000" lnSpcReduction="20000"/>
          </a:bodyPr>
          <a:lstStyle/>
          <a:p>
            <a:pPr fontAlgn="base"/>
            <a:r>
              <a:rPr lang="es-ES" dirty="0" smtClean="0"/>
              <a:t>Las </a:t>
            </a:r>
            <a:r>
              <a:rPr lang="es-ES" dirty="0"/>
              <a:t>razones para realizar procedimientos de rayos X con bario pueden incluir las siguientes:</a:t>
            </a:r>
          </a:p>
          <a:p>
            <a:pPr fontAlgn="base"/>
            <a:r>
              <a:rPr lang="es-ES" dirty="0"/>
              <a:t>dolor abdominal</a:t>
            </a:r>
          </a:p>
          <a:p>
            <a:pPr fontAlgn="base"/>
            <a:r>
              <a:rPr lang="es-ES" dirty="0"/>
              <a:t>hemorragia del recto</a:t>
            </a:r>
          </a:p>
          <a:p>
            <a:pPr fontAlgn="base"/>
            <a:r>
              <a:rPr lang="es-ES" dirty="0"/>
              <a:t>sangre en el vómito</a:t>
            </a:r>
          </a:p>
          <a:p>
            <a:pPr fontAlgn="base"/>
            <a:r>
              <a:rPr lang="es-ES" dirty="0"/>
              <a:t>cambios en las defecaciones</a:t>
            </a:r>
          </a:p>
          <a:p>
            <a:pPr fontAlgn="base"/>
            <a:r>
              <a:rPr lang="es-ES" dirty="0"/>
              <a:t>diarrea o estreñimiento crónicos</a:t>
            </a:r>
          </a:p>
          <a:p>
            <a:pPr fontAlgn="base"/>
            <a:r>
              <a:rPr lang="es-ES" dirty="0"/>
              <a:t>dolor o dificultad para tragar\</a:t>
            </a:r>
          </a:p>
          <a:p>
            <a:pPr fontAlgn="base"/>
            <a:r>
              <a:rPr lang="es-ES" dirty="0"/>
              <a:t>pérdida de peso inexplicable</a:t>
            </a:r>
          </a:p>
          <a:p>
            <a:pPr fontAlgn="base"/>
            <a:r>
              <a:rPr lang="es-ES" dirty="0"/>
              <a:t>pesadez de estómago inusual</a:t>
            </a:r>
          </a:p>
          <a:p>
            <a:pPr fontAlgn="base"/>
            <a:r>
              <a:rPr lang="es-ES" dirty="0"/>
              <a:t>para detectar anormalidades anatómicas</a:t>
            </a:r>
          </a:p>
          <a:p>
            <a:pPr marL="0" indent="0">
              <a:buNone/>
            </a:pPr>
            <a:endParaRPr lang="en-US" dirty="0"/>
          </a:p>
        </p:txBody>
      </p:sp>
    </p:spTree>
    <p:extLst>
      <p:ext uri="{BB962C8B-B14F-4D97-AF65-F5344CB8AC3E}">
        <p14:creationId xmlns:p14="http://schemas.microsoft.com/office/powerpoint/2010/main" val="23659803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s-ES" dirty="0"/>
              <a:t>A menudo se realizan procedimientos adicionales junto con o como resultado de los rayos X con bario. Estos procedimientos pueden incluir exámenes endoscópicos (un endoscopio es un tubo delgado y flexible que se introduce en una cavidad del cuerpo y que, mediante el uso de la tecnología de fibra óptica, proporciona una visualización directa del interior de la cavidad), tomografías computarizadas o resonancias magnéticas y ecografías intracavitarias.</a:t>
            </a:r>
            <a:endParaRPr lang="en-US" dirty="0"/>
          </a:p>
        </p:txBody>
      </p:sp>
    </p:spTree>
    <p:extLst>
      <p:ext uri="{BB962C8B-B14F-4D97-AF65-F5344CB8AC3E}">
        <p14:creationId xmlns:p14="http://schemas.microsoft.com/office/powerpoint/2010/main" val="38274361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s-ES" sz="3200" dirty="0" smtClean="0"/>
              <a:t/>
            </a:r>
            <a:br>
              <a:rPr lang="es-ES" sz="3200" dirty="0" smtClean="0"/>
            </a:br>
            <a:r>
              <a:rPr lang="es-ES" sz="3200" dirty="0" smtClean="0"/>
              <a:t>Cuáles </a:t>
            </a:r>
            <a:r>
              <a:rPr lang="es-ES" sz="3200" dirty="0"/>
              <a:t>son los diferentes procedimientos de rayos X con bario?</a:t>
            </a:r>
            <a:br>
              <a:rPr lang="es-ES" sz="3200" dirty="0"/>
            </a:br>
            <a:endParaRPr lang="en-US" sz="3200" dirty="0"/>
          </a:p>
        </p:txBody>
      </p:sp>
      <p:sp>
        <p:nvSpPr>
          <p:cNvPr id="3" name="Content Placeholder 2"/>
          <p:cNvSpPr>
            <a:spLocks noGrp="1"/>
          </p:cNvSpPr>
          <p:nvPr>
            <p:ph idx="1"/>
          </p:nvPr>
        </p:nvSpPr>
        <p:spPr/>
        <p:txBody>
          <a:bodyPr>
            <a:normAutofit/>
          </a:bodyPr>
          <a:lstStyle/>
          <a:p>
            <a:pPr fontAlgn="base"/>
            <a:r>
              <a:rPr lang="es-ES" dirty="0" smtClean="0"/>
              <a:t>Existen </a:t>
            </a:r>
            <a:r>
              <a:rPr lang="es-ES" dirty="0"/>
              <a:t>tres tipos de procedimientos de rayos X con bario, incluyendo los siguientes:</a:t>
            </a:r>
          </a:p>
          <a:p>
            <a:pPr fontAlgn="base"/>
            <a:r>
              <a:rPr lang="es-ES" dirty="0"/>
              <a:t>enema de bario (también llamado serie gastrointestinal inferior)</a:t>
            </a:r>
          </a:p>
          <a:p>
            <a:pPr fontAlgn="base"/>
            <a:r>
              <a:rPr lang="es-ES" dirty="0"/>
              <a:t>enema de bario del intestino delgado (también llamado enteroclisis)</a:t>
            </a:r>
          </a:p>
          <a:p>
            <a:pPr fontAlgn="base"/>
            <a:r>
              <a:rPr lang="es-ES" dirty="0"/>
              <a:t>esofagografía (también llamada serie gastrointestinal superior)</a:t>
            </a:r>
          </a:p>
          <a:p>
            <a:pPr marL="0" indent="0">
              <a:buNone/>
            </a:pPr>
            <a:endParaRPr lang="en-US" dirty="0"/>
          </a:p>
        </p:txBody>
      </p:sp>
    </p:spTree>
    <p:extLst>
      <p:ext uri="{BB962C8B-B14F-4D97-AF65-F5344CB8AC3E}">
        <p14:creationId xmlns:p14="http://schemas.microsoft.com/office/powerpoint/2010/main" val="36138471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Qué </a:t>
            </a:r>
            <a:r>
              <a:rPr lang="es-ES" dirty="0"/>
              <a:t>es una tomografía computada?</a:t>
            </a:r>
            <a:br>
              <a:rPr lang="es-ES" dirty="0"/>
            </a:br>
            <a:endParaRPr lang="en-US"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es-ES" dirty="0" smtClean="0"/>
              <a:t>La </a:t>
            </a:r>
            <a:r>
              <a:rPr lang="es-ES" dirty="0"/>
              <a:t>tomografía computada (TC o TAC) es un procedimiento no invasiva de diagnóstico por imágenes que utiliza una combinación de radiografías y tecnología computarizada para obtener imágenes de cortes transversales (a menudo llamadas “rebanadas”) del cuerpo, tanto horizontales como verticales. La tomografía computada muestra imágenes detalladas de cualquier parte del cuerpo, incluidos los huesos, músculos, grasa, órganos, y vasos sanguíneos. Las tomografías computarizadas muestran más detalles que las radiografías estándar.</a:t>
            </a:r>
          </a:p>
          <a:p>
            <a:pPr marL="0" indent="0">
              <a:buNone/>
            </a:pPr>
            <a:endParaRPr lang="en-US" dirty="0"/>
          </a:p>
        </p:txBody>
      </p:sp>
    </p:spTree>
    <p:extLst>
      <p:ext uri="{BB962C8B-B14F-4D97-AF65-F5344CB8AC3E}">
        <p14:creationId xmlns:p14="http://schemas.microsoft.com/office/powerpoint/2010/main" val="13850955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dirty="0"/>
              <a:t>En los rayos X estándar, se dirige un rayo de energía a la parte del cuerpo que se está estudiando. Una placa situada detrás de la zona del cuerpo captura las variaciones del rayo de energía después de que éste pasa a través de la piel, el hueso, el músculo y otros tejidos. Aunque puede obtenerse mucha información de los rayos X regulares, no pueden obtenerse muchos detalles de los órganos internos y otras estructuras.</a:t>
            </a:r>
            <a:endParaRPr lang="en-US" dirty="0"/>
          </a:p>
        </p:txBody>
      </p:sp>
    </p:spTree>
    <p:extLst>
      <p:ext uri="{BB962C8B-B14F-4D97-AF65-F5344CB8AC3E}">
        <p14:creationId xmlns:p14="http://schemas.microsoft.com/office/powerpoint/2010/main" val="1613151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s-ES" dirty="0"/>
              <a:t>En la tomografía computarizada, el haz de rayos X se mueve en círculo alrededor del cuerpo. Esto permite tener vistas diferentes del mismo órgano o estructura, y proporciona muchos más detalles. La información de los rayos X es enviada a una computadora que interpreta los datos de los rayos X y los presenta en forma bidimensional en un monitor. La tecnología y software informático más modernos hacen posible la obtención de imágenes tridimensionales (3-D).</a:t>
            </a:r>
            <a:endParaRPr lang="en-US" dirty="0"/>
          </a:p>
        </p:txBody>
      </p:sp>
    </p:spTree>
    <p:extLst>
      <p:ext uri="{BB962C8B-B14F-4D97-AF65-F5344CB8AC3E}">
        <p14:creationId xmlns:p14="http://schemas.microsoft.com/office/powerpoint/2010/main" val="18154948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fontAlgn="base">
              <a:buNone/>
            </a:pPr>
            <a:r>
              <a:rPr lang="es-ES" dirty="0"/>
              <a:t>Las tomografías pueden realizarse con o sin contraste. "Contraste" se refiere a una sustancia administrada oralmente o inyectada por vía intravenosa (IV) que hace que se vea más claramente el órgano o tejido en particular que se está estudiando. Los exámenes por contraste pueden requerir que usted ayune durante un determinado período de tiempo antes del procedimiento. Su médico le avisará de esto antes del procedimiento.</a:t>
            </a:r>
          </a:p>
          <a:p>
            <a:pPr marL="0" indent="0" fontAlgn="base">
              <a:buNone/>
            </a:pPr>
            <a:r>
              <a:rPr lang="es-ES" dirty="0"/>
              <a:t>Las tomografías computadas pueden realizarse para ayudar a diagnosticar tumores, estudiar hemorragias internas o buscar otras lesiones o daños.</a:t>
            </a:r>
          </a:p>
          <a:p>
            <a:pPr marL="0" indent="0">
              <a:buNone/>
            </a:pPr>
            <a:endParaRPr lang="en-US" dirty="0"/>
          </a:p>
        </p:txBody>
      </p:sp>
    </p:spTree>
    <p:extLst>
      <p:ext uri="{BB962C8B-B14F-4D97-AF65-F5344CB8AC3E}">
        <p14:creationId xmlns:p14="http://schemas.microsoft.com/office/powerpoint/2010/main" val="84538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fontAlgn="base">
              <a:buNone/>
            </a:pPr>
            <a:r>
              <a:rPr lang="es-ES" dirty="0"/>
              <a:t>La radiología ofrece servicios de diagnóstico y terapéuticos. Entre las áreas de especialización de la radiología se incluyen cuatro métodos distintos.</a:t>
            </a:r>
          </a:p>
          <a:p>
            <a:pPr marL="0" indent="0" fontAlgn="base">
              <a:buNone/>
            </a:pPr>
            <a:r>
              <a:rPr lang="es-ES" dirty="0"/>
              <a:t>La radiología diagnóstica utiliza radiación externa para producir imágenes del cuerpo, sus órganos y otras estructuras internas con fines médicos de diagnóstico.</a:t>
            </a:r>
          </a:p>
          <a:p>
            <a:pPr marL="0" indent="0" fontAlgn="base">
              <a:buNone/>
            </a:pPr>
            <a:r>
              <a:rPr lang="es-ES" dirty="0"/>
              <a:t>La medicina nuclear utiliza cantidades muy pequeñas de materiales radioactivos para crear una imagen del cuerpo, la función de sus órganos y su estructura, con fines de diagnóstico y tratamiento.</a:t>
            </a:r>
          </a:p>
          <a:p>
            <a:pPr marL="0" indent="0">
              <a:buNone/>
            </a:pPr>
            <a:endParaRPr lang="en-US" dirty="0"/>
          </a:p>
        </p:txBody>
      </p:sp>
    </p:spTree>
    <p:extLst>
      <p:ext uri="{BB962C8B-B14F-4D97-AF65-F5344CB8AC3E}">
        <p14:creationId xmlns:p14="http://schemas.microsoft.com/office/powerpoint/2010/main" val="33589202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Puede que desee preguntarle a su médico sobre la cantidad de radiación utilizada durante el procedimiento y los riesgos relacionados con su situación particular.  Una buena idea es llevar un registro de su historial de exposición a la radiación, como exploraciones anteriores y otros tipos de rayos X, de forma tal que pueda informar a su médico.  Los riesgos asociados con la exposición a la radiación pueden estar relacionados con la cantidad acumulativa de exámenes o tratamientos realizados con rayos X durante un largo período de tiempo.</a:t>
            </a:r>
            <a:endParaRPr lang="en-US" dirty="0"/>
          </a:p>
        </p:txBody>
      </p:sp>
    </p:spTree>
    <p:extLst>
      <p:ext uri="{BB962C8B-B14F-4D97-AF65-F5344CB8AC3E}">
        <p14:creationId xmlns:p14="http://schemas.microsoft.com/office/powerpoint/2010/main" val="25237102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fontAlgn="base">
              <a:buNone/>
            </a:pPr>
            <a:r>
              <a:rPr lang="es-ES" dirty="0"/>
              <a:t>Entre los avances tecnológicos de las tomografías computarizadas se encuentran los siguientes:</a:t>
            </a:r>
          </a:p>
          <a:p>
            <a:pPr fontAlgn="base"/>
            <a:r>
              <a:rPr lang="es-ES" b="1" dirty="0"/>
              <a:t>Tomografía computarizada de alta resolución</a:t>
            </a:r>
            <a:br>
              <a:rPr lang="es-ES" b="1" dirty="0"/>
            </a:br>
            <a:r>
              <a:rPr lang="es-ES" dirty="0"/>
              <a:t>Este tipo de tomografía computarizada utiliza rebanadas muy finas (de menos de un décimo de pulgada) que resultan muy eficaces para proporcionar información más detallada sobre ciertos trastornos como enfermedades pulmonares.</a:t>
            </a:r>
          </a:p>
          <a:p>
            <a:pPr marL="0" indent="0">
              <a:buNone/>
            </a:pPr>
            <a:endParaRPr lang="en-US" dirty="0"/>
          </a:p>
        </p:txBody>
      </p:sp>
    </p:spTree>
    <p:extLst>
      <p:ext uri="{BB962C8B-B14F-4D97-AF65-F5344CB8AC3E}">
        <p14:creationId xmlns:p14="http://schemas.microsoft.com/office/powerpoint/2010/main" val="237648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b="1" dirty="0"/>
              <a:t>Tomografía computarizada helicoidal o espiral</a:t>
            </a:r>
            <a:br>
              <a:rPr lang="es-ES" b="1" dirty="0"/>
            </a:br>
            <a:r>
              <a:rPr lang="es-ES" dirty="0"/>
              <a:t>Durante este tipo de tomografía computarizada, tanto el paciente como el haz de rayos X se mueven continuamente mientras el haz de rayos X rodea al paciente. Las imágenes se obtienen de forma mucho más rápida que con tomografías computarizadas estándar y gracias a su mayor resolución y contraste, proporcionan información más detallada.</a:t>
            </a:r>
          </a:p>
          <a:p>
            <a:pPr marL="0" indent="0">
              <a:buNone/>
            </a:pPr>
            <a:endParaRPr lang="en-US" dirty="0"/>
          </a:p>
        </p:txBody>
      </p:sp>
    </p:spTree>
    <p:extLst>
      <p:ext uri="{BB962C8B-B14F-4D97-AF65-F5344CB8AC3E}">
        <p14:creationId xmlns:p14="http://schemas.microsoft.com/office/powerpoint/2010/main" val="4981131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b="1" dirty="0"/>
              <a:t>Tomografía computarizada ultrarrápida (también llamada tomografía computarizada de haz electrónico)</a:t>
            </a:r>
            <a:r>
              <a:rPr lang="es-ES" dirty="0"/>
              <a:t/>
            </a:r>
            <a:br>
              <a:rPr lang="es-ES" dirty="0"/>
            </a:br>
            <a:r>
              <a:rPr lang="es-ES" dirty="0"/>
              <a:t>Este tipo de tomografía computarizada produce imágenes de forma muy rápida, y crea un tipo de “película” de las partes móviles del cuerpo, como de las cavidades y las válvulas cardíacas. Este lector se puede usar para obtener información sobre la acumulación de calcio dentro de las arterias coronarias.</a:t>
            </a:r>
          </a:p>
          <a:p>
            <a:pPr marL="0" indent="0">
              <a:buNone/>
            </a:pPr>
            <a:endParaRPr lang="en-US" dirty="0"/>
          </a:p>
        </p:txBody>
      </p:sp>
    </p:spTree>
    <p:extLst>
      <p:ext uri="{BB962C8B-B14F-4D97-AF65-F5344CB8AC3E}">
        <p14:creationId xmlns:p14="http://schemas.microsoft.com/office/powerpoint/2010/main" val="34558745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b="1" dirty="0"/>
              <a:t>Angiografía por tomografía computarizada (CTA, por su sigla en inglés)</a:t>
            </a:r>
            <a:br>
              <a:rPr lang="es-ES" b="1" dirty="0"/>
            </a:br>
            <a:r>
              <a:rPr lang="es-ES" dirty="0"/>
              <a:t>La angiografía (o arteriografía) es una imagen de rayos X de los vasos sanguíneos. El angiograma por tomografía computarizada utiliza la tecnología de la tomografía computarizada en lugar de rayos X estándar o fluoroscopia para obtener imágenes de los vasos sanguíneos. Por ejemplo, las arterias coronarias del corazón.</a:t>
            </a:r>
          </a:p>
          <a:p>
            <a:pPr marL="0" indent="0">
              <a:buNone/>
            </a:pPr>
            <a:endParaRPr lang="en-US" dirty="0"/>
          </a:p>
        </p:txBody>
      </p:sp>
    </p:spTree>
    <p:extLst>
      <p:ext uri="{BB962C8B-B14F-4D97-AF65-F5344CB8AC3E}">
        <p14:creationId xmlns:p14="http://schemas.microsoft.com/office/powerpoint/2010/main" val="16265617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s-ES" b="1" dirty="0"/>
              <a:t>Tomografía computarizada y tomografía por emisión de positrones combinadas (PET/TC, por sus siglas en inglés)</a:t>
            </a:r>
            <a:r>
              <a:rPr lang="es-ES" dirty="0"/>
              <a:t/>
            </a:r>
            <a:br>
              <a:rPr lang="es-ES" dirty="0"/>
            </a:br>
            <a:r>
              <a:rPr lang="es-ES" dirty="0"/>
              <a:t>La combinación de las tecnologías de la tomografía computarizada y la tomografía por emisión de positrones en una sola máquina se conoce como PET/TC. Este procedimiento combina la capacidad de la tomografía computarizada de proporcionar una anatomía detallada con la capacidad de la tomografía por emisión de positrones de mostrar el funcionamiento y el metabolismo de las células para ofrecer una mayor precisión en el diagnóstico y el tratamiento de ciertos tipos de enfermedades, en particular del cáncer. PET/CT se puede también utilizar para evaluar epilepsia, la enfermedad de Alzheimer, y la enfermedad de la arteria coronaria.</a:t>
            </a:r>
          </a:p>
          <a:p>
            <a:pPr marL="0" indent="0">
              <a:buNone/>
            </a:pPr>
            <a:endParaRPr lang="en-US" dirty="0"/>
          </a:p>
        </p:txBody>
      </p:sp>
    </p:spTree>
    <p:extLst>
      <p:ext uri="{BB962C8B-B14F-4D97-AF65-F5344CB8AC3E}">
        <p14:creationId xmlns:p14="http://schemas.microsoft.com/office/powerpoint/2010/main" val="2754967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85000" lnSpcReduction="10000"/>
          </a:bodyPr>
          <a:lstStyle/>
          <a:p>
            <a:pPr marL="0" indent="0">
              <a:buNone/>
            </a:pPr>
            <a:r>
              <a:rPr lang="es-ES" dirty="0"/>
              <a:t>Los estudios muestran que el ochenta y cinco por ciento de la población no se siente una reacción adversa de contraste yodado, sin embargo, tendrá que dejar saber a su médico si ha tenido alguna vez una reacción a un medio de contraste y / o problemas renales. La alergia a los mariscos informaron que no se considera una contraindicación para el contraste yodados. Si usted tiene alguna enfermedad o enfermedades recientes, informe a su physician.The efectos de la enfermedad renal y de agentes de contraste que han atraído la mayor atención durante la última década, ya que los pacientes con enfermedad renal son más propensos a daño renal después de la exposición de contraste.</a:t>
            </a:r>
            <a:endParaRPr lang="en-US" dirty="0"/>
          </a:p>
        </p:txBody>
      </p:sp>
    </p:spTree>
    <p:extLst>
      <p:ext uri="{BB962C8B-B14F-4D97-AF65-F5344CB8AC3E}">
        <p14:creationId xmlns:p14="http://schemas.microsoft.com/office/powerpoint/2010/main" val="17688143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dirty="0" smtClean="0"/>
              <a:t>Qué </a:t>
            </a:r>
            <a:r>
              <a:rPr lang="es-ES" dirty="0"/>
              <a:t>es la fluoroscopia?</a:t>
            </a:r>
            <a:br>
              <a:rPr lang="es-ES" dirty="0"/>
            </a:br>
            <a:endParaRPr lang="en-US" dirty="0"/>
          </a:p>
        </p:txBody>
      </p:sp>
      <p:sp>
        <p:nvSpPr>
          <p:cNvPr id="3" name="Content Placeholder 2"/>
          <p:cNvSpPr>
            <a:spLocks noGrp="1"/>
          </p:cNvSpPr>
          <p:nvPr>
            <p:ph idx="1"/>
          </p:nvPr>
        </p:nvSpPr>
        <p:spPr/>
        <p:txBody>
          <a:bodyPr>
            <a:normAutofit/>
          </a:bodyPr>
          <a:lstStyle/>
          <a:p>
            <a:pPr marL="0" indent="0" fontAlgn="base">
              <a:buNone/>
            </a:pPr>
            <a:r>
              <a:rPr lang="es-ES" dirty="0" smtClean="0"/>
              <a:t>La </a:t>
            </a:r>
            <a:r>
              <a:rPr lang="es-ES" dirty="0"/>
              <a:t>fluoroscopia es un estudio de las estructuras en movimiento del cuerpo, similar a una “película” de rayos X. Un haz continuo de rayos X pasa a través de la parte del cuerpo a examinarse y se transmite a un monitor parecido a un televisor de forma que pueda verse en detalle la parte del cuerpo y su movimiento.</a:t>
            </a:r>
          </a:p>
          <a:p>
            <a:pPr marL="0" indent="0">
              <a:buNone/>
            </a:pPr>
            <a:endParaRPr lang="en-US" dirty="0"/>
          </a:p>
        </p:txBody>
      </p:sp>
    </p:spTree>
    <p:extLst>
      <p:ext uri="{BB962C8B-B14F-4D97-AF65-F5344CB8AC3E}">
        <p14:creationId xmlns:p14="http://schemas.microsoft.com/office/powerpoint/2010/main" val="38163163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dirty="0"/>
              <a:t>La fluoroscopia, como herramienta de diagnóstico por imágenes, permite a los médicos visualizar diversos sistemas del cuerpo, incluidos los sistemas esquelético, digestivo, urinario, respiratorio y reproductivo. La fluoroscopia puede realizarse para evaluar partes específicas del cuerpo que incluyen tanto los huesos, los músculos y las articulaciones como los órganos sólidos como el corazón, los pulmones o los riñones.</a:t>
            </a:r>
            <a:endParaRPr lang="en-US" dirty="0"/>
          </a:p>
        </p:txBody>
      </p:sp>
    </p:spTree>
    <p:extLst>
      <p:ext uri="{BB962C8B-B14F-4D97-AF65-F5344CB8AC3E}">
        <p14:creationId xmlns:p14="http://schemas.microsoft.com/office/powerpoint/2010/main" val="17940958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fontAlgn="base"/>
            <a:r>
              <a:rPr lang="es-ES" dirty="0"/>
              <a:t>La fluoroscopia se utiliza en gran cantidad de exámenes y procedimientos, como rayos X con bario, cateterismo cardíaco, artrografía (visualización de una o varias articulaciones), punción lumbar, inserción de catéteres intravenosos (tubos huecos que se insertan en las venas o arterias), pielografía intravenosa, histerosalpingograma y biopsias.</a:t>
            </a:r>
          </a:p>
          <a:p>
            <a:pPr fontAlgn="base"/>
            <a:r>
              <a:rPr lang="es-ES" dirty="0"/>
              <a:t>La fluoroscopia se puede utilizar sola como procedimiento de diagnóstico o en combinación con otros medios o procedimientos de diagnóstico o terapéuticos.</a:t>
            </a:r>
          </a:p>
          <a:p>
            <a:pPr marL="0" indent="0">
              <a:buNone/>
            </a:pPr>
            <a:endParaRPr lang="en-US" dirty="0"/>
          </a:p>
        </p:txBody>
      </p:sp>
    </p:spTree>
    <p:extLst>
      <p:ext uri="{BB962C8B-B14F-4D97-AF65-F5344CB8AC3E}">
        <p14:creationId xmlns:p14="http://schemas.microsoft.com/office/powerpoint/2010/main" val="779005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fontAlgn="base">
              <a:buNone/>
            </a:pPr>
            <a:r>
              <a:rPr lang="es-ES" dirty="0"/>
              <a:t>La radiología terapéutica, o oncología radioterápica utiliza aplicaciones de energía radiante para estudiar, tratar y controlar el cáncer y otras enfermedades.</a:t>
            </a:r>
          </a:p>
          <a:p>
            <a:pPr marL="0" indent="0" fontAlgn="base">
              <a:buNone/>
            </a:pPr>
            <a:r>
              <a:rPr lang="es-ES" dirty="0"/>
              <a:t>La radiología intervencionista utiliza diversas técnicas de imagen para guiar la inserción de pequeños instrumentos y herramientas a través del cuerpo para identificar y tratar un trastorno médico sin necesidad de cirugía convencional.</a:t>
            </a:r>
          </a:p>
          <a:p>
            <a:pPr marL="0" indent="0">
              <a:buNone/>
            </a:pPr>
            <a:endParaRPr lang="en-US" dirty="0"/>
          </a:p>
        </p:txBody>
      </p:sp>
    </p:spTree>
    <p:extLst>
      <p:ext uri="{BB962C8B-B14F-4D97-AF65-F5344CB8AC3E}">
        <p14:creationId xmlns:p14="http://schemas.microsoft.com/office/powerpoint/2010/main" val="18241182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En los procedimientos de rayos X con bario, la fluoroscopia utilizada sola permite al médico ver el movimiento de los intestinos a medida que el bario los recorre. En el cateterismo cardíaco, la fluoroscopia se utiliza para permitir que el médico vea el flujo de sangre que circula a través de las arterias coronarias y evalúe la presencia de obstrucciones arteriales. En la inserción de catéteres intravenosos, la fluoroscopia ayuda al médico a guiar el catéter hacia una zona específica dentro del cuerpo.</a:t>
            </a:r>
            <a:endParaRPr lang="en-US" dirty="0"/>
          </a:p>
        </p:txBody>
      </p:sp>
    </p:spTree>
    <p:extLst>
      <p:ext uri="{BB962C8B-B14F-4D97-AF65-F5344CB8AC3E}">
        <p14:creationId xmlns:p14="http://schemas.microsoft.com/office/powerpoint/2010/main" val="37001332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pPr marL="0" indent="0" fontAlgn="base">
              <a:buNone/>
            </a:pPr>
            <a:r>
              <a:rPr lang="es-ES" dirty="0"/>
              <a:t>Otros usos de la fluoroscopia pueden comprender, aunque no de forma excluyente:</a:t>
            </a:r>
          </a:p>
          <a:p>
            <a:pPr fontAlgn="base"/>
            <a:r>
              <a:rPr lang="es-ES" dirty="0"/>
              <a:t>Ubicación de cuerpos extraños.</a:t>
            </a:r>
          </a:p>
          <a:p>
            <a:pPr fontAlgn="base"/>
            <a:r>
              <a:rPr lang="es-ES" dirty="0"/>
              <a:t>Inyecciones de viscosuplementación en la rodilla - un procedimiento en el que una sustancia líquida que actúa como reemplazo o suplemento del cartílago se inyecta en la articulación de la rodilla.</a:t>
            </a:r>
          </a:p>
          <a:p>
            <a:pPr fontAlgn="base"/>
            <a:r>
              <a:rPr lang="es-ES" dirty="0"/>
              <a:t>Inyecciones de anestésicos guiadas por imágenes en las articulaciones o la columna vertebral</a:t>
            </a:r>
            <a:r>
              <a:rPr lang="es-ES" dirty="0" smtClean="0"/>
              <a:t>.</a:t>
            </a:r>
          </a:p>
          <a:p>
            <a:pPr fontAlgn="base"/>
            <a:r>
              <a:rPr lang="es-ES" dirty="0"/>
              <a:t>Vertebroplastia percutánea - un procedimiento mínimamente invasivo utilizado para tratar fracturas por compresión de las vértebras o la columna vertebral.</a:t>
            </a:r>
          </a:p>
          <a:p>
            <a:pPr fontAlgn="base"/>
            <a:endParaRPr lang="es-ES" dirty="0"/>
          </a:p>
          <a:p>
            <a:pPr marL="0" indent="0">
              <a:buNone/>
            </a:pPr>
            <a:endParaRPr lang="en-US" dirty="0"/>
          </a:p>
        </p:txBody>
      </p:sp>
    </p:spTree>
    <p:extLst>
      <p:ext uri="{BB962C8B-B14F-4D97-AF65-F5344CB8AC3E}">
        <p14:creationId xmlns:p14="http://schemas.microsoft.com/office/powerpoint/2010/main" val="41821752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s-ES" sz="3200" dirty="0" smtClean="0"/>
              <a:t/>
            </a:r>
            <a:br>
              <a:rPr lang="es-ES" sz="3200" dirty="0" smtClean="0"/>
            </a:br>
            <a:r>
              <a:rPr lang="es-ES" sz="3200" dirty="0" smtClean="0"/>
              <a:t>Qué </a:t>
            </a:r>
            <a:r>
              <a:rPr lang="es-ES" sz="3200" dirty="0"/>
              <a:t>es la pielografía intravenosa (su sigla en inglés es IVP)?</a:t>
            </a:r>
            <a:br>
              <a:rPr lang="es-ES" sz="3200" dirty="0"/>
            </a:br>
            <a:endParaRPr lang="en-US" sz="3200" dirty="0"/>
          </a:p>
        </p:txBody>
      </p:sp>
      <p:sp>
        <p:nvSpPr>
          <p:cNvPr id="3" name="Content Placeholder 2"/>
          <p:cNvSpPr>
            <a:spLocks noGrp="1"/>
          </p:cNvSpPr>
          <p:nvPr>
            <p:ph idx="1"/>
          </p:nvPr>
        </p:nvSpPr>
        <p:spPr/>
        <p:txBody>
          <a:bodyPr>
            <a:normAutofit/>
          </a:bodyPr>
          <a:lstStyle/>
          <a:p>
            <a:pPr fontAlgn="base"/>
            <a:r>
              <a:rPr lang="es-ES" dirty="0" smtClean="0"/>
              <a:t>La </a:t>
            </a:r>
            <a:r>
              <a:rPr lang="es-ES" dirty="0"/>
              <a:t>pielografía intravenosa, también denominada urografía intravenosa, es una serie de rayos X de diagnóstico de los riñones, uréteres y vejiga. Cuando se inyecta una tinte de contraste por vía intravenosa (IV), el tracto urinario, que no se ve en los rayos X regulares, se ve muy claramente. </a:t>
            </a:r>
            <a:endParaRPr lang="en-US" dirty="0"/>
          </a:p>
        </p:txBody>
      </p:sp>
    </p:spTree>
    <p:extLst>
      <p:ext uri="{BB962C8B-B14F-4D97-AF65-F5344CB8AC3E}">
        <p14:creationId xmlns:p14="http://schemas.microsoft.com/office/powerpoint/2010/main" val="30990001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pPr marL="0" indent="0" fontAlgn="base">
              <a:buNone/>
            </a:pPr>
            <a:endParaRPr lang="es-ES" dirty="0" smtClean="0"/>
          </a:p>
          <a:p>
            <a:pPr marL="0" indent="0" fontAlgn="base">
              <a:buNone/>
            </a:pPr>
            <a:r>
              <a:rPr lang="es-ES" dirty="0"/>
              <a:t>Una pielografía intravenosa puede realizarse por muchas razones, incluyendo las siguientes</a:t>
            </a:r>
            <a:r>
              <a:rPr lang="es-ES" dirty="0" smtClean="0"/>
              <a:t>:</a:t>
            </a:r>
          </a:p>
          <a:p>
            <a:pPr marL="0" indent="0" fontAlgn="base">
              <a:buNone/>
            </a:pPr>
            <a:endParaRPr lang="es-ES" dirty="0"/>
          </a:p>
          <a:p>
            <a:pPr fontAlgn="base"/>
            <a:r>
              <a:rPr lang="es-ES" dirty="0" smtClean="0"/>
              <a:t>Para </a:t>
            </a:r>
            <a:r>
              <a:rPr lang="es-ES" dirty="0"/>
              <a:t>detectar tumores en el riñón.</a:t>
            </a:r>
          </a:p>
          <a:p>
            <a:pPr fontAlgn="base"/>
            <a:r>
              <a:rPr lang="es-ES" dirty="0"/>
              <a:t>Para identificar bloqueos u obstrucciones del flujo normal de la orina.</a:t>
            </a:r>
          </a:p>
          <a:p>
            <a:pPr fontAlgn="base"/>
            <a:r>
              <a:rPr lang="es-ES" dirty="0"/>
              <a:t>Para detectar cálculos en los riñones o la vejiga.</a:t>
            </a:r>
          </a:p>
          <a:p>
            <a:pPr fontAlgn="base"/>
            <a:r>
              <a:rPr lang="es-ES" dirty="0"/>
              <a:t>Para establecer si la glándula prostática ha aumentado de tamaño.</a:t>
            </a:r>
          </a:p>
          <a:p>
            <a:pPr fontAlgn="base"/>
            <a:r>
              <a:rPr lang="es-ES" dirty="0"/>
              <a:t>Para detectar lesiones en el tracto urinario.</a:t>
            </a:r>
          </a:p>
          <a:p>
            <a:pPr marL="0" indent="0">
              <a:buNone/>
            </a:pPr>
            <a:r>
              <a:rPr lang="es-ES" dirty="0"/>
              <a:t/>
            </a:r>
            <a:br>
              <a:rPr lang="es-ES" dirty="0"/>
            </a:br>
            <a:endParaRPr lang="en-US" dirty="0"/>
          </a:p>
        </p:txBody>
      </p:sp>
    </p:spTree>
    <p:extLst>
      <p:ext uri="{BB962C8B-B14F-4D97-AF65-F5344CB8AC3E}">
        <p14:creationId xmlns:p14="http://schemas.microsoft.com/office/powerpoint/2010/main" val="23384304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10000"/>
          </a:bodyPr>
          <a:lstStyle/>
          <a:p>
            <a:pPr marL="0" indent="0" fontAlgn="base">
              <a:buNone/>
            </a:pPr>
            <a:r>
              <a:rPr lang="es-ES" dirty="0"/>
              <a:t>A media que el colorante de contraste ingresa y atraviesa los riñones, los uréteres y la vejiga, se toman radiografías a intervalos cortos para capturar su movimiento. Una demora en el movimiento del colorante de contraste a través del sistema urinario puede indicar una obstrucción (bloqueo) en el flujo sanguíneo del riñón o una función renal deficiente.</a:t>
            </a:r>
          </a:p>
          <a:p>
            <a:pPr marL="0" indent="0" fontAlgn="base">
              <a:buNone/>
            </a:pPr>
            <a:r>
              <a:rPr lang="es-ES" dirty="0"/>
              <a:t>Un radiólogo puede evaluar la función y detectar anomalías del sistema urinario. Habitualmente, esta es una de las primeras pruebas que se indica en caso de sospecharse la existencia de una enfermedad renal o del tracto urinario.</a:t>
            </a:r>
          </a:p>
          <a:p>
            <a:pPr marL="0" indent="0">
              <a:buNone/>
            </a:pPr>
            <a:endParaRPr lang="en-US" dirty="0"/>
          </a:p>
        </p:txBody>
      </p:sp>
    </p:spTree>
    <p:extLst>
      <p:ext uri="{BB962C8B-B14F-4D97-AF65-F5344CB8AC3E}">
        <p14:creationId xmlns:p14="http://schemas.microsoft.com/office/powerpoint/2010/main" val="38176643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10000"/>
          </a:bodyPr>
          <a:lstStyle/>
          <a:p>
            <a:pPr fontAlgn="base"/>
            <a:r>
              <a:rPr lang="es-ES" dirty="0"/>
              <a:t>Puede realizarse una pielografía intravenosa (IVP) al mismo tiempo que una tomografía computarizada de los riñones (también llamada nefrotomografía). Esta prueba, como la pielografía intravenosa, se realiza después de inyectar el colorante de contraste, pero a diferencia de una radiografía estándar proporciona imágenes de capas o “rebanadas” del riñón.</a:t>
            </a:r>
          </a:p>
          <a:p>
            <a:pPr fontAlgn="base"/>
            <a:r>
              <a:rPr lang="es-ES" dirty="0"/>
              <a:t>A medida que se desarrollan tecnologías más modernas, a menudo se utilizan otros procedimientos, tales como la tomografía computarizada, MRI, y la ultrasonografía (ondas sonoras de alta frecuencia) en lugar del pielograma intravenoso (IVP).</a:t>
            </a:r>
          </a:p>
          <a:p>
            <a:pPr marL="0" indent="0">
              <a:buNone/>
            </a:pPr>
            <a:endParaRPr lang="en-US" dirty="0"/>
          </a:p>
        </p:txBody>
      </p:sp>
    </p:spTree>
    <p:extLst>
      <p:ext uri="{BB962C8B-B14F-4D97-AF65-F5344CB8AC3E}">
        <p14:creationId xmlns:p14="http://schemas.microsoft.com/office/powerpoint/2010/main" val="20109904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s-ES" sz="3200" dirty="0" smtClean="0"/>
              <a:t/>
            </a:r>
            <a:br>
              <a:rPr lang="es-ES" sz="3200" dirty="0" smtClean="0"/>
            </a:br>
            <a:r>
              <a:rPr lang="es-ES" sz="3200" dirty="0" smtClean="0"/>
              <a:t>Qué </a:t>
            </a:r>
            <a:r>
              <a:rPr lang="es-ES" sz="3200" dirty="0"/>
              <a:t>es un estudio de imágenes por resonancia magnética?</a:t>
            </a:r>
            <a:br>
              <a:rPr lang="es-ES" sz="3200" dirty="0"/>
            </a:br>
            <a:endParaRPr lang="en-US" sz="3200" dirty="0"/>
          </a:p>
        </p:txBody>
      </p:sp>
      <p:sp>
        <p:nvSpPr>
          <p:cNvPr id="3" name="Content Placeholder 2"/>
          <p:cNvSpPr>
            <a:spLocks noGrp="1"/>
          </p:cNvSpPr>
          <p:nvPr>
            <p:ph idx="1"/>
          </p:nvPr>
        </p:nvSpPr>
        <p:spPr/>
        <p:txBody>
          <a:bodyPr>
            <a:normAutofit/>
          </a:bodyPr>
          <a:lstStyle/>
          <a:p>
            <a:pPr marL="0" indent="0" fontAlgn="base">
              <a:buNone/>
            </a:pPr>
            <a:r>
              <a:rPr lang="es-ES" dirty="0" smtClean="0"/>
              <a:t>La </a:t>
            </a:r>
            <a:r>
              <a:rPr lang="es-ES" dirty="0"/>
              <a:t>resonancia magnética es un procedimiento de diagnóstico que utiliza una combinación de imanes grandes, radiofrecuencias y una computadora para producir imágenes detalladas de los órganos y las estructuras internas del cuerpo.</a:t>
            </a:r>
          </a:p>
          <a:p>
            <a:endParaRPr lang="en-US" dirty="0"/>
          </a:p>
        </p:txBody>
      </p:sp>
    </p:spTree>
    <p:extLst>
      <p:ext uri="{BB962C8B-B14F-4D97-AF65-F5344CB8AC3E}">
        <p14:creationId xmlns:p14="http://schemas.microsoft.com/office/powerpoint/2010/main" val="24289763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a:t>¿Cómo funciona la resonancia magnética?</a:t>
            </a:r>
            <a:br>
              <a:rPr lang="es-ES" dirty="0"/>
            </a:br>
            <a:endParaRPr lang="en-US" dirty="0"/>
          </a:p>
        </p:txBody>
      </p:sp>
      <p:sp>
        <p:nvSpPr>
          <p:cNvPr id="3" name="Content Placeholder 2"/>
          <p:cNvSpPr>
            <a:spLocks noGrp="1"/>
          </p:cNvSpPr>
          <p:nvPr>
            <p:ph idx="1"/>
          </p:nvPr>
        </p:nvSpPr>
        <p:spPr/>
        <p:txBody>
          <a:bodyPr>
            <a:normAutofit fontScale="85000" lnSpcReduction="20000"/>
          </a:bodyPr>
          <a:lstStyle/>
          <a:p>
            <a:pPr marL="0" indent="0" fontAlgn="base">
              <a:buNone/>
            </a:pPr>
            <a:r>
              <a:rPr lang="es-ES" dirty="0" smtClean="0"/>
              <a:t>La </a:t>
            </a:r>
            <a:r>
              <a:rPr lang="es-ES" dirty="0"/>
              <a:t>máquina de resonancia magnética es grande y cilíndrica (con forma de tubo) y crea un fuerte campo magnético alrededor del paciente. El campo magnético, junto con una radiofrecuencia, altera el alineamiento natural de los átomos de hidrógeno en el organismo. Luego, se utiliza una computadora para formar una imagen bidimensional (2D) de una estructura u órgano del cuerpo en función de la actividad de los átomos de hidrógeno. Para detectar más detalles, se pueden obtener vistas transversales. La resonancia magnética no utiliza radiación, a diferencia de las radiografías o la tomografía computarizada.</a:t>
            </a:r>
          </a:p>
          <a:p>
            <a:endParaRPr lang="en-US" dirty="0"/>
          </a:p>
        </p:txBody>
      </p:sp>
    </p:spTree>
    <p:extLst>
      <p:ext uri="{BB962C8B-B14F-4D97-AF65-F5344CB8AC3E}">
        <p14:creationId xmlns:p14="http://schemas.microsoft.com/office/powerpoint/2010/main" val="36076686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Se crea un campo magnético y se envían pulsos de ondas de radio desde un escáner. Las ondas de radio golpean el núcleo de los átomos de su cuerpo, desplazándolos fuera de su posición normal. Mientras los núcleos se vuelven a alinear en la posición correcta, envían señales de radio. Estas señales son recibidas por una computadora que las analiza y las convierte en una imagen de la parte del cuerpo que está siendo examinada. Esta imagen aparece en la pantalla del monitor. Algunas máquinas de resonancia magnética parecen túneles angostos, mientras que otras son más abiertas.</a:t>
            </a:r>
            <a:endParaRPr lang="en-US" dirty="0"/>
          </a:p>
        </p:txBody>
      </p:sp>
    </p:spTree>
    <p:extLst>
      <p:ext uri="{BB962C8B-B14F-4D97-AF65-F5344CB8AC3E}">
        <p14:creationId xmlns:p14="http://schemas.microsoft.com/office/powerpoint/2010/main" val="23002103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fontAlgn="base">
              <a:buNone/>
            </a:pPr>
            <a:r>
              <a:rPr lang="es-ES" dirty="0"/>
              <a:t>Puede emplearse una resonancia magnética en lugar de una tomografía computarizada en casos en los que se estudian órganos o tejido blando, ya que los huesos no oscurecen las imágenes de éstos como en la TC.</a:t>
            </a:r>
          </a:p>
          <a:p>
            <a:pPr marL="0" indent="0" fontAlgn="base">
              <a:buNone/>
            </a:pPr>
            <a:r>
              <a:rPr lang="es-ES" dirty="0"/>
              <a:t>Como no se usa radiación, durante un procedimiento de imágenes por resonancia magnética no existen riesgos asociados a la exposición a la radiación.</a:t>
            </a:r>
          </a:p>
          <a:p>
            <a:pPr marL="0" indent="0">
              <a:buNone/>
            </a:pPr>
            <a:endParaRPr lang="en-US" dirty="0"/>
          </a:p>
        </p:txBody>
      </p:sp>
    </p:spTree>
    <p:extLst>
      <p:ext uri="{BB962C8B-B14F-4D97-AF65-F5344CB8AC3E}">
        <p14:creationId xmlns:p14="http://schemas.microsoft.com/office/powerpoint/2010/main" val="1405096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dirty="0" smtClean="0"/>
              <a:t>¿</a:t>
            </a:r>
            <a:r>
              <a:rPr lang="es-ES" dirty="0"/>
              <a:t>Quién es el radiólogo?</a:t>
            </a:r>
            <a:br>
              <a:rPr lang="es-ES" dirty="0"/>
            </a:br>
            <a:endParaRPr lang="en-US" dirty="0"/>
          </a:p>
        </p:txBody>
      </p:sp>
      <p:sp>
        <p:nvSpPr>
          <p:cNvPr id="3" name="Content Placeholder 2"/>
          <p:cNvSpPr>
            <a:spLocks noGrp="1"/>
          </p:cNvSpPr>
          <p:nvPr>
            <p:ph idx="1"/>
          </p:nvPr>
        </p:nvSpPr>
        <p:spPr/>
        <p:txBody>
          <a:bodyPr>
            <a:normAutofit/>
          </a:bodyPr>
          <a:lstStyle/>
          <a:p>
            <a:pPr marL="0" indent="0" fontAlgn="base">
              <a:buNone/>
            </a:pPr>
            <a:r>
              <a:rPr lang="es-ES" dirty="0" smtClean="0"/>
              <a:t>Los </a:t>
            </a:r>
            <a:r>
              <a:rPr lang="es-ES" dirty="0"/>
              <a:t>radiólogos son médicos de medicina (MD) o médicos de medicina osteopática (DO) que han completado un período de cuatro años de residencia en radiodiagnóstico o de oncología de radiación. Un radiólogo puede fungir como consultor de otro médico que esté tratando al paciente, o como médico de cabecera del paciente en el tratamiento de una enfermedad (como un oncólogo radioterapeuta).</a:t>
            </a:r>
          </a:p>
          <a:p>
            <a:pPr marL="0" indent="0">
              <a:buNone/>
            </a:pPr>
            <a:endParaRPr lang="en-US" dirty="0"/>
          </a:p>
        </p:txBody>
      </p:sp>
    </p:spTree>
    <p:extLst>
      <p:ext uri="{BB962C8B-B14F-4D97-AF65-F5344CB8AC3E}">
        <p14:creationId xmlns:p14="http://schemas.microsoft.com/office/powerpoint/2010/main" val="34020880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s-ES" dirty="0"/>
              <a:t>Debido al uso de un fuerte campo magnético, la resonancia magnética no puede practicarse en pacientes con marcapasos, </a:t>
            </a:r>
            <a:r>
              <a:rPr lang="es-ES" dirty="0" err="1"/>
              <a:t>clipaje</a:t>
            </a:r>
            <a:r>
              <a:rPr lang="es-ES" dirty="0"/>
              <a:t> de aneurisma intracraneal, implantes cocleares, determinadas prótesis, bombas implantadas de infusión de medicamentos, </a:t>
            </a:r>
            <a:r>
              <a:rPr lang="es-ES" dirty="0" err="1"/>
              <a:t>neuroestimuladores</a:t>
            </a:r>
            <a:r>
              <a:rPr lang="es-ES" dirty="0"/>
              <a:t>, estimuladores del crecimiento óseo, determinados dispositivos de anticoncepción intrauterinos o cualquier otro tipo de implantes metálicos a base de hierro. La resonancia magnética también está contraindicada en presencia de objetos metálicos internos, como balas o esquirlas, así como grapas quirúrgicas, clavos, placas, tornillos, suturas metálicas o mallas de alambre. Colorantes utilizados en los tatuajes pueden contener hierro que podría calentarse durante un MRI, pero esta es una rara ocurrencia.</a:t>
            </a:r>
            <a:endParaRPr lang="en-US" dirty="0"/>
          </a:p>
        </p:txBody>
      </p:sp>
    </p:spTree>
    <p:extLst>
      <p:ext uri="{BB962C8B-B14F-4D97-AF65-F5344CB8AC3E}">
        <p14:creationId xmlns:p14="http://schemas.microsoft.com/office/powerpoint/2010/main" val="14589273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Los usos e indicaciones más nuevos de la MRI han contribuido al desarrollo de tecnologías de resonancia magnética adicionales. La angiografía por resonancia magnética (MRA, por su sigla en inglés) es un procedimiento utilizado para evaluar el flujo sanguíneo a través de las arterias de una manera no invasiva (no se perfora la piel). La angiografía por resonancia magnética también puede utilizarse para detectar aneurismas en el cerebro y malformaciones vasculares (anomalías de los vasos sanguíneos en el cerebro, la médula espinal u otras partes del cuerpo).</a:t>
            </a:r>
            <a:endParaRPr lang="en-US" dirty="0"/>
          </a:p>
        </p:txBody>
      </p:sp>
    </p:spTree>
    <p:extLst>
      <p:ext uri="{BB962C8B-B14F-4D97-AF65-F5344CB8AC3E}">
        <p14:creationId xmlns:p14="http://schemas.microsoft.com/office/powerpoint/2010/main" val="21433832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dirty="0"/>
              <a:t>La </a:t>
            </a:r>
            <a:r>
              <a:rPr lang="es-ES" dirty="0" err="1"/>
              <a:t>espectroscopía</a:t>
            </a:r>
            <a:r>
              <a:rPr lang="es-ES" dirty="0"/>
              <a:t> por resonancia magnética (ERM) es otro procedimiento no invasivo utilizado para evaluar las anomalías químicas de ciertos tejidos del cuerpo, como el cerebro. La </a:t>
            </a:r>
            <a:r>
              <a:rPr lang="es-ES" dirty="0" err="1"/>
              <a:t>espectroscopía</a:t>
            </a:r>
            <a:r>
              <a:rPr lang="es-ES" dirty="0"/>
              <a:t> por resonancia magnética puede utilizarse para evaluar trastornos como infección por VIH en el cerebro, accidente cerebrovascular, lesiones en la cabeza, coma, enfermedad de Alzheimer, tumores y esclerosis múltiple.</a:t>
            </a:r>
            <a:endParaRPr lang="en-US" dirty="0"/>
          </a:p>
        </p:txBody>
      </p:sp>
    </p:spTree>
    <p:extLst>
      <p:ext uri="{BB962C8B-B14F-4D97-AF65-F5344CB8AC3E}">
        <p14:creationId xmlns:p14="http://schemas.microsoft.com/office/powerpoint/2010/main" val="37323385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85000" lnSpcReduction="20000"/>
          </a:bodyPr>
          <a:lstStyle/>
          <a:p>
            <a:pPr marL="0" indent="0">
              <a:buNone/>
            </a:pPr>
            <a:r>
              <a:rPr lang="es-ES" dirty="0"/>
              <a:t>Las imágenes por resonancia magnética funcional del cerebro (</a:t>
            </a:r>
            <a:r>
              <a:rPr lang="es-ES" dirty="0" err="1"/>
              <a:t>fMRI</a:t>
            </a:r>
            <a:r>
              <a:rPr lang="es-ES" dirty="0"/>
              <a:t>, por su sigla en inglés) se utilizan para determinar la ubicación específica del cerebro donde tiene lugar una determinada función, como el habla o la memoria. Aunque se conocen las zonas generales del cerebro donde se producen estas funciones, la ubicación exacta puede variar de una persona a otra. Mientras se obtienen las imágenes por resonancia magnética funcional del cerebro, se le solicitará que desempeñe una tarea específica, como recitar el Juramento de Lealtad. Al identificar con precisión la ubicación exacta del centro funcional del cerebro, los médicos pueden planificar la cirugía u otros tratamientos para un trastorno específico del cerebro.</a:t>
            </a:r>
            <a:endParaRPr lang="en-US" dirty="0"/>
          </a:p>
        </p:txBody>
      </p:sp>
    </p:spTree>
    <p:extLst>
      <p:ext uri="{BB962C8B-B14F-4D97-AF65-F5344CB8AC3E}">
        <p14:creationId xmlns:p14="http://schemas.microsoft.com/office/powerpoint/2010/main" val="221000144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0" indent="0" fontAlgn="base">
              <a:buNone/>
            </a:pPr>
            <a:r>
              <a:rPr lang="es-ES" dirty="0"/>
              <a:t>Otro avance en la tecnología de MRI es la resonancia magnética “abierta”. Las unidades de MRI estándar tienen un túnel cerrado con forma de cilindro en el que se coloca al paciente para el procedimiento. Las unidades de MRI abiertas no rodean totalmente al paciente y algunas incluso pueden estar abiertas a todos los lados. Las unidades de MRI abiertas son particularmente útiles para realizar procedimientos que involucran a:</a:t>
            </a:r>
          </a:p>
          <a:p>
            <a:pPr fontAlgn="base"/>
            <a:r>
              <a:rPr lang="es-ES" b="1" dirty="0"/>
              <a:t>Niños</a:t>
            </a:r>
            <a:r>
              <a:rPr lang="es-ES" dirty="0"/>
              <a:t/>
            </a:r>
            <a:br>
              <a:rPr lang="es-ES" dirty="0"/>
            </a:br>
            <a:r>
              <a:rPr lang="es-ES" dirty="0"/>
              <a:t>Los padres u otros cuidadores pueden permanecer con el niño durante el procedimiento para brindarle consuelo y seguridad.</a:t>
            </a:r>
          </a:p>
          <a:p>
            <a:pPr fontAlgn="base"/>
            <a:r>
              <a:rPr lang="es-ES" b="1" dirty="0"/>
              <a:t>Personas con claustrofobia</a:t>
            </a:r>
            <a:br>
              <a:rPr lang="es-ES" b="1" dirty="0"/>
            </a:br>
            <a:r>
              <a:rPr lang="es-ES" dirty="0"/>
              <a:t>Antes del desarrollo de las unidades de MRI abiertas, las personas que padecían claustrofobia severa normalmente requerían la administración de un sedante antes del procedimiento.</a:t>
            </a:r>
          </a:p>
          <a:p>
            <a:pPr fontAlgn="base"/>
            <a:r>
              <a:rPr lang="es-ES" b="1" dirty="0"/>
              <a:t>Personas de gran tamaño u obesas</a:t>
            </a:r>
            <a:br>
              <a:rPr lang="es-ES" b="1" dirty="0"/>
            </a:br>
            <a:r>
              <a:rPr lang="es-ES" dirty="0"/>
              <a:t>Casi cualquier persona cabe en la mayoría de las unidades de MRI abiertas.</a:t>
            </a:r>
          </a:p>
        </p:txBody>
      </p:sp>
    </p:spTree>
    <p:extLst>
      <p:ext uri="{BB962C8B-B14F-4D97-AF65-F5344CB8AC3E}">
        <p14:creationId xmlns:p14="http://schemas.microsoft.com/office/powerpoint/2010/main" val="24053941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3200" b="1" dirty="0"/>
              <a:t>Advertencias antes del examen</a:t>
            </a:r>
            <a:endParaRPr lang="en-US" sz="3200" dirty="0"/>
          </a:p>
        </p:txBody>
      </p:sp>
      <p:sp>
        <p:nvSpPr>
          <p:cNvPr id="3" name="Content Placeholder 2"/>
          <p:cNvSpPr>
            <a:spLocks noGrp="1"/>
          </p:cNvSpPr>
          <p:nvPr>
            <p:ph idx="1"/>
          </p:nvPr>
        </p:nvSpPr>
        <p:spPr/>
        <p:txBody>
          <a:bodyPr>
            <a:normAutofit fontScale="92500" lnSpcReduction="20000"/>
          </a:bodyPr>
          <a:lstStyle/>
          <a:p>
            <a:pPr marL="0" indent="0">
              <a:buNone/>
            </a:pPr>
            <a:r>
              <a:rPr lang="es-ES" dirty="0" smtClean="0"/>
              <a:t>Informe </a:t>
            </a:r>
            <a:r>
              <a:rPr lang="es-ES" dirty="0"/>
              <a:t>al radiólogo si es claustrofóbico y cree que no podrá permanecer inmóvil dentro de la máquina de MRI; si tiene marcapasos o si se le han sustituido válvulas del corazón; si tiene placas metálicas, clavos, implantes metálicos, grapas quirúrgicas o grapas de aneurisma; si tiene los ojos pintados de forma permanente o tatuajes; si está embarazada; si alguna vez sufrió una herida de bala; si alguna vez trabajó con metales (por ejemplo, con una moledora de metal); o si tienes enfermedad del riñón.</a:t>
            </a:r>
          </a:p>
          <a:p>
            <a:pPr marL="0" indent="0">
              <a:buNone/>
            </a:pPr>
            <a:endParaRPr lang="en-US" dirty="0"/>
          </a:p>
        </p:txBody>
      </p:sp>
    </p:spTree>
    <p:extLst>
      <p:ext uri="{BB962C8B-B14F-4D97-AF65-F5344CB8AC3E}">
        <p14:creationId xmlns:p14="http://schemas.microsoft.com/office/powerpoint/2010/main" val="11532752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s-ES" sz="3600" dirty="0" smtClean="0"/>
              <a:t/>
            </a:r>
            <a:br>
              <a:rPr lang="es-ES" sz="3600" dirty="0" smtClean="0"/>
            </a:br>
            <a:r>
              <a:rPr lang="es-ES" sz="3600" dirty="0" smtClean="0"/>
              <a:t>Qué </a:t>
            </a:r>
            <a:r>
              <a:rPr lang="es-ES" sz="3600" dirty="0"/>
              <a:t>es una mamografía (</a:t>
            </a:r>
            <a:r>
              <a:rPr lang="es-ES" sz="3600" dirty="0" err="1"/>
              <a:t>mamograma</a:t>
            </a:r>
            <a:r>
              <a:rPr lang="es-ES" sz="3600" dirty="0"/>
              <a:t>)?</a:t>
            </a:r>
            <a:r>
              <a:rPr lang="es-ES" dirty="0"/>
              <a:t/>
            </a:r>
            <a:br>
              <a:rPr lang="es-ES" dirty="0"/>
            </a:br>
            <a:endParaRPr lang="en-US" dirty="0"/>
          </a:p>
        </p:txBody>
      </p:sp>
      <p:sp>
        <p:nvSpPr>
          <p:cNvPr id="3" name="Content Placeholder 2"/>
          <p:cNvSpPr>
            <a:spLocks noGrp="1"/>
          </p:cNvSpPr>
          <p:nvPr>
            <p:ph idx="1"/>
          </p:nvPr>
        </p:nvSpPr>
        <p:spPr/>
        <p:txBody>
          <a:bodyPr>
            <a:normAutofit lnSpcReduction="10000"/>
          </a:bodyPr>
          <a:lstStyle/>
          <a:p>
            <a:pPr marL="0" indent="0" fontAlgn="base">
              <a:buNone/>
            </a:pPr>
            <a:r>
              <a:rPr lang="es-ES" dirty="0" smtClean="0"/>
              <a:t>Una </a:t>
            </a:r>
            <a:r>
              <a:rPr lang="es-ES" dirty="0"/>
              <a:t>mamografía es un examen de rayos X de los senos. Se utiliza para detectar y diagnosticar enfermedades del seno en las mujeres que tienen problemas en los senos como un bulto, dolor o secreción del pezón, así como en las mujeres que no tienen síntomas de enfermedad. El procedimiento permite la detección del cáncer del seno, tumores benignos y quistes antes de que puedan ser detectados por palpación (tacto).</a:t>
            </a:r>
          </a:p>
          <a:p>
            <a:pPr marL="0" indent="0">
              <a:buNone/>
            </a:pPr>
            <a:endParaRPr lang="en-US" dirty="0"/>
          </a:p>
        </p:txBody>
      </p:sp>
    </p:spTree>
    <p:extLst>
      <p:ext uri="{BB962C8B-B14F-4D97-AF65-F5344CB8AC3E}">
        <p14:creationId xmlns:p14="http://schemas.microsoft.com/office/powerpoint/2010/main" val="1110376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La mamografía no puede comprobar que un área anormal sea cáncer, pero si hay una sospecha significativa de la presencia de cáncer, los tejidos se extirparán para realizar una biopsia. Los tejidos de la biopsia pueden extirparse por medio de una aguja o por medio de cirugía, y pueden examinarse en el microscopio para determinar si son cancerosos.</a:t>
            </a:r>
            <a:endParaRPr lang="en-US" dirty="0"/>
          </a:p>
        </p:txBody>
      </p:sp>
    </p:spTree>
    <p:extLst>
      <p:ext uri="{BB962C8B-B14F-4D97-AF65-F5344CB8AC3E}">
        <p14:creationId xmlns:p14="http://schemas.microsoft.com/office/powerpoint/2010/main" val="15098523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s-ES" dirty="0"/>
              <a:t>El desarrollo reciente de la tecnología de mamografía digital parece prometedor para la mamografía por imágenes mejorada, en particular, para mujeres menores de 50 años de edad, mujeres con tejido mamario denso, o mujeres que se encuentran en período </a:t>
            </a:r>
            <a:r>
              <a:rPr lang="es-ES" dirty="0" err="1"/>
              <a:t>premenopáusico</a:t>
            </a:r>
            <a:r>
              <a:rPr lang="es-ES" dirty="0"/>
              <a:t> o </a:t>
            </a:r>
            <a:r>
              <a:rPr lang="es-ES" dirty="0" err="1"/>
              <a:t>perimenopáusico</a:t>
            </a:r>
            <a:r>
              <a:rPr lang="es-ES" dirty="0"/>
              <a:t>. La mamografía digital proporciona imágenes electrónicas de los senos que pueden ser mejoradas con tecnología informática, almacenarse en computadoras e incluso transmitirse electrónicamente en caso de requerirse el acceso remoto a la mamografía. El procedimiento para una mamografía digital es básicamente el mismo que para una mamografía estándar.</a:t>
            </a:r>
            <a:endParaRPr lang="en-US" dirty="0"/>
          </a:p>
        </p:txBody>
      </p:sp>
    </p:spTree>
    <p:extLst>
      <p:ext uri="{BB962C8B-B14F-4D97-AF65-F5344CB8AC3E}">
        <p14:creationId xmlns:p14="http://schemas.microsoft.com/office/powerpoint/2010/main" val="34893825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s-ES" dirty="0"/>
              <a:t>Con los sistemas de detección computarizada (CAD, por sus siglas en inglés), se analiza una imagen mamográfica digitalizada de una mamografía convencional o una mamografía obtenida por medios digitales, para verificar si se encuentran bultos, calcificaciones o áreas de densidad anormal que puedan indicar la presencia de cáncer.  El sistema detección computarizada resalta las imágenes para el análisis posterior del radiólogo.</a:t>
            </a:r>
            <a:endParaRPr lang="en-US" dirty="0"/>
          </a:p>
        </p:txBody>
      </p:sp>
    </p:spTree>
    <p:extLst>
      <p:ext uri="{BB962C8B-B14F-4D97-AF65-F5344CB8AC3E}">
        <p14:creationId xmlns:p14="http://schemas.microsoft.com/office/powerpoint/2010/main" val="3985061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normAutofit fontScale="92500" lnSpcReduction="20000"/>
          </a:bodyPr>
          <a:lstStyle/>
          <a:p>
            <a:pPr marL="0" indent="0">
              <a:buNone/>
            </a:pPr>
            <a:r>
              <a:rPr lang="es-ES" dirty="0"/>
              <a:t>Después de la residencia, la mayoría de los radiólogos y oncólogos radioterapeutas son certificados por el Consejo Americano de Radiología (American </a:t>
            </a:r>
            <a:r>
              <a:rPr lang="es-ES" dirty="0" err="1"/>
              <a:t>Board</a:t>
            </a:r>
            <a:r>
              <a:rPr lang="es-ES" dirty="0"/>
              <a:t> of </a:t>
            </a:r>
            <a:r>
              <a:rPr lang="es-ES" dirty="0" err="1"/>
              <a:t>Radiology</a:t>
            </a:r>
            <a:r>
              <a:rPr lang="es-ES" dirty="0"/>
              <a:t>) (por un médico) o la American </a:t>
            </a:r>
            <a:r>
              <a:rPr lang="es-ES" dirty="0" err="1"/>
              <a:t>Osteopathic</a:t>
            </a:r>
            <a:r>
              <a:rPr lang="es-ES" dirty="0"/>
              <a:t> Junta de Radiología (American </a:t>
            </a:r>
            <a:r>
              <a:rPr lang="es-ES" dirty="0" err="1"/>
              <a:t>Osteopathic</a:t>
            </a:r>
            <a:r>
              <a:rPr lang="es-ES" dirty="0"/>
              <a:t> </a:t>
            </a:r>
            <a:r>
              <a:rPr lang="es-ES" dirty="0" err="1"/>
              <a:t>Board</a:t>
            </a:r>
            <a:r>
              <a:rPr lang="es-ES" dirty="0"/>
              <a:t> of </a:t>
            </a:r>
            <a:r>
              <a:rPr lang="es-ES" dirty="0" err="1"/>
              <a:t>Radiology</a:t>
            </a:r>
            <a:r>
              <a:rPr lang="es-ES" dirty="0"/>
              <a:t>) (por un médico osteopática). Algunos ejercen inmediatamente, mientras que otros entran en programas de becas de ampliación de estudios para obtener formación adicional en un área especializada, como las siguientes:</a:t>
            </a:r>
            <a:endParaRPr lang="en-US" dirty="0"/>
          </a:p>
        </p:txBody>
      </p:sp>
    </p:spTree>
    <p:extLst>
      <p:ext uri="{BB962C8B-B14F-4D97-AF65-F5344CB8AC3E}">
        <p14:creationId xmlns:p14="http://schemas.microsoft.com/office/powerpoint/2010/main" val="886016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3200" dirty="0"/>
              <a:t>¿Qué es una radiografía?</a:t>
            </a:r>
            <a:br>
              <a:rPr lang="es-ES" sz="3200" dirty="0"/>
            </a:br>
            <a:endParaRPr lang="en-US" sz="3200" dirty="0"/>
          </a:p>
        </p:txBody>
      </p:sp>
      <p:sp>
        <p:nvSpPr>
          <p:cNvPr id="3" name="Content Placeholder 2"/>
          <p:cNvSpPr>
            <a:spLocks noGrp="1"/>
          </p:cNvSpPr>
          <p:nvPr>
            <p:ph idx="1"/>
          </p:nvPr>
        </p:nvSpPr>
        <p:spPr/>
        <p:txBody>
          <a:bodyPr>
            <a:normAutofit lnSpcReduction="10000"/>
          </a:bodyPr>
          <a:lstStyle/>
          <a:p>
            <a:pPr marL="0" indent="0" fontAlgn="base">
              <a:buNone/>
            </a:pPr>
            <a:r>
              <a:rPr lang="es-ES" dirty="0" smtClean="0"/>
              <a:t>Las </a:t>
            </a:r>
            <a:r>
              <a:rPr lang="es-ES" dirty="0"/>
              <a:t>radiografías utilizan rayos de energía electromagnética invisible para obtener imágenes de los tejidos internos, los huesos y los órganos en una placa radiográfica. Los rayos X estándar se realizan por muchas razones, incluyendo el diagnóstico de tumores o lesiones óseas.</a:t>
            </a:r>
          </a:p>
          <a:p>
            <a:pPr marL="0" indent="0">
              <a:buNone/>
            </a:pPr>
            <a:r>
              <a:rPr lang="es-ES" dirty="0"/>
              <a:t/>
            </a:r>
            <a:br>
              <a:rPr lang="es-ES" dirty="0"/>
            </a:br>
            <a:endParaRPr lang="en-US" dirty="0"/>
          </a:p>
        </p:txBody>
      </p:sp>
    </p:spTree>
    <p:extLst>
      <p:ext uri="{BB962C8B-B14F-4D97-AF65-F5344CB8AC3E}">
        <p14:creationId xmlns:p14="http://schemas.microsoft.com/office/powerpoint/2010/main" val="37797868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Los rayos X se realizan utilizando radiación externa para producir imágenes del cuerpo, sus órganos y otras estructuras internas con fines de diagnóstico. Los rayos X pasan a través de las estructuras del cuerpo hasta unas placas especialmente tratadas (parecidas a una película fotográfica) y se hace una foto tipo "negativo" (cuanto más sólida es la estructura, más blanca aparece en la placa).</a:t>
            </a:r>
            <a:endParaRPr lang="en-US" dirty="0"/>
          </a:p>
        </p:txBody>
      </p:sp>
    </p:spTree>
    <p:extLst>
      <p:ext uri="{BB962C8B-B14F-4D97-AF65-F5344CB8AC3E}">
        <p14:creationId xmlns:p14="http://schemas.microsoft.com/office/powerpoint/2010/main" val="3023155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sz="3200" dirty="0" smtClean="0"/>
              <a:t/>
            </a:r>
            <a:br>
              <a:rPr lang="es-ES" sz="3200" dirty="0" smtClean="0"/>
            </a:br>
            <a:r>
              <a:rPr lang="es-ES" sz="3200" dirty="0" smtClean="0"/>
              <a:t>La </a:t>
            </a:r>
            <a:r>
              <a:rPr lang="es-ES" sz="3200" dirty="0"/>
              <a:t>anatomía de los senos:</a:t>
            </a:r>
            <a:br>
              <a:rPr lang="es-ES" sz="3200" dirty="0"/>
            </a:br>
            <a:endParaRPr lang="en-US" sz="3200"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es-ES" dirty="0" smtClean="0"/>
              <a:t>Cada </a:t>
            </a:r>
            <a:r>
              <a:rPr lang="es-ES" dirty="0"/>
              <a:t>seno tiene entre 15 y 20 secciones llamadas lóbulos, que están dispuestas de la misma manera que los pétalos de una margarita. Cada lóbulo posee muchos lobulillos más pequeños, que terminan en docenas de diminutos bulbos capaces de producir leche.</a:t>
            </a:r>
            <a:br>
              <a:rPr lang="es-ES" dirty="0"/>
            </a:br>
            <a:r>
              <a:rPr lang="es-ES" dirty="0"/>
              <a:t>Los lóbulos, lobulillos y los bulbos están conectados por unos tubos delgados llamados conductos. Estos conductos desembocan en el pezón, en el centro de un área oscura de piel llamada la aréola. La grasa llena los espacios que hay entre los lobulillos y los conductos.</a:t>
            </a:r>
          </a:p>
          <a:p>
            <a:pPr marL="0" indent="0">
              <a:buNone/>
            </a:pPr>
            <a:endParaRPr lang="en-US" dirty="0"/>
          </a:p>
        </p:txBody>
      </p:sp>
    </p:spTree>
    <p:extLst>
      <p:ext uri="{BB962C8B-B14F-4D97-AF65-F5344CB8AC3E}">
        <p14:creationId xmlns:p14="http://schemas.microsoft.com/office/powerpoint/2010/main" val="75927283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El seno no tiene músculos; estos se encuentran debajo de cada seno y cubren las costillas.</a:t>
            </a:r>
            <a:br>
              <a:rPr lang="es-ES" dirty="0"/>
            </a:br>
            <a:r>
              <a:rPr lang="es-ES" dirty="0"/>
              <a:t>Cada seno también contiene vasos sanguíneos y otros vasos que transportan linfa. Los vasos linfáticos desembocan en pequeños órganos en forma de frijol llamados nódulos linfáticos, los cuales se encuentran en la axila, por encima de la clavícula, en el pecho y en muchas otras partes del cuerpo.</a:t>
            </a:r>
            <a:endParaRPr lang="en-US" dirty="0"/>
          </a:p>
        </p:txBody>
      </p:sp>
    </p:spTree>
    <p:extLst>
      <p:ext uri="{BB962C8B-B14F-4D97-AF65-F5344CB8AC3E}">
        <p14:creationId xmlns:p14="http://schemas.microsoft.com/office/powerpoint/2010/main" val="264172383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sz="3200" dirty="0" smtClean="0"/>
              <a:t/>
            </a:r>
            <a:br>
              <a:rPr lang="es-ES" sz="3200" dirty="0" smtClean="0"/>
            </a:br>
            <a:r>
              <a:rPr lang="es-ES" sz="3200" dirty="0" smtClean="0"/>
              <a:t>Cuáles </a:t>
            </a:r>
            <a:r>
              <a:rPr lang="es-ES" sz="3200" dirty="0"/>
              <a:t>son los diferentes tipos de </a:t>
            </a:r>
            <a:r>
              <a:rPr lang="es-ES" sz="3200" dirty="0" err="1"/>
              <a:t>mamogramas</a:t>
            </a:r>
            <a:r>
              <a:rPr lang="es-ES" sz="3200" dirty="0"/>
              <a:t>?</a:t>
            </a:r>
            <a:br>
              <a:rPr lang="es-ES" sz="3200" dirty="0"/>
            </a:br>
            <a:endParaRPr lang="en-US" sz="3200"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es-ES" dirty="0" smtClean="0"/>
              <a:t>Un </a:t>
            </a:r>
            <a:r>
              <a:rPr lang="es-ES" dirty="0" err="1"/>
              <a:t>mamograma</a:t>
            </a:r>
            <a:r>
              <a:rPr lang="es-ES" dirty="0"/>
              <a:t> de exploración es una radiografía del seno usada para detectar cambios en los senos de las mujeres que no muestran señales de cáncer del seno. Usualmente se toman dos radiografías de cada seno. Usando un </a:t>
            </a:r>
            <a:r>
              <a:rPr lang="es-ES" dirty="0" err="1"/>
              <a:t>mamograma</a:t>
            </a:r>
            <a:r>
              <a:rPr lang="es-ES" dirty="0"/>
              <a:t>, es posible detectar un tumor que no se puede palpar.</a:t>
            </a:r>
          </a:p>
          <a:p>
            <a:pPr marL="0" indent="0" fontAlgn="base">
              <a:buNone/>
            </a:pPr>
            <a:r>
              <a:rPr lang="es-ES" dirty="0"/>
              <a:t>Un </a:t>
            </a:r>
            <a:r>
              <a:rPr lang="es-ES" dirty="0" err="1"/>
              <a:t>mamograma</a:t>
            </a:r>
            <a:r>
              <a:rPr lang="es-ES" dirty="0"/>
              <a:t> de diagnóstico es una radiografía del seno que se usa para diagnosticar cambios inusuales en el seno, como un bulto, dolor, engrosamiento o secreción del pezón, o un cambio en la forma o el tamaño del seno.</a:t>
            </a:r>
          </a:p>
          <a:p>
            <a:pPr marL="0" indent="0">
              <a:buNone/>
            </a:pPr>
            <a:endParaRPr lang="en-US" dirty="0"/>
          </a:p>
        </p:txBody>
      </p:sp>
    </p:spTree>
    <p:extLst>
      <p:ext uri="{BB962C8B-B14F-4D97-AF65-F5344CB8AC3E}">
        <p14:creationId xmlns:p14="http://schemas.microsoft.com/office/powerpoint/2010/main" val="33475748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fontAlgn="base">
              <a:buNone/>
            </a:pPr>
            <a:r>
              <a:rPr lang="es-ES" dirty="0"/>
              <a:t>Un </a:t>
            </a:r>
            <a:r>
              <a:rPr lang="es-ES" dirty="0" err="1"/>
              <a:t>mamograma</a:t>
            </a:r>
            <a:r>
              <a:rPr lang="es-ES" dirty="0"/>
              <a:t> de diagnóstico también se utiliza para evaluar anomalías detectadas en los </a:t>
            </a:r>
            <a:r>
              <a:rPr lang="es-ES" dirty="0" err="1"/>
              <a:t>mamogramas</a:t>
            </a:r>
            <a:r>
              <a:rPr lang="es-ES" dirty="0"/>
              <a:t> exploratorios. Es un instrumento médico básico, y es el indicado en la investigación de los cambios del seno, independientemente de la edad de la mujer.</a:t>
            </a:r>
          </a:p>
          <a:p>
            <a:pPr marL="0" indent="0" fontAlgn="base">
              <a:buNone/>
            </a:pPr>
            <a:r>
              <a:rPr lang="es-ES" dirty="0"/>
              <a:t>Las mamografías se han utilizado como por unos 30 años, y en los últimos 15 años los avances técnicos han mejorado no sólo la técnica sino también los resultados. Hoy en día, el equipo especializado, que se usa únicamente para la toma de rayos X del seno, produce estudios que son de alta calidad pero bajos en dosis de radiación.</a:t>
            </a:r>
          </a:p>
          <a:p>
            <a:pPr marL="0" indent="0">
              <a:buNone/>
            </a:pPr>
            <a:endParaRPr lang="en-US" dirty="0"/>
          </a:p>
        </p:txBody>
      </p:sp>
    </p:spTree>
    <p:extLst>
      <p:ext uri="{BB962C8B-B14F-4D97-AF65-F5344CB8AC3E}">
        <p14:creationId xmlns:p14="http://schemas.microsoft.com/office/powerpoint/2010/main" val="172469508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fontAlgn="base">
              <a:buNone/>
            </a:pPr>
            <a:r>
              <a:rPr lang="es-ES" dirty="0"/>
              <a:t>La mamografía puede utilizarse como práctica exploratoria o para realizar un diagnóstico. Las mujeres mayores de 25 años deben someterse a mamografías de diagnóstico si tienen síntomas como un bulto palpable, </a:t>
            </a:r>
            <a:r>
              <a:rPr lang="es-ES" dirty="0" err="1"/>
              <a:t>indentación</a:t>
            </a:r>
            <a:r>
              <a:rPr lang="es-ES" dirty="0"/>
              <a:t> o engrosamiento de la piel de los senos, secreción o retracción del pezón, úlcera erosiva del pezón o dolor de senos.</a:t>
            </a:r>
          </a:p>
          <a:p>
            <a:pPr marL="0" indent="0" fontAlgn="base">
              <a:buNone/>
            </a:pPr>
            <a:r>
              <a:rPr lang="es-ES" dirty="0"/>
              <a:t>Los </a:t>
            </a:r>
            <a:r>
              <a:rPr lang="es-ES" dirty="0" err="1"/>
              <a:t>mamogramas</a:t>
            </a:r>
            <a:r>
              <a:rPr lang="es-ES" dirty="0"/>
              <a:t> pueden utilizarse para evaluar el dolor de senos cuando el examen físico y los antecedentes no son concluyentes. Las mujeres con senos densos, “grumosos” y/o muy grandes deben someterse a mamografías, ya que puede ser difícil realizar un examen físico.</a:t>
            </a:r>
          </a:p>
          <a:p>
            <a:pPr marL="0" indent="0">
              <a:buNone/>
            </a:pPr>
            <a:endParaRPr lang="en-US" dirty="0"/>
          </a:p>
        </p:txBody>
      </p:sp>
    </p:spTree>
    <p:extLst>
      <p:ext uri="{BB962C8B-B14F-4D97-AF65-F5344CB8AC3E}">
        <p14:creationId xmlns:p14="http://schemas.microsoft.com/office/powerpoint/2010/main" val="237783524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r>
              <a:rPr lang="es-ES" sz="3200" dirty="0" smtClean="0"/>
              <a:t/>
            </a:r>
            <a:br>
              <a:rPr lang="es-ES" sz="3200" dirty="0" smtClean="0"/>
            </a:br>
            <a:r>
              <a:rPr lang="es-ES" sz="3200" dirty="0" smtClean="0"/>
              <a:t>Quiénes </a:t>
            </a:r>
            <a:r>
              <a:rPr lang="es-ES" sz="3200" dirty="0"/>
              <a:t>deben someterse a </a:t>
            </a:r>
            <a:r>
              <a:rPr lang="es-ES" sz="3200" dirty="0" err="1"/>
              <a:t>mamogramas</a:t>
            </a:r>
            <a:r>
              <a:rPr lang="es-ES" sz="3200" dirty="0"/>
              <a:t> exploratorios?</a:t>
            </a:r>
            <a:br>
              <a:rPr lang="es-ES" sz="3200" dirty="0"/>
            </a:br>
            <a:endParaRPr lang="en-US" sz="3200" dirty="0"/>
          </a:p>
        </p:txBody>
      </p:sp>
      <p:sp>
        <p:nvSpPr>
          <p:cNvPr id="3" name="Content Placeholder 2"/>
          <p:cNvSpPr>
            <a:spLocks noGrp="1"/>
          </p:cNvSpPr>
          <p:nvPr>
            <p:ph idx="1"/>
          </p:nvPr>
        </p:nvSpPr>
        <p:spPr/>
        <p:txBody>
          <a:bodyPr>
            <a:normAutofit fontScale="85000" lnSpcReduction="20000"/>
          </a:bodyPr>
          <a:lstStyle/>
          <a:p>
            <a:pPr marL="0" indent="0" fontAlgn="base">
              <a:buNone/>
            </a:pPr>
            <a:r>
              <a:rPr lang="es-ES" dirty="0" smtClean="0"/>
              <a:t>La</a:t>
            </a:r>
            <a:r>
              <a:rPr lang="es-ES" dirty="0"/>
              <a:t>  American  </a:t>
            </a:r>
            <a:r>
              <a:rPr lang="es-ES" dirty="0" err="1"/>
              <a:t>Cancer</a:t>
            </a:r>
            <a:r>
              <a:rPr lang="es-ES" dirty="0"/>
              <a:t>  </a:t>
            </a:r>
            <a:r>
              <a:rPr lang="es-ES" dirty="0" err="1"/>
              <a:t>Society</a:t>
            </a:r>
            <a:r>
              <a:rPr lang="es-ES" dirty="0"/>
              <a:t>  recomienda las siguientes pautas para la detección temprana de cáncer en mujeres que no presentan síntomas:</a:t>
            </a:r>
          </a:p>
          <a:p>
            <a:pPr fontAlgn="base"/>
            <a:r>
              <a:rPr lang="es-ES" dirty="0"/>
              <a:t>Mamografías anuales a partir de los 40 años de edad. La edad en la que se deben interrumpir los exámenes se determina de manera individual de acuerdo con los riesgos y beneficios posibles de los exámenes basados en el estado de salud general de una mujer.</a:t>
            </a:r>
          </a:p>
          <a:p>
            <a:pPr fontAlgn="base"/>
            <a:r>
              <a:rPr lang="es-ES" dirty="0"/>
              <a:t>Un examen clínico del seno debe ser parte de un examen programado regularmente cada tres años para mujeres de veinte a cuarenta años y cada año para mujeres a partir de los cuarenta años.</a:t>
            </a:r>
          </a:p>
          <a:p>
            <a:pPr marL="0" indent="0">
              <a:buNone/>
            </a:pPr>
            <a:endParaRPr lang="en-US" dirty="0"/>
          </a:p>
        </p:txBody>
      </p:sp>
    </p:spTree>
    <p:extLst>
      <p:ext uri="{BB962C8B-B14F-4D97-AF65-F5344CB8AC3E}">
        <p14:creationId xmlns:p14="http://schemas.microsoft.com/office/powerpoint/2010/main" val="156863609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s-ES" dirty="0"/>
              <a:t>Las mujeres deben saber cómo se sienten generalmente sus senos al tacto e informar cualquier cambio de inmediato a su proveedor de atención de salud.  El autoexamen de los senos es una opción para todas las mujeres de veinte años en adelante.</a:t>
            </a:r>
          </a:p>
          <a:p>
            <a:pPr fontAlgn="base"/>
            <a:r>
              <a:rPr lang="es-ES" dirty="0"/>
              <a:t>Las mujeres con mayor riesgo (historia familiar, tendencia genética, antecedentes de cáncer de seno) deben hablar con sus médicos acerca de los beneficios y limitaciones de comenzar a realizarse mamografías de detección más temprano, hacerse exámenes adicionales (ultrasonido de seno, imagen de resonancia magnética) o exámenes más frecuentes.</a:t>
            </a:r>
          </a:p>
          <a:p>
            <a:pPr marL="0" indent="0">
              <a:buNone/>
            </a:pPr>
            <a:endParaRPr lang="en-US" dirty="0"/>
          </a:p>
        </p:txBody>
      </p:sp>
    </p:spTree>
    <p:extLst>
      <p:ext uri="{BB962C8B-B14F-4D97-AF65-F5344CB8AC3E}">
        <p14:creationId xmlns:p14="http://schemas.microsoft.com/office/powerpoint/2010/main" val="400254717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fontAlgn="base">
              <a:buNone/>
            </a:pPr>
            <a:r>
              <a:rPr lang="es-ES" dirty="0"/>
              <a:t>Además, se recomiendan las siguientes pautas en función de la edad:</a:t>
            </a:r>
          </a:p>
          <a:p>
            <a:pPr fontAlgn="base"/>
            <a:r>
              <a:rPr lang="es-ES" b="1" dirty="0"/>
              <a:t>Instituto Nacional del Cáncer (</a:t>
            </a:r>
            <a:r>
              <a:rPr lang="es-ES" b="1" dirty="0" err="1"/>
              <a:t>National</a:t>
            </a:r>
            <a:r>
              <a:rPr lang="es-ES" b="1" dirty="0"/>
              <a:t> </a:t>
            </a:r>
            <a:r>
              <a:rPr lang="es-ES" b="1" dirty="0" err="1"/>
              <a:t>Cancer</a:t>
            </a:r>
            <a:r>
              <a:rPr lang="es-ES" b="1" dirty="0"/>
              <a:t> </a:t>
            </a:r>
            <a:r>
              <a:rPr lang="es-ES" b="1" dirty="0" err="1"/>
              <a:t>Institute</a:t>
            </a:r>
            <a:r>
              <a:rPr lang="es-ES" b="1" dirty="0"/>
              <a:t>) para las mamografías exploratorias:</a:t>
            </a:r>
            <a:r>
              <a:rPr lang="es-ES" dirty="0"/>
              <a:t> Las mujeres de 40 años y más deben someterse a un </a:t>
            </a:r>
            <a:r>
              <a:rPr lang="es-ES" dirty="0" err="1"/>
              <a:t>mamograma</a:t>
            </a:r>
            <a:r>
              <a:rPr lang="es-ES" dirty="0"/>
              <a:t> exploratorio regularmente, cada año o cada dos años.</a:t>
            </a:r>
          </a:p>
          <a:p>
            <a:pPr fontAlgn="base"/>
            <a:r>
              <a:rPr lang="es-ES" b="1" dirty="0"/>
              <a:t>Sociedad Americana del Cáncer (American </a:t>
            </a:r>
            <a:r>
              <a:rPr lang="es-ES" b="1" dirty="0" err="1"/>
              <a:t>Cancer</a:t>
            </a:r>
            <a:r>
              <a:rPr lang="es-ES" b="1" dirty="0"/>
              <a:t> </a:t>
            </a:r>
            <a:r>
              <a:rPr lang="es-ES" b="1" dirty="0" err="1"/>
              <a:t>Society</a:t>
            </a:r>
            <a:r>
              <a:rPr lang="es-ES" b="1" dirty="0"/>
              <a:t>) para las mamografías exploratorias:</a:t>
            </a:r>
            <a:r>
              <a:rPr lang="es-ES" dirty="0"/>
              <a:t> Las mujeres de 40 años de edad y mayores deben someterse a un </a:t>
            </a:r>
            <a:r>
              <a:rPr lang="es-ES" dirty="0" err="1"/>
              <a:t>mamograma</a:t>
            </a:r>
            <a:r>
              <a:rPr lang="es-ES" dirty="0"/>
              <a:t> exploratorio cada año.</a:t>
            </a:r>
          </a:p>
          <a:p>
            <a:pPr marL="0" indent="0">
              <a:buNone/>
            </a:pPr>
            <a:endParaRPr lang="en-US" dirty="0"/>
          </a:p>
        </p:txBody>
      </p:sp>
    </p:spTree>
    <p:extLst>
      <p:ext uri="{BB962C8B-B14F-4D97-AF65-F5344CB8AC3E}">
        <p14:creationId xmlns:p14="http://schemas.microsoft.com/office/powerpoint/2010/main" val="3052990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fontAlgn="base"/>
            <a:r>
              <a:rPr lang="es-ES" b="1" dirty="0" err="1"/>
              <a:t>Neurorradiología</a:t>
            </a:r>
            <a:r>
              <a:rPr lang="es-ES" dirty="0"/>
              <a:t> - radiología diagnóstica que se enfoca en el sistema nervioso central, la cabeza y el cuello.</a:t>
            </a:r>
          </a:p>
          <a:p>
            <a:pPr fontAlgn="base"/>
            <a:r>
              <a:rPr lang="es-ES" b="1" dirty="0"/>
              <a:t>Radiología pediátrica</a:t>
            </a:r>
            <a:r>
              <a:rPr lang="es-ES" dirty="0"/>
              <a:t> - radiología diagnóstica que se enfoca en las técnicas únicas utilizadas para crear imágenes de los cuerpos, órganos y estructuras internas de los niños.</a:t>
            </a:r>
          </a:p>
          <a:p>
            <a:pPr fontAlgn="base"/>
            <a:r>
              <a:rPr lang="es-ES" b="1" dirty="0"/>
              <a:t>Imagen de la mama</a:t>
            </a:r>
            <a:r>
              <a:rPr lang="es-ES" dirty="0"/>
              <a:t> - radiología diagnóstica que se centra en el diagnóstico de enfermedades de la mama.</a:t>
            </a:r>
          </a:p>
          <a:p>
            <a:pPr marL="0" indent="0">
              <a:buNone/>
            </a:pPr>
            <a:endParaRPr lang="en-US" dirty="0"/>
          </a:p>
        </p:txBody>
      </p:sp>
    </p:spTree>
    <p:extLst>
      <p:ext uri="{BB962C8B-B14F-4D97-AF65-F5344CB8AC3E}">
        <p14:creationId xmlns:p14="http://schemas.microsoft.com/office/powerpoint/2010/main" val="6911687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fontAlgn="base">
              <a:buNone/>
            </a:pPr>
            <a:r>
              <a:rPr lang="es-ES" dirty="0"/>
              <a:t>Un </a:t>
            </a:r>
            <a:r>
              <a:rPr lang="es-ES" dirty="0" err="1"/>
              <a:t>mamograma</a:t>
            </a:r>
            <a:r>
              <a:rPr lang="es-ES" dirty="0"/>
              <a:t> ayuda a identificar las siguientes condiciones:</a:t>
            </a:r>
          </a:p>
          <a:p>
            <a:pPr fontAlgn="base"/>
            <a:r>
              <a:rPr lang="es-ES" dirty="0"/>
              <a:t>Calcificaciones - depósitos minúsculos de minerales dentro del tejido del seno. Existen dos categorías de calcificaciones: </a:t>
            </a:r>
          </a:p>
          <a:p>
            <a:pPr lvl="1" fontAlgn="base"/>
            <a:r>
              <a:rPr lang="es-ES" dirty="0" err="1"/>
              <a:t>Macrocalcificaciones</a:t>
            </a:r>
            <a:r>
              <a:rPr lang="es-ES" dirty="0"/>
              <a:t> - depósitos gruesos de calcio que suelen indicar cambios degenerativos en los senos, como: </a:t>
            </a:r>
          </a:p>
          <a:p>
            <a:pPr lvl="2" fontAlgn="base"/>
            <a:r>
              <a:rPr lang="es-ES" dirty="0"/>
              <a:t>envejecimiento de las arterias de los senos</a:t>
            </a:r>
          </a:p>
          <a:p>
            <a:pPr lvl="2" fontAlgn="base"/>
            <a:r>
              <a:rPr lang="es-ES" dirty="0"/>
              <a:t>lesiones viejas</a:t>
            </a:r>
          </a:p>
          <a:p>
            <a:pPr lvl="2" fontAlgn="base"/>
            <a:r>
              <a:rPr lang="es-ES" dirty="0"/>
              <a:t>inflamaciones</a:t>
            </a:r>
          </a:p>
          <a:p>
            <a:pPr lvl="1" fontAlgn="base"/>
            <a:r>
              <a:rPr lang="es-ES" dirty="0" err="1"/>
              <a:t>Microcalcificaciones</a:t>
            </a:r>
            <a:r>
              <a:rPr lang="es-ES" dirty="0"/>
              <a:t> - partículas diminutas (de menos de 1/50 de pulgada) de calcio. Cuando se ven muchas </a:t>
            </a:r>
            <a:r>
              <a:rPr lang="es-ES" dirty="0" err="1"/>
              <a:t>microcalcificaciones</a:t>
            </a:r>
            <a:r>
              <a:rPr lang="es-ES" dirty="0"/>
              <a:t> en un área, se denomina racimo.</a:t>
            </a:r>
          </a:p>
          <a:p>
            <a:pPr marL="0" indent="0">
              <a:buNone/>
            </a:pPr>
            <a:endParaRPr lang="en-US" dirty="0"/>
          </a:p>
        </p:txBody>
      </p:sp>
    </p:spTree>
    <p:extLst>
      <p:ext uri="{BB962C8B-B14F-4D97-AF65-F5344CB8AC3E}">
        <p14:creationId xmlns:p14="http://schemas.microsoft.com/office/powerpoint/2010/main" val="243435901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fontAlgn="base"/>
            <a:r>
              <a:rPr lang="es-ES" dirty="0"/>
              <a:t>Masas - pueden aparecer con o sin calcificaciones asociadas; sus causas varían y pueden incluir: </a:t>
            </a:r>
          </a:p>
          <a:p>
            <a:pPr lvl="1" fontAlgn="base"/>
            <a:r>
              <a:rPr lang="es-ES" dirty="0"/>
              <a:t>Quistes - son una acumulación de líquido no canceroso en el seno. No pueden ser diagnosticados solamente mediante un examen físico o un </a:t>
            </a:r>
            <a:r>
              <a:rPr lang="es-ES" dirty="0" err="1"/>
              <a:t>mamograma</a:t>
            </a:r>
            <a:r>
              <a:rPr lang="es-ES" dirty="0"/>
              <a:t>. Se requiere un ultrasonido del seno o la aspiración con una aguja. Si la masa no es un quiste, es posible que se requieran más imágenes.</a:t>
            </a:r>
          </a:p>
          <a:p>
            <a:pPr lvl="1" fontAlgn="base"/>
            <a:r>
              <a:rPr lang="es-ES" dirty="0"/>
              <a:t>Patologías mamarias benignas - las masas pueden controlarse con mamografías periódicas, pero otras requieren una biopsia inmediata o retrasada. Alrededor del 80 por ciento de todos los cambios que son una biopsia de mama se encuentran para ser benignos (no cancerosos), cuando se mira bajo el microscopio.</a:t>
            </a:r>
          </a:p>
          <a:p>
            <a:pPr lvl="1" fontAlgn="base"/>
            <a:r>
              <a:rPr lang="es-ES" dirty="0"/>
              <a:t>Cáncer de senos</a:t>
            </a:r>
          </a:p>
          <a:p>
            <a:pPr marL="0" indent="0">
              <a:buNone/>
            </a:pPr>
            <a:endParaRPr lang="en-US" dirty="0"/>
          </a:p>
        </p:txBody>
      </p:sp>
    </p:spTree>
    <p:extLst>
      <p:ext uri="{BB962C8B-B14F-4D97-AF65-F5344CB8AC3E}">
        <p14:creationId xmlns:p14="http://schemas.microsoft.com/office/powerpoint/2010/main" val="1065046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Normalmente, un </a:t>
            </a:r>
            <a:r>
              <a:rPr lang="es-ES" dirty="0" err="1"/>
              <a:t>mamograma</a:t>
            </a:r>
            <a:r>
              <a:rPr lang="es-ES" dirty="0"/>
              <a:t> se realiza de forma ambulatoria, aunque puede ser parte del cuidado hospitalario. No existe una preparación específica para el examen. Sin embargo, la mujer no debe utilizar desodorante, polvos ni lociones en las axilas el día del examen, ya que estas sustancias pueden interferir con las imágenes.</a:t>
            </a:r>
            <a:endParaRPr lang="en-US" dirty="0"/>
          </a:p>
        </p:txBody>
      </p:sp>
    </p:spTree>
    <p:extLst>
      <p:ext uri="{BB962C8B-B14F-4D97-AF65-F5344CB8AC3E}">
        <p14:creationId xmlns:p14="http://schemas.microsoft.com/office/powerpoint/2010/main" val="243960318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sz="3600" dirty="0" smtClean="0"/>
              <a:t>¿</a:t>
            </a:r>
            <a:r>
              <a:rPr lang="es-ES" sz="3600" dirty="0"/>
              <a:t>Qué es la ecografía?</a:t>
            </a:r>
            <a:br>
              <a:rPr lang="es-ES" sz="3600" dirty="0"/>
            </a:br>
            <a:endParaRPr lang="en-US" sz="3600" dirty="0"/>
          </a:p>
        </p:txBody>
      </p:sp>
      <p:sp>
        <p:nvSpPr>
          <p:cNvPr id="3" name="Content Placeholder 2"/>
          <p:cNvSpPr>
            <a:spLocks noGrp="1"/>
          </p:cNvSpPr>
          <p:nvPr>
            <p:ph idx="1"/>
          </p:nvPr>
        </p:nvSpPr>
        <p:spPr/>
        <p:txBody>
          <a:bodyPr>
            <a:normAutofit fontScale="77500" lnSpcReduction="20000"/>
          </a:bodyPr>
          <a:lstStyle/>
          <a:p>
            <a:pPr fontAlgn="base"/>
            <a:r>
              <a:rPr lang="es-ES" dirty="0" smtClean="0"/>
              <a:t>Una </a:t>
            </a:r>
            <a:r>
              <a:rPr lang="es-ES" dirty="0"/>
              <a:t>ecografía es un procedimiento de diagnóstico no invasivo (no se perfora la piel) utilizado para evaluar ciertas estructuras de tejido blando, como los músculos, los vasos sanguíneos y los órganos.</a:t>
            </a:r>
          </a:p>
          <a:p>
            <a:pPr fontAlgn="base"/>
            <a:r>
              <a:rPr lang="es-ES" dirty="0"/>
              <a:t>La ecografía utiliza un transductor que envía ondas sonoras ultrasónicas de una frecuencia demasiado alta para ser oídas. Cuando el transductor se coloca en determinados lugares y ángulos, las ondas sonoras ultrasónicas atraviesan la piel y otros tejidos del cuerpo hasta llegar a los órganos y estructuras internas. Las ondas sonoras rebotan en los órganos como un eco y regresan al transductor. El transductor recoge las ondas reflejadas, que luego son convertidas por una computadora en una imagen electrónica de los órganos o tejidos bajo estudio.</a:t>
            </a:r>
          </a:p>
          <a:p>
            <a:pPr marL="0" indent="0">
              <a:buNone/>
            </a:pPr>
            <a:endParaRPr lang="en-US" dirty="0"/>
          </a:p>
        </p:txBody>
      </p:sp>
    </p:spTree>
    <p:extLst>
      <p:ext uri="{BB962C8B-B14F-4D97-AF65-F5344CB8AC3E}">
        <p14:creationId xmlns:p14="http://schemas.microsoft.com/office/powerpoint/2010/main" val="51436031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s-ES" dirty="0"/>
              <a:t>Los diferentes tipos de tejidos del cuerpo afectan la velocidad de desplazamiento de las ondas sonoras. El sonido se desplaza más rápido por el tejido óseo y se mueve más lento por el aire. El transductor interpreta la velocidad de regreso de las ondas sonoras y la proporción que regresa como los distintos tipos de tejido.</a:t>
            </a:r>
          </a:p>
          <a:p>
            <a:pPr fontAlgn="base"/>
            <a:r>
              <a:rPr lang="es-ES" dirty="0"/>
              <a:t>Se coloca un gel conductor transparente entre el transductor y la piel para facilitar el movimiento continuo del transductor sobre la piel y para eliminar el aire existente entre ambos a fin de lograr la mejor conducción del sonido.</a:t>
            </a:r>
          </a:p>
          <a:p>
            <a:pPr marL="0" indent="0">
              <a:buNone/>
            </a:pPr>
            <a:endParaRPr lang="en-US" dirty="0"/>
          </a:p>
        </p:txBody>
      </p:sp>
    </p:spTree>
    <p:extLst>
      <p:ext uri="{BB962C8B-B14F-4D97-AF65-F5344CB8AC3E}">
        <p14:creationId xmlns:p14="http://schemas.microsoft.com/office/powerpoint/2010/main" val="378039800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Al utilizar también otra tecnología de ultrasonido durante una ecografía, se puede evaluar el flujo sanguíneo. Un transductor de ultrasonido capaz de evaluar el flujo sanguíneo contiene una sonda </a:t>
            </a:r>
            <a:r>
              <a:rPr lang="es-ES" dirty="0" err="1"/>
              <a:t>Doppler</a:t>
            </a:r>
            <a:r>
              <a:rPr lang="es-ES" dirty="0"/>
              <a:t>. La sonda </a:t>
            </a:r>
            <a:r>
              <a:rPr lang="es-ES" dirty="0" err="1"/>
              <a:t>Doppler</a:t>
            </a:r>
            <a:r>
              <a:rPr lang="es-ES" dirty="0"/>
              <a:t> en el transductor evalúa la velocidad y la dirección del flujo sanguíneo en el vaso, haciendo que las ondas sonoras se vuelvan audibles. El grado de intensidad de las ondas sonoras audibles indica la tasa de flujo sanguíneo de un vaso sanguíneo. La ausencia o debilidad de estos sonidos puede indicar una obstrucción (bloqueo) en el flujo sanguíneo.</a:t>
            </a:r>
            <a:endParaRPr lang="en-US" dirty="0"/>
          </a:p>
        </p:txBody>
      </p:sp>
    </p:spTree>
    <p:extLst>
      <p:ext uri="{BB962C8B-B14F-4D97-AF65-F5344CB8AC3E}">
        <p14:creationId xmlns:p14="http://schemas.microsoft.com/office/powerpoint/2010/main" val="409005074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Las ecografías se utilizan para ver el funcionamiento de los órganos internos (en “tiempo real”, como una transmisión de televisión en vivo) y para evaluar el flujo sanguíneo a través de diversos vasos. Los procedimientos ecográficos se utilizan a menudo para examinar diversas partes del cuerpo, como el abdomen, los senos, la pelvis femenina, la próstata, el escroto, las glándulas tiroides y paratiroides, y el sistema vascular. Durante el embarazo, se hacen ecografías para evaluar el desarrollo del feto.</a:t>
            </a:r>
            <a:endParaRPr lang="en-US" dirty="0"/>
          </a:p>
        </p:txBody>
      </p:sp>
    </p:spTree>
    <p:extLst>
      <p:ext uri="{BB962C8B-B14F-4D97-AF65-F5344CB8AC3E}">
        <p14:creationId xmlns:p14="http://schemas.microsoft.com/office/powerpoint/2010/main" val="272398606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ES" dirty="0"/>
              <a:t>Las ecografías se utilizan para ver el funcionamiento de los órganos internos (en “tiempo real”, como una transmisión de televisión en vivo) y para evaluar el flujo sanguíneo a través de diversos vasos. Los procedimientos ecográficos se utilizan a menudo para examinar diversas partes del cuerpo, como el abdomen, los senos, la pelvis femenina, la próstata, el escroto, las glándulas tiroides y paratiroides, y el sistema vascular. Durante el embarazo, se hacen ecografías para evaluar el desarrollo del feto.</a:t>
            </a:r>
            <a:endParaRPr lang="en-US" dirty="0"/>
          </a:p>
        </p:txBody>
      </p:sp>
    </p:spTree>
    <p:extLst>
      <p:ext uri="{BB962C8B-B14F-4D97-AF65-F5344CB8AC3E}">
        <p14:creationId xmlns:p14="http://schemas.microsoft.com/office/powerpoint/2010/main" val="6568784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s-ES" dirty="0"/>
              <a:t>Los avances tecnológicos en el campo del ultrasonido ahora incluyen imágenes que se pueden visualizar en tres dimensiones (3-D) y/o en cuatro dimensiones (4-D).  La dimensión agregada en la visualización de 4-D es el movimiento, es decir, se trata de una visualización en 3-D con movimiento.</a:t>
            </a:r>
            <a:endParaRPr lang="en-US" dirty="0"/>
          </a:p>
        </p:txBody>
      </p:sp>
    </p:spTree>
    <p:extLst>
      <p:ext uri="{BB962C8B-B14F-4D97-AF65-F5344CB8AC3E}">
        <p14:creationId xmlns:p14="http://schemas.microsoft.com/office/powerpoint/2010/main" val="30368782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s-ES" dirty="0" smtClean="0"/>
              <a:t/>
            </a:r>
            <a:br>
              <a:rPr lang="es-ES" dirty="0" smtClean="0"/>
            </a:br>
            <a:r>
              <a:rPr lang="es-ES" sz="3600" dirty="0" smtClean="0"/>
              <a:t>Cuáles </a:t>
            </a:r>
            <a:r>
              <a:rPr lang="es-ES" sz="3600" dirty="0"/>
              <a:t>son los distintos tipos de ecografía?</a:t>
            </a:r>
            <a:br>
              <a:rPr lang="es-ES" sz="3600" dirty="0"/>
            </a:br>
            <a:endParaRPr lang="en-US" sz="3600" dirty="0"/>
          </a:p>
        </p:txBody>
      </p:sp>
      <p:sp>
        <p:nvSpPr>
          <p:cNvPr id="3" name="Content Placeholder 2"/>
          <p:cNvSpPr>
            <a:spLocks noGrp="1"/>
          </p:cNvSpPr>
          <p:nvPr>
            <p:ph idx="1"/>
          </p:nvPr>
        </p:nvSpPr>
        <p:spPr/>
        <p:txBody>
          <a:bodyPr>
            <a:normAutofit fontScale="85000" lnSpcReduction="20000"/>
          </a:bodyPr>
          <a:lstStyle/>
          <a:p>
            <a:pPr fontAlgn="base"/>
            <a:r>
              <a:rPr lang="es-ES" dirty="0" smtClean="0"/>
              <a:t>Existen </a:t>
            </a:r>
            <a:r>
              <a:rPr lang="es-ES" dirty="0"/>
              <a:t>diferentes técnicas de ecografía para diferentes trastornos. Entre los ejemplos de algunos de los tipos más comunes de exámenes ecográficos se incluyen los siguientes:</a:t>
            </a:r>
          </a:p>
          <a:p>
            <a:pPr fontAlgn="base"/>
            <a:r>
              <a:rPr lang="es-ES" dirty="0"/>
              <a:t>Ecografía </a:t>
            </a:r>
            <a:r>
              <a:rPr lang="es-ES" dirty="0" err="1"/>
              <a:t>Doppler</a:t>
            </a:r>
            <a:r>
              <a:rPr lang="es-ES" dirty="0"/>
              <a:t> - utilizada para ver las estructuras internas del cuerpo, mientras se evalúa el flujo sanguíneo al mismo tiempo. La ecografía </a:t>
            </a:r>
            <a:r>
              <a:rPr lang="es-ES" dirty="0" err="1"/>
              <a:t>Doppler</a:t>
            </a:r>
            <a:r>
              <a:rPr lang="es-ES" dirty="0"/>
              <a:t> puede determinar si existe algún problema en las venas y arterias.</a:t>
            </a:r>
          </a:p>
          <a:p>
            <a:pPr fontAlgn="base"/>
            <a:r>
              <a:rPr lang="es-ES" dirty="0"/>
              <a:t>Ecografía vascular - utilizada para ver el sistema vascular y su funcionamiento o para detectar coágulos de sangre.</a:t>
            </a:r>
          </a:p>
          <a:p>
            <a:pPr marL="0" indent="0">
              <a:buNone/>
            </a:pPr>
            <a:endParaRPr lang="en-US" dirty="0"/>
          </a:p>
        </p:txBody>
      </p:sp>
    </p:spTree>
    <p:extLst>
      <p:ext uri="{BB962C8B-B14F-4D97-AF65-F5344CB8AC3E}">
        <p14:creationId xmlns:p14="http://schemas.microsoft.com/office/powerpoint/2010/main" val="5497688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fontAlgn="base"/>
            <a:r>
              <a:rPr lang="es-ES" b="1" dirty="0"/>
              <a:t>Radiología cardiovascular</a:t>
            </a:r>
            <a:r>
              <a:rPr lang="es-ES" dirty="0"/>
              <a:t> - radiología diagnóstica que se centra en el diagnóstico de enfermedades del corazón y los vasos sanguíneos (incluyendo las arterias, venas y vasos linfáticos).</a:t>
            </a:r>
          </a:p>
          <a:p>
            <a:pPr fontAlgn="base"/>
            <a:r>
              <a:rPr lang="es-ES" b="1" dirty="0"/>
              <a:t>Radiología de tórax</a:t>
            </a:r>
            <a:r>
              <a:rPr lang="es-ES" dirty="0"/>
              <a:t> - radiología diagnóstica que se centra en el diagnóstico y el tratamiento del tórax, en particular el corazón y los pulmones.</a:t>
            </a:r>
          </a:p>
          <a:p>
            <a:pPr fontAlgn="base"/>
            <a:r>
              <a:rPr lang="es-ES" b="1" dirty="0"/>
              <a:t>Radiología gastrointestinal</a:t>
            </a:r>
            <a:r>
              <a:rPr lang="es-ES" dirty="0"/>
              <a:t> - Radiología </a:t>
            </a:r>
            <a:r>
              <a:rPr lang="es-ES" dirty="0" err="1"/>
              <a:t>diagnositc</a:t>
            </a:r>
            <a:r>
              <a:rPr lang="es-ES" dirty="0"/>
              <a:t> que se centra en el diagnóstico y tratamiento del tracto gastrointestinal (GI) o en el tracto digestivo.</a:t>
            </a:r>
          </a:p>
          <a:p>
            <a:pPr marL="0" indent="0">
              <a:buNone/>
            </a:pPr>
            <a:endParaRPr lang="en-US" dirty="0"/>
          </a:p>
        </p:txBody>
      </p:sp>
    </p:spTree>
    <p:extLst>
      <p:ext uri="{BB962C8B-B14F-4D97-AF65-F5344CB8AC3E}">
        <p14:creationId xmlns:p14="http://schemas.microsoft.com/office/powerpoint/2010/main" val="11589762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fontAlgn="base"/>
            <a:r>
              <a:rPr lang="es-ES" dirty="0"/>
              <a:t>Ecocardiograma - utilizado para ver el corazón y sus válvulas, y para evaluar la eficacia de la capacidad de bombeo del corazón.</a:t>
            </a:r>
          </a:p>
          <a:p>
            <a:pPr fontAlgn="base"/>
            <a:r>
              <a:rPr lang="es-ES" dirty="0"/>
              <a:t>Ecografía abdominal - utilizada para detectar cualquier anomalía de los órganos abdominales (por ejemplo, riñones, hígado, páncreas, vesícula biliar), como piedras en la vesícula o tumores.</a:t>
            </a:r>
          </a:p>
          <a:p>
            <a:pPr fontAlgn="base"/>
            <a:r>
              <a:rPr lang="es-ES" dirty="0"/>
              <a:t>Ecografía renal - utilizada para examinar los riñones y el tracto urinario.</a:t>
            </a:r>
          </a:p>
          <a:p>
            <a:pPr fontAlgn="base"/>
            <a:r>
              <a:rPr lang="es-ES" dirty="0"/>
              <a:t>Ecografía obstétrica - utilizada para controlar el desarrollo del feto.</a:t>
            </a:r>
          </a:p>
          <a:p>
            <a:pPr fontAlgn="base"/>
            <a:r>
              <a:rPr lang="es-ES" dirty="0"/>
              <a:t>Ecografía pélvica - utilizada para determinar que provoca el dolor de pelvis, como un embarazo ectópico en las mujeres, o para detectar tumores o masas.</a:t>
            </a:r>
          </a:p>
          <a:p>
            <a:pPr marL="0" indent="0">
              <a:buNone/>
            </a:pPr>
            <a:endParaRPr lang="en-US" dirty="0"/>
          </a:p>
        </p:txBody>
      </p:sp>
    </p:spTree>
    <p:extLst>
      <p:ext uri="{BB962C8B-B14F-4D97-AF65-F5344CB8AC3E}">
        <p14:creationId xmlns:p14="http://schemas.microsoft.com/office/powerpoint/2010/main" val="120586965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fontAlgn="base"/>
            <a:r>
              <a:rPr lang="es-ES" dirty="0"/>
              <a:t>Ecografía del seno - utilizada para examinar una masa en el tejido del seno.</a:t>
            </a:r>
          </a:p>
          <a:p>
            <a:pPr fontAlgn="base"/>
            <a:r>
              <a:rPr lang="es-ES" dirty="0"/>
              <a:t>Ecografía de la tiroides - utilizada para ver la tiroides y detectar cualquier anomalía.</a:t>
            </a:r>
          </a:p>
          <a:p>
            <a:pPr fontAlgn="base"/>
            <a:r>
              <a:rPr lang="es-ES" dirty="0"/>
              <a:t>Ecografía del escroto - utilizada para investigar el dolor de testículos en profundidad.</a:t>
            </a:r>
          </a:p>
          <a:p>
            <a:pPr fontAlgn="base"/>
            <a:r>
              <a:rPr lang="es-ES" dirty="0"/>
              <a:t>Ecografía de la próstata - utilizada para examinar cualquier nódulo que se haya notado durante una exploración física.</a:t>
            </a:r>
          </a:p>
          <a:p>
            <a:pPr fontAlgn="base"/>
            <a:r>
              <a:rPr lang="es-ES" dirty="0"/>
              <a:t>Ecografía del aparato </a:t>
            </a:r>
            <a:r>
              <a:rPr lang="es-ES" dirty="0" err="1"/>
              <a:t>musculoesquelético</a:t>
            </a:r>
            <a:r>
              <a:rPr lang="es-ES" dirty="0"/>
              <a:t> - utilizada para examinar cualquier dolor muscular o articular para identificar condiciones como un desgarro.</a:t>
            </a:r>
          </a:p>
          <a:p>
            <a:pPr marL="0" indent="0">
              <a:buNone/>
            </a:pPr>
            <a:endParaRPr lang="en-US" dirty="0"/>
          </a:p>
        </p:txBody>
      </p:sp>
    </p:spTree>
    <p:extLst>
      <p:ext uri="{BB962C8B-B14F-4D97-AF65-F5344CB8AC3E}">
        <p14:creationId xmlns:p14="http://schemas.microsoft.com/office/powerpoint/2010/main" val="14476922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fontAlgn="base"/>
            <a:r>
              <a:rPr lang="es-ES" dirty="0"/>
              <a:t>Ecografía intervencionista - utilizada para ayudar al cirujano durante una operación mínimamente invasiva o una biopsia.</a:t>
            </a:r>
          </a:p>
          <a:p>
            <a:pPr fontAlgn="base"/>
            <a:r>
              <a:rPr lang="es-ES" dirty="0"/>
              <a:t>Ecografía </a:t>
            </a:r>
            <a:r>
              <a:rPr lang="es-ES" dirty="0" err="1"/>
              <a:t>intravascular</a:t>
            </a:r>
            <a:r>
              <a:rPr lang="es-ES" dirty="0"/>
              <a:t> (IVUS, por su sigla en inglés) - se utiliza para visualizar y medir en forma directa el interior de los vasos sanguíneos.</a:t>
            </a:r>
          </a:p>
          <a:p>
            <a:pPr fontAlgn="base"/>
            <a:r>
              <a:rPr lang="es-ES" dirty="0"/>
              <a:t>Ecografía endoscópica - se utiliza para obtener una ecografía directa del interior de una cavidad u órgano del cuerpo, utilizando un transductor de ultrasonido dentro de un endoscopio (un tubo pequeño y flexible que lleva una luz y una lente en su extremo).</a:t>
            </a:r>
          </a:p>
          <a:p>
            <a:pPr marL="0" indent="0">
              <a:buNone/>
            </a:pPr>
            <a:endParaRPr lang="en-US" dirty="0"/>
          </a:p>
        </p:txBody>
      </p:sp>
    </p:spTree>
    <p:extLst>
      <p:ext uri="{BB962C8B-B14F-4D97-AF65-F5344CB8AC3E}">
        <p14:creationId xmlns:p14="http://schemas.microsoft.com/office/powerpoint/2010/main" val="253736685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
            </a:r>
            <a:br>
              <a:rPr lang="es-ES" dirty="0" smtClean="0"/>
            </a:br>
            <a:r>
              <a:rPr lang="es-ES" dirty="0" smtClean="0"/>
              <a:t>¿</a:t>
            </a:r>
            <a:r>
              <a:rPr lang="es-ES" sz="3600" dirty="0"/>
              <a:t>Qué es la medicina nuclear</a:t>
            </a:r>
            <a:r>
              <a:rPr lang="es-ES" dirty="0"/>
              <a:t>?</a:t>
            </a:r>
            <a:br>
              <a:rPr lang="es-ES" dirty="0"/>
            </a:br>
            <a:endParaRPr lang="en-US"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es-ES" dirty="0" smtClean="0"/>
              <a:t>La </a:t>
            </a:r>
            <a:r>
              <a:rPr lang="es-ES" dirty="0"/>
              <a:t>medicina nuclear es un área especializada de la radiología que utiliza cantidades muy pequeñas de sustancias radioactivas, o radiofármacos, para examinar la función y estructura de un órgano. La generación de imágenes en la medicina nuclear es una combinación de muchas disciplinas diferentes, entre ellas la química, la física, las matemáticas, la tecnología informática y la medicina. Esta rama de la radiología se utiliza a menudo para ayudar a diagnosticar y tratar anomalías muy temprano en la progresión de una enfermedad, como un cáncer de tiroides.</a:t>
            </a:r>
          </a:p>
          <a:p>
            <a:pPr marL="0" indent="0">
              <a:buNone/>
            </a:pPr>
            <a:endParaRPr lang="en-US" dirty="0"/>
          </a:p>
        </p:txBody>
      </p:sp>
    </p:spTree>
    <p:extLst>
      <p:ext uri="{BB962C8B-B14F-4D97-AF65-F5344CB8AC3E}">
        <p14:creationId xmlns:p14="http://schemas.microsoft.com/office/powerpoint/2010/main" val="72453039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s-ES" dirty="0"/>
              <a:t>Como los rayos X atraviesan los tejidos blandos como intestinos, músculos y vasos sanguíneos, es difícil visualizarlos con rayos X convencionales, salvo que se utilice un agente de contraste para facilitar la visualización del tejido. El método de imágenes nucleares permite la visualización de la estructura y la función órganos y tejidos. El grado de absorción o “captación” del radiofármaco por un órgano o tejido específico puede indicar el nivel de funcionalidad del órgano o tejido en estudio. Por lo tanto, los rayos X de diagnóstico se usan principalmente para estudiar la anatomía, mientras que las imágenes nucleares se utilizan para estudiar la función de órganos y tejidos.</a:t>
            </a:r>
            <a:endParaRPr lang="en-US" dirty="0"/>
          </a:p>
        </p:txBody>
      </p:sp>
    </p:spTree>
    <p:extLst>
      <p:ext uri="{BB962C8B-B14F-4D97-AF65-F5344CB8AC3E}">
        <p14:creationId xmlns:p14="http://schemas.microsoft.com/office/powerpoint/2010/main" val="238990839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s-ES" dirty="0"/>
              <a:t>Durante el procedimiento se utiliza una pequeña cantidad de sustancia radioactiva que facilita el examen. El tejido del cuerpo absorbe la sustancia radioactiva, llamada radionúclido (radiofármaco o trazador radioactivo). Están disponibles varios tipos diferentes de radionúclidos, incluidas ciertas formas de los elementos tecnecio, talio, galio, iodo y xenón. El tipo de radionúclido a utilizarse dependerá del tipo de estudio y de la parte del cuerpo que se examina.</a:t>
            </a:r>
            <a:endParaRPr lang="en-US" dirty="0"/>
          </a:p>
        </p:txBody>
      </p:sp>
    </p:spTree>
    <p:extLst>
      <p:ext uri="{BB962C8B-B14F-4D97-AF65-F5344CB8AC3E}">
        <p14:creationId xmlns:p14="http://schemas.microsoft.com/office/powerpoint/2010/main" val="28818007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s-ES" dirty="0"/>
              <a:t>Una vez que el paciente ha tomado el radionúclido y que éste se concentra en el tejido del cuerpo que se está estudiando, se emitirá la radiación, la cual será captada por un detector de radiación. El tipo de detector más común es la cámara gama. Cuando la cámara gama detecta la radiación, se emiten señales digitales que se almacenan en una computadora.</a:t>
            </a:r>
            <a:br>
              <a:rPr lang="es-ES" dirty="0"/>
            </a:br>
            <a:r>
              <a:rPr lang="es-ES" dirty="0"/>
              <a:t>Al evaluar el comportamiento del radionúclido en el cuerpo durante una </a:t>
            </a:r>
            <a:r>
              <a:rPr lang="es-ES" dirty="0" err="1"/>
              <a:t>gamagrafía</a:t>
            </a:r>
            <a:r>
              <a:rPr lang="es-ES" dirty="0"/>
              <a:t>, el médico puede evaluar y diagnosticar diversos trastornos, como tumores, abscesos, hematomas, agrandamiento de los órganos o quistes. También puede utilizarse una </a:t>
            </a:r>
            <a:r>
              <a:rPr lang="es-ES" dirty="0" err="1"/>
              <a:t>gamagrafía</a:t>
            </a:r>
            <a:r>
              <a:rPr lang="es-ES" dirty="0"/>
              <a:t> (escáner nuclear) para evaluar el funcionamiento de los órganos y la circulación de la sangre.</a:t>
            </a:r>
            <a:endParaRPr lang="en-US" dirty="0"/>
          </a:p>
        </p:txBody>
      </p:sp>
    </p:spTree>
    <p:extLst>
      <p:ext uri="{BB962C8B-B14F-4D97-AF65-F5344CB8AC3E}">
        <p14:creationId xmlns:p14="http://schemas.microsoft.com/office/powerpoint/2010/main" val="167306723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fontAlgn="base"/>
            <a:r>
              <a:rPr lang="es-ES" dirty="0"/>
              <a:t>Las áreas en las que el radionúclido se concentra en mayor cantidad se denominan “zonas calientes”. Las áreas que no absorben el radionúclido y que aparecen con menor brillo en la imagen se denominan “zonas frías”.</a:t>
            </a:r>
          </a:p>
          <a:p>
            <a:pPr fontAlgn="base"/>
            <a:r>
              <a:rPr lang="es-ES" dirty="0"/>
              <a:t>En las imágenes planas, la cámara gama permanece estática. Se obtienen imágenes bidimensionales (2D) de la parte del órgano estudiado. La tomografía computarizada por emisión de fotón único, o SPECT, produce imágenes tridimensionales (3D) ya que la cámara gama gira alrededor del paciente.</a:t>
            </a:r>
          </a:p>
          <a:p>
            <a:pPr marL="0" indent="0">
              <a:buNone/>
            </a:pPr>
            <a:endParaRPr lang="en-US" dirty="0"/>
          </a:p>
        </p:txBody>
      </p:sp>
    </p:spTree>
    <p:extLst>
      <p:ext uri="{BB962C8B-B14F-4D97-AF65-F5344CB8AC3E}">
        <p14:creationId xmlns:p14="http://schemas.microsoft.com/office/powerpoint/2010/main" val="186097362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fontAlgn="base">
              <a:buNone/>
            </a:pPr>
            <a:r>
              <a:rPr lang="es-ES" dirty="0"/>
              <a:t>Estos estudios se utilizan para diagnosticar muchas condiciones médicas y enfermedades. Algunos de los exámenes más comunes incluyen los siguientes:</a:t>
            </a:r>
          </a:p>
          <a:p>
            <a:pPr fontAlgn="base"/>
            <a:r>
              <a:rPr lang="es-ES" dirty="0" err="1"/>
              <a:t>Gamagrafía</a:t>
            </a:r>
            <a:r>
              <a:rPr lang="es-ES" dirty="0"/>
              <a:t> renal - se utiliza para examinar los riñones y detectar cualquier anomalía, como tumores u obstrucción del flujo sanguíneo renal.</a:t>
            </a:r>
          </a:p>
          <a:p>
            <a:pPr fontAlgn="base"/>
            <a:r>
              <a:rPr lang="es-ES" dirty="0"/>
              <a:t>Estudio de tiroides - se utiliza para evaluar la función tiroidea.</a:t>
            </a:r>
          </a:p>
          <a:p>
            <a:pPr fontAlgn="base"/>
            <a:r>
              <a:rPr lang="es-ES" dirty="0" err="1"/>
              <a:t>Centellograma</a:t>
            </a:r>
            <a:r>
              <a:rPr lang="es-ES" dirty="0"/>
              <a:t> óseo - se utiliza para evaluar cualquier cambio degenerativo o artrítico de las articulaciones, o ambos, para detectar enfermedades y tumores de los huesos, o para determinar la causa del dolor o la inflamación de los huesos.</a:t>
            </a:r>
          </a:p>
          <a:p>
            <a:pPr marL="0" indent="0">
              <a:buNone/>
            </a:pPr>
            <a:endParaRPr lang="en-US" dirty="0"/>
          </a:p>
        </p:txBody>
      </p:sp>
    </p:spTree>
    <p:extLst>
      <p:ext uri="{BB962C8B-B14F-4D97-AF65-F5344CB8AC3E}">
        <p14:creationId xmlns:p14="http://schemas.microsoft.com/office/powerpoint/2010/main" val="186892098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fontAlgn="base"/>
            <a:r>
              <a:rPr lang="es-ES" dirty="0" err="1"/>
              <a:t>Gamagrafía</a:t>
            </a:r>
            <a:r>
              <a:rPr lang="es-ES" dirty="0"/>
              <a:t> con galio - se utiliza para diagnosticar enfermedades inflamatorias o infecciosas activas, tumores y abscesos.</a:t>
            </a:r>
          </a:p>
          <a:p>
            <a:pPr fontAlgn="base"/>
            <a:r>
              <a:rPr lang="es-ES" dirty="0"/>
              <a:t>Escáner de corazón - se utiliza para identificar el flujo sanguíneo anormal al corazón, para determinar la extensión de los daños sufridos por el músculo cardiaco después de un infarto y para evaluar la función cardiaca.</a:t>
            </a:r>
          </a:p>
          <a:p>
            <a:pPr fontAlgn="base"/>
            <a:r>
              <a:rPr lang="es-ES" dirty="0"/>
              <a:t>Tomografía cerebral - se utiliza para investigar problemas dentro del cerebro o en la circulación de sangre al cerebro.</a:t>
            </a:r>
          </a:p>
          <a:p>
            <a:pPr fontAlgn="base"/>
            <a:r>
              <a:rPr lang="es-ES" dirty="0"/>
              <a:t>Mamografías - a menudo se utilizan con los </a:t>
            </a:r>
            <a:r>
              <a:rPr lang="es-ES" dirty="0" err="1"/>
              <a:t>mamogramas</a:t>
            </a:r>
            <a:r>
              <a:rPr lang="es-ES" dirty="0"/>
              <a:t> para localizar tejido canceroso en el seno.</a:t>
            </a:r>
          </a:p>
        </p:txBody>
      </p:sp>
    </p:spTree>
    <p:extLst>
      <p:ext uri="{BB962C8B-B14F-4D97-AF65-F5344CB8AC3E}">
        <p14:creationId xmlns:p14="http://schemas.microsoft.com/office/powerpoint/2010/main" val="3381965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8884</Words>
  <Application>Microsoft Office PowerPoint</Application>
  <PresentationFormat>On-screen Show (4:3)</PresentationFormat>
  <Paragraphs>318</Paragraphs>
  <Slides>132</Slides>
  <Notes>0</Notes>
  <HiddenSlides>0</HiddenSlides>
  <MMClips>0</MMClips>
  <ScaleCrop>false</ScaleCrop>
  <HeadingPairs>
    <vt:vector size="4" baseType="variant">
      <vt:variant>
        <vt:lpstr>Theme</vt:lpstr>
      </vt:variant>
      <vt:variant>
        <vt:i4>1</vt:i4>
      </vt:variant>
      <vt:variant>
        <vt:lpstr>Slide Titles</vt:lpstr>
      </vt:variant>
      <vt:variant>
        <vt:i4>132</vt:i4>
      </vt:variant>
    </vt:vector>
  </HeadingPairs>
  <TitlesOfParts>
    <vt:vector size="133" baseType="lpstr">
      <vt:lpstr>Office Theme</vt:lpstr>
      <vt:lpstr>Radiologia</vt:lpstr>
      <vt:lpstr>PowerPoint Presentation</vt:lpstr>
      <vt:lpstr>PowerPoint Presentation</vt:lpstr>
      <vt:lpstr>PowerPoint Presentation</vt:lpstr>
      <vt:lpstr>PowerPoint Presentation</vt:lpstr>
      <vt:lpstr> ¿Quién es el radiólogo? </vt:lpstr>
      <vt:lpstr>PowerPoint Presentation</vt:lpstr>
      <vt:lpstr>PowerPoint Presentation</vt:lpstr>
      <vt:lpstr>PowerPoint Presentation</vt:lpstr>
      <vt:lpstr>PowerPoint Presentation</vt:lpstr>
      <vt:lpstr>PowerPoint Presentation</vt:lpstr>
      <vt:lpstr> Quién produce las imágenes de diagnóstico? </vt:lpstr>
      <vt:lpstr> ¿ Dónde se hacen las imágenes de diagnóstico? </vt:lpstr>
      <vt:lpstr> ¿Quiénes son los miembros del equipo de radiología? </vt:lpstr>
      <vt:lpstr>PowerPoint Presentation</vt:lpstr>
      <vt:lpstr>Imagen por transmisión</vt:lpstr>
      <vt:lpstr>Imagen por reflexión</vt:lpstr>
      <vt:lpstr>Imagen por emisión</vt:lpstr>
      <vt:lpstr>Radiología Diagnóstica </vt:lpstr>
      <vt:lpstr>PowerPoint Presentation</vt:lpstr>
      <vt:lpstr>PowerPoint Presentation</vt:lpstr>
      <vt:lpstr> ¿Qué es una arteriografía? </vt:lpstr>
      <vt:lpstr>PowerPoint Presentation</vt:lpstr>
      <vt:lpstr>PowerPoint Presentation</vt:lpstr>
      <vt:lpstr> ¿Por qué se realiza una arteriografía? </vt:lpstr>
      <vt:lpstr>PowerPoint Presentation</vt:lpstr>
      <vt:lpstr>PowerPoint Presentation</vt:lpstr>
      <vt:lpstr> ¿Cómo se realiza una arteriografía? </vt:lpstr>
      <vt:lpstr>PowerPoint Presentation</vt:lpstr>
      <vt:lpstr> Qué son los rayos X con bario? </vt:lpstr>
      <vt:lpstr>PowerPoint Presentation</vt:lpstr>
      <vt:lpstr>PowerPoint Presentation</vt:lpstr>
      <vt:lpstr>¿Por qué se realizan los rayos X con bario?</vt:lpstr>
      <vt:lpstr>PowerPoint Presentation</vt:lpstr>
      <vt:lpstr> Cuáles son los diferentes procedimientos de rayos X con bario? </vt:lpstr>
      <vt:lpstr> Qué es una tomografía computada?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Qué es la fluoroscopia? </vt:lpstr>
      <vt:lpstr>PowerPoint Presentation</vt:lpstr>
      <vt:lpstr>PowerPoint Presentation</vt:lpstr>
      <vt:lpstr>PowerPoint Presentation</vt:lpstr>
      <vt:lpstr>PowerPoint Presentation</vt:lpstr>
      <vt:lpstr> Qué es la pielografía intravenosa (su sigla en inglés es IVP)? </vt:lpstr>
      <vt:lpstr>PowerPoint Presentation</vt:lpstr>
      <vt:lpstr>PowerPoint Presentation</vt:lpstr>
      <vt:lpstr>PowerPoint Presentation</vt:lpstr>
      <vt:lpstr> Qué es un estudio de imágenes por resonancia magnética? </vt:lpstr>
      <vt:lpstr>¿Cómo funciona la resonancia magnética?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Advertencias antes del examen</vt:lpstr>
      <vt:lpstr> Qué es una mamografía (mamograma)? </vt:lpstr>
      <vt:lpstr>PowerPoint Presentation</vt:lpstr>
      <vt:lpstr>PowerPoint Presentation</vt:lpstr>
      <vt:lpstr>PowerPoint Presentation</vt:lpstr>
      <vt:lpstr>¿Qué es una radiografía? </vt:lpstr>
      <vt:lpstr>PowerPoint Presentation</vt:lpstr>
      <vt:lpstr> La anatomía de los senos: </vt:lpstr>
      <vt:lpstr>PowerPoint Presentation</vt:lpstr>
      <vt:lpstr> Cuáles son los diferentes tipos de mamogramas? </vt:lpstr>
      <vt:lpstr>PowerPoint Presentation</vt:lpstr>
      <vt:lpstr>PowerPoint Presentation</vt:lpstr>
      <vt:lpstr> Quiénes deben someterse a mamogramas exploratorios? </vt:lpstr>
      <vt:lpstr>PowerPoint Presentation</vt:lpstr>
      <vt:lpstr>PowerPoint Presentation</vt:lpstr>
      <vt:lpstr>PowerPoint Presentation</vt:lpstr>
      <vt:lpstr>PowerPoint Presentation</vt:lpstr>
      <vt:lpstr>PowerPoint Presentation</vt:lpstr>
      <vt:lpstr> ¿Qué es la ecografía? </vt:lpstr>
      <vt:lpstr>PowerPoint Presentation</vt:lpstr>
      <vt:lpstr>PowerPoint Presentation</vt:lpstr>
      <vt:lpstr>PowerPoint Presentation</vt:lpstr>
      <vt:lpstr>PowerPoint Presentation</vt:lpstr>
      <vt:lpstr>PowerPoint Presentation</vt:lpstr>
      <vt:lpstr> Cuáles son los distintos tipos de ecografía? </vt:lpstr>
      <vt:lpstr>PowerPoint Presentation</vt:lpstr>
      <vt:lpstr>PowerPoint Presentation</vt:lpstr>
      <vt:lpstr>PowerPoint Presentation</vt:lpstr>
      <vt:lpstr> ¿Qué es la medicina nuclear? </vt:lpstr>
      <vt:lpstr>PowerPoint Presentation</vt:lpstr>
      <vt:lpstr>PowerPoint Presentation</vt:lpstr>
      <vt:lpstr>PowerPoint Presentation</vt:lpstr>
      <vt:lpstr>PowerPoint Presentation</vt:lpstr>
      <vt:lpstr>PowerPoint Presentation</vt:lpstr>
      <vt:lpstr>PowerPoint Presentation</vt:lpstr>
      <vt:lpstr> Qué es la tomografía por emisión de positrones?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Qué es la radioterapia externa? </vt:lpstr>
      <vt:lpstr>PowerPoint Presentation</vt:lpstr>
      <vt:lpstr>PowerPoint Presentation</vt:lpstr>
      <vt:lpstr> Qué es la braquiterapia? </vt:lpstr>
      <vt:lpstr>PowerPoint Presentation</vt:lpstr>
      <vt:lpstr> Cómo funciona la braquiterapia? </vt:lpstr>
      <vt:lpstr>PowerPoint Presentation</vt:lpstr>
      <vt:lpstr>PowerPoint Presentation</vt:lpstr>
      <vt:lpstr>PowerPoint Presentation</vt:lpstr>
      <vt:lpstr> Qué es la radiocirugía? </vt:lpstr>
      <vt:lpstr> Cómo funciona la radiocirugía? </vt:lpstr>
      <vt:lpstr> Cuáles son los distintos tipos de radiocirugía? </vt:lpstr>
      <vt:lpstr>PowerPoint Presentation</vt:lpstr>
      <vt:lpstr>PowerPoint Presentation</vt:lpstr>
      <vt:lpstr>Terapia de protones</vt:lpstr>
      <vt:lpstr> ¿Qué es la radiología intervencionista? </vt:lpstr>
      <vt:lpstr> Quién es el radiólogo intervencionista? </vt:lpstr>
      <vt:lpstr>Qué procedimientos realizan los radiólogos intervencionistas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Radiologia</dc:title>
  <dc:creator>Chelela</dc:creator>
  <cp:lastModifiedBy>Chelela</cp:lastModifiedBy>
  <cp:revision>109</cp:revision>
  <dcterms:created xsi:type="dcterms:W3CDTF">2015-08-13T23:05:40Z</dcterms:created>
  <dcterms:modified xsi:type="dcterms:W3CDTF">2019-01-23T14:46:25Z</dcterms:modified>
</cp:coreProperties>
</file>