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sldIdLst>
    <p:sldId id="256" r:id="rId2"/>
    <p:sldId id="257" r:id="rId3"/>
    <p:sldId id="258" r:id="rId4"/>
    <p:sldId id="261" r:id="rId5"/>
    <p:sldId id="259" r:id="rId6"/>
    <p:sldId id="260" r:id="rId7"/>
    <p:sldId id="262" r:id="rId8"/>
    <p:sldId id="263" r:id="rId9"/>
    <p:sldId id="264" r:id="rId10"/>
    <p:sldId id="303" r:id="rId11"/>
    <p:sldId id="265" r:id="rId12"/>
    <p:sldId id="266" r:id="rId13"/>
    <p:sldId id="267" r:id="rId14"/>
    <p:sldId id="305" r:id="rId15"/>
    <p:sldId id="268" r:id="rId16"/>
    <p:sldId id="269" r:id="rId17"/>
    <p:sldId id="270" r:id="rId18"/>
    <p:sldId id="271" r:id="rId19"/>
    <p:sldId id="272" r:id="rId20"/>
    <p:sldId id="273" r:id="rId21"/>
    <p:sldId id="274" r:id="rId22"/>
    <p:sldId id="275" r:id="rId23"/>
    <p:sldId id="277" r:id="rId24"/>
    <p:sldId id="278" r:id="rId25"/>
    <p:sldId id="302" r:id="rId26"/>
    <p:sldId id="279" r:id="rId27"/>
    <p:sldId id="280" r:id="rId28"/>
    <p:sldId id="281" r:id="rId29"/>
    <p:sldId id="282" r:id="rId30"/>
    <p:sldId id="285" r:id="rId31"/>
    <p:sldId id="283" r:id="rId32"/>
    <p:sldId id="284" r:id="rId33"/>
    <p:sldId id="304"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6" r:id="rId51"/>
    <p:sldId id="307" r:id="rId52"/>
    <p:sldId id="308" r:id="rId53"/>
    <p:sldId id="309" r:id="rId54"/>
    <p:sldId id="310" r:id="rId55"/>
    <p:sldId id="311" r:id="rId56"/>
    <p:sldId id="276" r:id="rId57"/>
    <p:sldId id="312" r:id="rId58"/>
    <p:sldId id="313" r:id="rId59"/>
    <p:sldId id="314" r:id="rId60"/>
    <p:sldId id="315" r:id="rId61"/>
    <p:sldId id="316" r:id="rId62"/>
    <p:sldId id="317" r:id="rId63"/>
    <p:sldId id="318" r:id="rId64"/>
    <p:sldId id="319" r:id="rId65"/>
  </p:sldIdLst>
  <p:sldSz cx="105156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492" y="108"/>
      </p:cViewPr>
      <p:guideLst>
        <p:guide orient="horz" pos="2160"/>
        <p:guide pos="331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424B7E-EB7D-4F39-ABDC-4A81D718E046}" type="datetimeFigureOut">
              <a:rPr lang="en-US" smtClean="0"/>
              <a:t>5/12/2020</a:t>
            </a:fld>
            <a:endParaRPr lang="en-US"/>
          </a:p>
        </p:txBody>
      </p:sp>
      <p:sp>
        <p:nvSpPr>
          <p:cNvPr id="4" name="Slide Image Placeholder 3"/>
          <p:cNvSpPr>
            <a:spLocks noGrp="1" noRot="1" noChangeAspect="1"/>
          </p:cNvSpPr>
          <p:nvPr>
            <p:ph type="sldImg" idx="2"/>
          </p:nvPr>
        </p:nvSpPr>
        <p:spPr>
          <a:xfrm>
            <a:off x="1063625" y="1143000"/>
            <a:ext cx="47307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E1C68-CD71-43E1-B331-E40D81DD2D30}" type="slidenum">
              <a:rPr lang="en-US" smtClean="0"/>
              <a:t>‹#›</a:t>
            </a:fld>
            <a:endParaRPr lang="en-US"/>
          </a:p>
        </p:txBody>
      </p:sp>
    </p:spTree>
    <p:extLst>
      <p:ext uri="{BB962C8B-B14F-4D97-AF65-F5344CB8AC3E}">
        <p14:creationId xmlns:p14="http://schemas.microsoft.com/office/powerpoint/2010/main" val="2673266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74C37BF0-D8D2-4FFE-8BE0-EEB9A783B3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1F3B620-5DD8-4FBA-80C8-729C286B6C88}" type="slidenum">
              <a:rPr lang="es-ES" altLang="en-US">
                <a:latin typeface="Times New Roman" panose="02020603050405020304" pitchFamily="18" charset="0"/>
              </a:rPr>
              <a:pPr eaLnBrk="1" hangingPunct="1"/>
              <a:t>50</a:t>
            </a:fld>
            <a:endParaRPr lang="es-ES" altLang="en-US">
              <a:latin typeface="Times New Roman" panose="02020603050405020304" pitchFamily="18" charset="0"/>
            </a:endParaRPr>
          </a:p>
        </p:txBody>
      </p:sp>
      <p:sp>
        <p:nvSpPr>
          <p:cNvPr id="48131" name="Rectangle 2">
            <a:extLst>
              <a:ext uri="{FF2B5EF4-FFF2-40B4-BE49-F238E27FC236}">
                <a16:creationId xmlns:a16="http://schemas.microsoft.com/office/drawing/2014/main" id="{8CC5D43C-455F-488A-996D-F10AAF633C9B}"/>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055FFF5-A091-43D8-9D39-EAA6365A83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B8B789D3-4274-4FCF-842D-84599E2A9D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93CFB0-9547-41F4-AED6-750E49DD6DE4}" type="slidenum">
              <a:rPr lang="es-ES" altLang="en-US">
                <a:latin typeface="Times New Roman" panose="02020603050405020304" pitchFamily="18" charset="0"/>
              </a:rPr>
              <a:pPr eaLnBrk="1" hangingPunct="1"/>
              <a:t>59</a:t>
            </a:fld>
            <a:endParaRPr lang="es-ES" altLang="en-US">
              <a:latin typeface="Times New Roman" panose="02020603050405020304" pitchFamily="18" charset="0"/>
            </a:endParaRPr>
          </a:p>
        </p:txBody>
      </p:sp>
      <p:sp>
        <p:nvSpPr>
          <p:cNvPr id="57347" name="Rectangle 2">
            <a:extLst>
              <a:ext uri="{FF2B5EF4-FFF2-40B4-BE49-F238E27FC236}">
                <a16:creationId xmlns:a16="http://schemas.microsoft.com/office/drawing/2014/main" id="{7F060847-9058-4404-ADF1-D397BA8E3AF4}"/>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9072D927-B75F-4B91-BE33-4810CA67C6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F53ABD50-43CA-4667-B7C6-E003029CD9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5699E0-950E-48C1-B174-B76C030D6C15}" type="slidenum">
              <a:rPr lang="es-ES" altLang="en-US">
                <a:latin typeface="Times New Roman" panose="02020603050405020304" pitchFamily="18" charset="0"/>
              </a:rPr>
              <a:pPr eaLnBrk="1" hangingPunct="1"/>
              <a:t>60</a:t>
            </a:fld>
            <a:endParaRPr lang="es-ES" altLang="en-US">
              <a:latin typeface="Times New Roman" panose="02020603050405020304" pitchFamily="18" charset="0"/>
            </a:endParaRPr>
          </a:p>
        </p:txBody>
      </p:sp>
      <p:sp>
        <p:nvSpPr>
          <p:cNvPr id="58371" name="Rectangle 2">
            <a:extLst>
              <a:ext uri="{FF2B5EF4-FFF2-40B4-BE49-F238E27FC236}">
                <a16:creationId xmlns:a16="http://schemas.microsoft.com/office/drawing/2014/main" id="{B9FC1C3D-0234-4B71-BE9E-6B01BF01B671}"/>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300212B7-5E39-430D-9608-6B464EF0D7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64FE2F8B-031C-41D1-93F6-C93C3B3417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3B0F178-A064-4915-B523-1561D290F5E8}" type="slidenum">
              <a:rPr lang="es-ES" altLang="en-US">
                <a:latin typeface="Times New Roman" panose="02020603050405020304" pitchFamily="18" charset="0"/>
              </a:rPr>
              <a:pPr eaLnBrk="1" hangingPunct="1"/>
              <a:t>61</a:t>
            </a:fld>
            <a:endParaRPr lang="es-ES" altLang="en-US">
              <a:latin typeface="Times New Roman" panose="02020603050405020304" pitchFamily="18" charset="0"/>
            </a:endParaRPr>
          </a:p>
        </p:txBody>
      </p:sp>
      <p:sp>
        <p:nvSpPr>
          <p:cNvPr id="59395" name="Rectangle 2">
            <a:extLst>
              <a:ext uri="{FF2B5EF4-FFF2-40B4-BE49-F238E27FC236}">
                <a16:creationId xmlns:a16="http://schemas.microsoft.com/office/drawing/2014/main" id="{4B2ED65D-564A-4239-8D5A-4F6BA1DE4D68}"/>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9B43F481-318C-409C-AFED-D76B634A22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2FDADC6E-21C0-4966-98C4-84D176A89D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454124-49A5-48C2-A9C1-BFE36E5315BC}" type="slidenum">
              <a:rPr lang="es-ES" altLang="en-US">
                <a:latin typeface="Times New Roman" panose="02020603050405020304" pitchFamily="18" charset="0"/>
              </a:rPr>
              <a:pPr eaLnBrk="1" hangingPunct="1"/>
              <a:t>62</a:t>
            </a:fld>
            <a:endParaRPr lang="es-ES" altLang="en-US">
              <a:latin typeface="Times New Roman" panose="02020603050405020304" pitchFamily="18" charset="0"/>
            </a:endParaRPr>
          </a:p>
        </p:txBody>
      </p:sp>
      <p:sp>
        <p:nvSpPr>
          <p:cNvPr id="60419" name="Rectangle 2">
            <a:extLst>
              <a:ext uri="{FF2B5EF4-FFF2-40B4-BE49-F238E27FC236}">
                <a16:creationId xmlns:a16="http://schemas.microsoft.com/office/drawing/2014/main" id="{66A0BE8A-3B4E-4368-A5DF-3A9350F839FB}"/>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262A429A-EB07-4D11-B3C0-1BE3B07A1E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6819A68F-14A3-4033-B181-5C0BD2C0E5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960CBF-76D2-47F0-B361-A389D788E9C4}" type="slidenum">
              <a:rPr lang="es-ES" altLang="en-US">
                <a:latin typeface="Times New Roman" panose="02020603050405020304" pitchFamily="18" charset="0"/>
              </a:rPr>
              <a:pPr eaLnBrk="1" hangingPunct="1"/>
              <a:t>63</a:t>
            </a:fld>
            <a:endParaRPr lang="es-ES" altLang="en-US">
              <a:latin typeface="Times New Roman" panose="02020603050405020304" pitchFamily="18" charset="0"/>
            </a:endParaRPr>
          </a:p>
        </p:txBody>
      </p:sp>
      <p:sp>
        <p:nvSpPr>
          <p:cNvPr id="61443" name="Rectangle 2">
            <a:extLst>
              <a:ext uri="{FF2B5EF4-FFF2-40B4-BE49-F238E27FC236}">
                <a16:creationId xmlns:a16="http://schemas.microsoft.com/office/drawing/2014/main" id="{12FA0B6B-323F-4660-9BE1-932F9B1BE112}"/>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A7960B48-6096-4AD5-BBE5-F7FAE51657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70BABCE9-2E66-4DEB-B3B2-26FF571DF6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85DA84B-A119-41E0-B484-26AF831AD476}" type="slidenum">
              <a:rPr lang="es-ES" altLang="en-US">
                <a:latin typeface="Times New Roman" panose="02020603050405020304" pitchFamily="18" charset="0"/>
              </a:rPr>
              <a:pPr eaLnBrk="1" hangingPunct="1"/>
              <a:t>64</a:t>
            </a:fld>
            <a:endParaRPr lang="es-ES" altLang="en-US">
              <a:latin typeface="Times New Roman" panose="02020603050405020304" pitchFamily="18" charset="0"/>
            </a:endParaRPr>
          </a:p>
        </p:txBody>
      </p:sp>
      <p:sp>
        <p:nvSpPr>
          <p:cNvPr id="62467" name="Rectangle 2">
            <a:extLst>
              <a:ext uri="{FF2B5EF4-FFF2-40B4-BE49-F238E27FC236}">
                <a16:creationId xmlns:a16="http://schemas.microsoft.com/office/drawing/2014/main" id="{A9C587CA-66B9-4066-BA17-B56E7C4EBD70}"/>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199A8D8E-BFAC-4CCF-9A39-2395E4F50C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C1CBCD8D-F220-4506-8B29-DA797D48AC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B27D394-2550-4074-9C24-5D4D2B3CE0E7}" type="slidenum">
              <a:rPr lang="es-ES" altLang="en-US">
                <a:latin typeface="Times New Roman" panose="02020603050405020304" pitchFamily="18" charset="0"/>
              </a:rPr>
              <a:pPr eaLnBrk="1" hangingPunct="1"/>
              <a:t>51</a:t>
            </a:fld>
            <a:endParaRPr lang="es-ES" altLang="en-US">
              <a:latin typeface="Times New Roman" panose="02020603050405020304" pitchFamily="18" charset="0"/>
            </a:endParaRPr>
          </a:p>
        </p:txBody>
      </p:sp>
      <p:sp>
        <p:nvSpPr>
          <p:cNvPr id="49155" name="Rectangle 2">
            <a:extLst>
              <a:ext uri="{FF2B5EF4-FFF2-40B4-BE49-F238E27FC236}">
                <a16:creationId xmlns:a16="http://schemas.microsoft.com/office/drawing/2014/main" id="{2A8DEF15-6E19-4276-B931-917657E0C52F}"/>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4D1C8F13-5A45-462F-8DDF-061E595A11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41926B28-7F41-4268-A3A6-EE594B034C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A42DA65-CDAF-4754-A640-C425B10731F5}" type="slidenum">
              <a:rPr lang="es-ES" altLang="en-US">
                <a:latin typeface="Times New Roman" panose="02020603050405020304" pitchFamily="18" charset="0"/>
              </a:rPr>
              <a:pPr eaLnBrk="1" hangingPunct="1"/>
              <a:t>52</a:t>
            </a:fld>
            <a:endParaRPr lang="es-ES" altLang="en-US">
              <a:latin typeface="Times New Roman" panose="02020603050405020304" pitchFamily="18" charset="0"/>
            </a:endParaRPr>
          </a:p>
        </p:txBody>
      </p:sp>
      <p:sp>
        <p:nvSpPr>
          <p:cNvPr id="50179" name="Rectangle 2">
            <a:extLst>
              <a:ext uri="{FF2B5EF4-FFF2-40B4-BE49-F238E27FC236}">
                <a16:creationId xmlns:a16="http://schemas.microsoft.com/office/drawing/2014/main" id="{071287AD-9E1C-4721-BE3A-3510A316B9AE}"/>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B98BB45F-0213-4178-9235-110A665A18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674F37AF-A434-411E-9B86-54246B5B9D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1FF3DA5-A235-4FF5-B333-2A2DA63B29EC}" type="slidenum">
              <a:rPr lang="es-ES" altLang="en-US">
                <a:latin typeface="Times New Roman" panose="02020603050405020304" pitchFamily="18" charset="0"/>
              </a:rPr>
              <a:pPr eaLnBrk="1" hangingPunct="1"/>
              <a:t>53</a:t>
            </a:fld>
            <a:endParaRPr lang="es-ES" altLang="en-US">
              <a:latin typeface="Times New Roman" panose="02020603050405020304" pitchFamily="18" charset="0"/>
            </a:endParaRPr>
          </a:p>
        </p:txBody>
      </p:sp>
      <p:sp>
        <p:nvSpPr>
          <p:cNvPr id="51203" name="Rectangle 2">
            <a:extLst>
              <a:ext uri="{FF2B5EF4-FFF2-40B4-BE49-F238E27FC236}">
                <a16:creationId xmlns:a16="http://schemas.microsoft.com/office/drawing/2014/main" id="{1990B0CF-8ADA-44F4-AAE1-BFFFF1B0FA8F}"/>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D7867273-0021-419B-A1C9-EEE894DDDB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FB7EE0C1-42DB-4FCC-A120-D74B1E501C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6951AC-2B92-43E4-BF43-12BA421622C8}" type="slidenum">
              <a:rPr lang="es-ES" altLang="en-US">
                <a:latin typeface="Times New Roman" panose="02020603050405020304" pitchFamily="18" charset="0"/>
              </a:rPr>
              <a:pPr eaLnBrk="1" hangingPunct="1"/>
              <a:t>54</a:t>
            </a:fld>
            <a:endParaRPr lang="es-ES" altLang="en-US">
              <a:latin typeface="Times New Roman" panose="02020603050405020304" pitchFamily="18" charset="0"/>
            </a:endParaRPr>
          </a:p>
        </p:txBody>
      </p:sp>
      <p:sp>
        <p:nvSpPr>
          <p:cNvPr id="52227" name="Rectangle 2">
            <a:extLst>
              <a:ext uri="{FF2B5EF4-FFF2-40B4-BE49-F238E27FC236}">
                <a16:creationId xmlns:a16="http://schemas.microsoft.com/office/drawing/2014/main" id="{39A22904-DA4D-496F-80AD-84C0977419FC}"/>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006DCA5B-5C3D-40AB-800C-E7D92F3757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A9F1E58D-6EBE-4629-A2B5-EE28943BB4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C3A3F5F-5EBF-498E-8EC1-39FB2AF0D9FF}" type="slidenum">
              <a:rPr lang="es-ES" altLang="en-US">
                <a:latin typeface="Times New Roman" panose="02020603050405020304" pitchFamily="18" charset="0"/>
              </a:rPr>
              <a:pPr eaLnBrk="1" hangingPunct="1"/>
              <a:t>55</a:t>
            </a:fld>
            <a:endParaRPr lang="es-ES" altLang="en-US">
              <a:latin typeface="Times New Roman" panose="02020603050405020304" pitchFamily="18" charset="0"/>
            </a:endParaRPr>
          </a:p>
        </p:txBody>
      </p:sp>
      <p:sp>
        <p:nvSpPr>
          <p:cNvPr id="53251" name="Rectangle 2">
            <a:extLst>
              <a:ext uri="{FF2B5EF4-FFF2-40B4-BE49-F238E27FC236}">
                <a16:creationId xmlns:a16="http://schemas.microsoft.com/office/drawing/2014/main" id="{A3FCFC19-C700-48F3-93C8-F4F318CF0B38}"/>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BA782014-F980-4777-B5FE-921D8508AE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08E7A193-D6F2-4C57-8DBC-FF0526DA8F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B80B779-8910-44E6-AA55-0821A38F63BC}" type="slidenum">
              <a:rPr lang="es-ES" altLang="en-US">
                <a:latin typeface="Times New Roman" panose="02020603050405020304" pitchFamily="18" charset="0"/>
              </a:rPr>
              <a:pPr eaLnBrk="1" hangingPunct="1"/>
              <a:t>56</a:t>
            </a:fld>
            <a:endParaRPr lang="es-ES" altLang="en-US">
              <a:latin typeface="Times New Roman" panose="02020603050405020304" pitchFamily="18" charset="0"/>
            </a:endParaRPr>
          </a:p>
        </p:txBody>
      </p:sp>
      <p:sp>
        <p:nvSpPr>
          <p:cNvPr id="54275" name="Rectangle 2">
            <a:extLst>
              <a:ext uri="{FF2B5EF4-FFF2-40B4-BE49-F238E27FC236}">
                <a16:creationId xmlns:a16="http://schemas.microsoft.com/office/drawing/2014/main" id="{A25DAB21-73CF-4D7E-B65C-E2FF98649FE5}"/>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DD9A65D3-940F-42EB-BE3C-193726CF9D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F2606BA7-FABF-4250-9A4D-80F02E6597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ABFF081-9ACC-412A-B968-340C7793913C}" type="slidenum">
              <a:rPr lang="es-ES" altLang="en-US">
                <a:latin typeface="Times New Roman" panose="02020603050405020304" pitchFamily="18" charset="0"/>
              </a:rPr>
              <a:pPr eaLnBrk="1" hangingPunct="1"/>
              <a:t>57</a:t>
            </a:fld>
            <a:endParaRPr lang="es-ES" altLang="en-US">
              <a:latin typeface="Times New Roman" panose="02020603050405020304" pitchFamily="18" charset="0"/>
            </a:endParaRPr>
          </a:p>
        </p:txBody>
      </p:sp>
      <p:sp>
        <p:nvSpPr>
          <p:cNvPr id="55299" name="Rectangle 2">
            <a:extLst>
              <a:ext uri="{FF2B5EF4-FFF2-40B4-BE49-F238E27FC236}">
                <a16:creationId xmlns:a16="http://schemas.microsoft.com/office/drawing/2014/main" id="{5C0ADE84-CB46-4763-929B-E5EE6BB5D293}"/>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3E25E2CC-F36B-4BFA-86E1-E69EAA09BC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B639C66F-28EE-4BAC-A20F-4FEF4B6EF2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209AC6-E923-416E-B825-75B5780537E4}" type="slidenum">
              <a:rPr lang="es-ES" altLang="en-US">
                <a:latin typeface="Times New Roman" panose="02020603050405020304" pitchFamily="18" charset="0"/>
              </a:rPr>
              <a:pPr eaLnBrk="1" hangingPunct="1"/>
              <a:t>58</a:t>
            </a:fld>
            <a:endParaRPr lang="es-ES" altLang="en-US">
              <a:latin typeface="Times New Roman" panose="02020603050405020304" pitchFamily="18" charset="0"/>
            </a:endParaRPr>
          </a:p>
        </p:txBody>
      </p:sp>
      <p:sp>
        <p:nvSpPr>
          <p:cNvPr id="56323" name="Rectangle 2">
            <a:extLst>
              <a:ext uri="{FF2B5EF4-FFF2-40B4-BE49-F238E27FC236}">
                <a16:creationId xmlns:a16="http://schemas.microsoft.com/office/drawing/2014/main" id="{4D46FFE7-596C-4E33-B67D-07956CE527AA}"/>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DDDB1E63-8D6B-40F8-B69C-C3685DA236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05237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788670" y="1752602"/>
            <a:ext cx="893826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788670" y="3611607"/>
            <a:ext cx="893826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4329" y="4953000"/>
            <a:ext cx="1051993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0844250-6D22-434C-ABB1-7C6D610D45A2}" type="datetimeFigureOut">
              <a:rPr lang="en-US" smtClean="0"/>
              <a:pPr/>
              <a:t>5/12/2020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D284864-F61C-4CAA-A63B-48120262CB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525780" y="1481330"/>
            <a:ext cx="946404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0844250-6D22-434C-ABB1-7C6D610D45A2}"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284864-F61C-4CAA-A63B-48120262CB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70615" y="274641"/>
            <a:ext cx="2044091"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25780" y="274641"/>
            <a:ext cx="727329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0844250-6D22-434C-ABB1-7C6D610D45A2}"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284864-F61C-4CAA-A63B-48120262CBD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525780" y="274638"/>
            <a:ext cx="9464040" cy="1143000"/>
          </a:xfrm>
        </p:spPr>
        <p:txBody>
          <a:bodyPr/>
          <a:lstStyle/>
          <a:p>
            <a:r>
              <a:rPr lang="es-ES"/>
              <a:t>Haga clic para modificar el estilo de título del patrón</a:t>
            </a:r>
            <a:endParaRPr lang="es-MX"/>
          </a:p>
        </p:txBody>
      </p:sp>
      <p:sp>
        <p:nvSpPr>
          <p:cNvPr id="3" name="2 Marcador de imágenes prediseñadas"/>
          <p:cNvSpPr>
            <a:spLocks noGrp="1"/>
          </p:cNvSpPr>
          <p:nvPr>
            <p:ph type="clipArt" sz="half" idx="1"/>
          </p:nvPr>
        </p:nvSpPr>
        <p:spPr>
          <a:xfrm>
            <a:off x="525780" y="1600201"/>
            <a:ext cx="4644390" cy="4530725"/>
          </a:xfrm>
        </p:spPr>
        <p:txBody>
          <a:bodyPr/>
          <a:lstStyle/>
          <a:p>
            <a:pPr lvl="0"/>
            <a:endParaRPr lang="es-MX" noProof="0"/>
          </a:p>
        </p:txBody>
      </p:sp>
      <p:sp>
        <p:nvSpPr>
          <p:cNvPr id="4" name="3 Marcador de texto"/>
          <p:cNvSpPr>
            <a:spLocks noGrp="1"/>
          </p:cNvSpPr>
          <p:nvPr>
            <p:ph type="body" sz="half" idx="2"/>
          </p:nvPr>
        </p:nvSpPr>
        <p:spPr>
          <a:xfrm>
            <a:off x="5345430" y="1600201"/>
            <a:ext cx="4644390" cy="453072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823BE1FC-10A3-4BE0-9629-A582C162BF23}"/>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67CC6786-FE32-45AC-93A7-83442741B0D1}"/>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1717DE96-0452-4DE1-971F-1FB281F88F0B}"/>
              </a:ext>
            </a:extLst>
          </p:cNvPr>
          <p:cNvSpPr>
            <a:spLocks noGrp="1" noChangeArrowheads="1"/>
          </p:cNvSpPr>
          <p:nvPr>
            <p:ph type="sldNum" sz="quarter" idx="12"/>
          </p:nvPr>
        </p:nvSpPr>
        <p:spPr>
          <a:ln/>
        </p:spPr>
        <p:txBody>
          <a:bodyPr/>
          <a:lstStyle>
            <a:lvl1pPr>
              <a:defRPr/>
            </a:lvl1pPr>
          </a:lstStyle>
          <a:p>
            <a:fld id="{B069FE9D-6747-4D02-A8A4-0CE230D80C16}" type="slidenum">
              <a:rPr lang="es-ES" altLang="en-US"/>
              <a:pPr/>
              <a:t>‹#›</a:t>
            </a:fld>
            <a:endParaRPr lang="es-ES" altLang="en-US"/>
          </a:p>
        </p:txBody>
      </p:sp>
    </p:spTree>
    <p:extLst>
      <p:ext uri="{BB962C8B-B14F-4D97-AF65-F5344CB8AC3E}">
        <p14:creationId xmlns:p14="http://schemas.microsoft.com/office/powerpoint/2010/main" val="347680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0844250-6D22-434C-ABB1-7C6D610D45A2}"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284864-F61C-4CAA-A63B-48120262CBD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0732" y="1059712"/>
            <a:ext cx="893826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4511120" y="2931712"/>
            <a:ext cx="52578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0844250-6D22-434C-ABB1-7C6D610D45A2}"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284864-F61C-4CAA-A63B-48120262CBD7}" type="slidenum">
              <a:rPr lang="en-US" smtClean="0"/>
              <a:pPr/>
              <a:t>‹#›</a:t>
            </a:fld>
            <a:endParaRPr lang="en-US"/>
          </a:p>
        </p:txBody>
      </p:sp>
      <p:sp>
        <p:nvSpPr>
          <p:cNvPr id="7" name="Chevron 6"/>
          <p:cNvSpPr/>
          <p:nvPr/>
        </p:nvSpPr>
        <p:spPr>
          <a:xfrm>
            <a:off x="4182182" y="3005472"/>
            <a:ext cx="21031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967804" y="3005472"/>
            <a:ext cx="21031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5780" y="1481329"/>
            <a:ext cx="464439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345430" y="1481329"/>
            <a:ext cx="464439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0844250-6D22-434C-ABB1-7C6D610D45A2}"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284864-F61C-4CAA-A63B-48120262CBD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25780" y="273050"/>
            <a:ext cx="946404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525780" y="5410200"/>
            <a:ext cx="464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5341781" y="5410200"/>
            <a:ext cx="4648041"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25780" y="1444295"/>
            <a:ext cx="464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5341779" y="1444295"/>
            <a:ext cx="4648041"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0844250-6D22-434C-ABB1-7C6D610D45A2}"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284864-F61C-4CAA-A63B-48120262CB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844250-6D22-434C-ABB1-7C6D610D45A2}"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284864-F61C-4CAA-A63B-48120262CBD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844250-6D22-434C-ABB1-7C6D610D45A2}"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284864-F61C-4CAA-A63B-48120262CB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51560" y="4876800"/>
            <a:ext cx="8604042"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082540" y="5355102"/>
            <a:ext cx="4570781"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051560" y="274320"/>
            <a:ext cx="8601761"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7736087" y="6407944"/>
            <a:ext cx="2208276" cy="365760"/>
          </a:xfrm>
        </p:spPr>
        <p:txBody>
          <a:bodyPr/>
          <a:lstStyle/>
          <a:p>
            <a:fld id="{F0844250-6D22-434C-ABB1-7C6D610D45A2}"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284864-F61C-4CAA-A63B-48120262CB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312417" y="5443402"/>
            <a:ext cx="823722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62890" y="189968"/>
            <a:ext cx="998982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0844250-6D22-434C-ABB1-7C6D610D45A2}" type="datetimeFigureOut">
              <a:rPr lang="en-US" smtClean="0"/>
              <a:pPr/>
              <a:t>5/12/2020</a:t>
            </a:fld>
            <a:endParaRPr lang="en-US"/>
          </a:p>
        </p:txBody>
      </p:sp>
      <p:sp>
        <p:nvSpPr>
          <p:cNvPr id="6" name="Footer Placeholder 5"/>
          <p:cNvSpPr>
            <a:spLocks noGrp="1"/>
          </p:cNvSpPr>
          <p:nvPr>
            <p:ph type="ftr" sz="quarter" idx="11"/>
          </p:nvPr>
        </p:nvSpPr>
        <p:spPr>
          <a:xfrm>
            <a:off x="5037083" y="6407945"/>
            <a:ext cx="2703283"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D284864-F61C-4CAA-A63B-48120262CBD7}" type="slidenum">
              <a:rPr lang="en-US" smtClean="0"/>
              <a:pPr/>
              <a:t>‹#›</a:t>
            </a:fld>
            <a:endParaRPr lang="en-US"/>
          </a:p>
        </p:txBody>
      </p:sp>
      <p:sp>
        <p:nvSpPr>
          <p:cNvPr id="2" name="Title 1"/>
          <p:cNvSpPr>
            <a:spLocks noGrp="1"/>
          </p:cNvSpPr>
          <p:nvPr>
            <p:ph type="title"/>
          </p:nvPr>
        </p:nvSpPr>
        <p:spPr>
          <a:xfrm>
            <a:off x="262890" y="4865122"/>
            <a:ext cx="9286747"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574164" y="5944936"/>
            <a:ext cx="5681718"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58575" y="5939011"/>
            <a:ext cx="4244019"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948" y="5791253"/>
            <a:ext cx="3912661"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0622" y="5787739"/>
            <a:ext cx="3916335"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9963729" y="4988440"/>
            <a:ext cx="21031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9749350" y="4988440"/>
            <a:ext cx="21031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74164" y="5944936"/>
            <a:ext cx="5681718"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58575" y="5939011"/>
            <a:ext cx="4244019"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948" y="5791253"/>
            <a:ext cx="3912661"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0622" y="5787739"/>
            <a:ext cx="3916335"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525780" y="274638"/>
            <a:ext cx="946404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525780" y="1481329"/>
            <a:ext cx="946404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7736087" y="6407944"/>
            <a:ext cx="2208276" cy="365760"/>
          </a:xfrm>
          <a:prstGeom prst="rect">
            <a:avLst/>
          </a:prstGeom>
        </p:spPr>
        <p:txBody>
          <a:bodyPr vert="horz" anchor="b"/>
          <a:lstStyle>
            <a:lvl1pPr algn="l" eaLnBrk="1" latinLnBrk="0" hangingPunct="1">
              <a:defRPr kumimoji="0" sz="1000">
                <a:solidFill>
                  <a:schemeClr val="tx1"/>
                </a:solidFill>
              </a:defRPr>
            </a:lvl1pPr>
            <a:extLst/>
          </a:lstStyle>
          <a:p>
            <a:fld id="{F0844250-6D22-434C-ABB1-7C6D610D45A2}" type="datetimeFigureOut">
              <a:rPr lang="en-US" smtClean="0"/>
              <a:pPr/>
              <a:t>5/12/2020</a:t>
            </a:fld>
            <a:endParaRPr lang="en-US"/>
          </a:p>
        </p:txBody>
      </p:sp>
      <p:sp>
        <p:nvSpPr>
          <p:cNvPr id="22" name="Footer Placeholder 21"/>
          <p:cNvSpPr>
            <a:spLocks noGrp="1"/>
          </p:cNvSpPr>
          <p:nvPr>
            <p:ph type="ftr" sz="quarter" idx="3"/>
          </p:nvPr>
        </p:nvSpPr>
        <p:spPr>
          <a:xfrm>
            <a:off x="5037083" y="6407945"/>
            <a:ext cx="2703283"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9944363" y="6407945"/>
            <a:ext cx="420624" cy="365125"/>
          </a:xfrm>
          <a:prstGeom prst="rect">
            <a:avLst/>
          </a:prstGeom>
        </p:spPr>
        <p:txBody>
          <a:bodyPr vert="horz" anchor="b"/>
          <a:lstStyle>
            <a:lvl1pPr algn="r" eaLnBrk="1" latinLnBrk="0" hangingPunct="1">
              <a:defRPr kumimoji="0" sz="1000" b="0">
                <a:solidFill>
                  <a:schemeClr val="tx1"/>
                </a:solidFill>
              </a:defRPr>
            </a:lvl1pPr>
            <a:extLst/>
          </a:lstStyle>
          <a:p>
            <a:fld id="{5D284864-F61C-4CAA-A63B-48120262CB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ES" dirty="0"/>
              <a:t>La piel o el </a:t>
            </a:r>
            <a:r>
              <a:rPr lang="es-ES" dirty="0" err="1"/>
              <a:t>integuento</a:t>
            </a:r>
            <a:r>
              <a:rPr lang="es-ES" dirty="0"/>
              <a:t>
</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
                <a:schemeClr val="tx1"/>
              </a:buClr>
              <a:buFont typeface="+mj-lt"/>
              <a:buAutoNum type="arabicParenR"/>
            </a:pPr>
            <a:r>
              <a:rPr lang="es-ES" dirty="0"/>
              <a:t>Células de la epidermis:
 Queratinocitos : Las células epidérmicas más abundantes producen queratina, una proteína fibrosa que da a la epidermis su durabilidad y capacidad protectora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1026" name="Picture 2" descr="http://autoimmune.pathology.jhmi.edu/images/Skin2.jpg"/>
          <p:cNvPicPr>
            <a:picLocks noChangeAspect="1" noChangeArrowheads="1"/>
          </p:cNvPicPr>
          <p:nvPr/>
        </p:nvPicPr>
        <p:blipFill>
          <a:blip r:embed="rId2" cstate="print"/>
          <a:srcRect/>
          <a:stretch>
            <a:fillRect/>
          </a:stretch>
        </p:blipFill>
        <p:spPr bwMode="auto">
          <a:xfrm>
            <a:off x="5791200" y="3810000"/>
            <a:ext cx="4381500" cy="244792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
                <a:schemeClr val="tx1"/>
              </a:buClr>
              <a:buFont typeface="+mj-lt"/>
              <a:buAutoNum type="arabicParenR" startAt="2"/>
            </a:pPr>
            <a:r>
              <a:rPr lang="es-ES" dirty="0"/>
              <a:t>Células de la epidermis:
 Melanocitos : Células negras araña que producen el pigmento marrón a negro llamado melanina. Un escudo natural que protege el ADN del efecto destructivo de los rayos ultravioleta.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39938" name="Picture 2" descr="http://autoimmune.pathology.jhmi.edu/images/Skin2.jpg"/>
          <p:cNvPicPr>
            <a:picLocks noChangeAspect="1" noChangeArrowheads="1"/>
          </p:cNvPicPr>
          <p:nvPr/>
        </p:nvPicPr>
        <p:blipFill>
          <a:blip r:embed="rId2" cstate="print"/>
          <a:srcRect/>
          <a:stretch>
            <a:fillRect/>
          </a:stretch>
        </p:blipFill>
        <p:spPr bwMode="auto">
          <a:xfrm>
            <a:off x="4994910" y="3962400"/>
            <a:ext cx="4381500" cy="244792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5780" y="1481329"/>
            <a:ext cx="4556760" cy="4525963"/>
          </a:xfrm>
        </p:spPr>
        <p:txBody>
          <a:bodyPr/>
          <a:lstStyle/>
          <a:p>
            <a:pPr marL="624078" indent="-514350">
              <a:buClr>
                <a:schemeClr val="tx1"/>
              </a:buClr>
              <a:buFont typeface="+mj-lt"/>
              <a:buAutoNum type="arabicParenR" startAt="2"/>
            </a:pPr>
            <a:r>
              <a:rPr lang="es-ES" dirty="0"/>
              <a:t>Células de la epidermis:
Células dendritas : Células de Langerhans, estas juegan un papel en la inmunidad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36866" name="Picture 2" descr="Resultado de imagen para the skin epidermal dendritic cells"/>
          <p:cNvPicPr>
            <a:picLocks noChangeAspect="1" noChangeArrowheads="1"/>
          </p:cNvPicPr>
          <p:nvPr/>
        </p:nvPicPr>
        <p:blipFill>
          <a:blip r:embed="rId2" cstate="print"/>
          <a:srcRect/>
          <a:stretch>
            <a:fillRect/>
          </a:stretch>
        </p:blipFill>
        <p:spPr bwMode="auto">
          <a:xfrm>
            <a:off x="5520691" y="1524000"/>
            <a:ext cx="4310401" cy="33528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5780" y="1481329"/>
            <a:ext cx="5082540" cy="4525963"/>
          </a:xfrm>
        </p:spPr>
        <p:txBody>
          <a:bodyPr/>
          <a:lstStyle/>
          <a:p>
            <a:pPr marL="624078" indent="-514350">
              <a:buClr>
                <a:schemeClr val="tx1"/>
              </a:buClr>
              <a:buFont typeface="+mj-lt"/>
              <a:buAutoNum type="arabicParenR" startAt="2"/>
            </a:pPr>
            <a:r>
              <a:rPr lang="es-ES" dirty="0"/>
              <a:t>Células de la epidermis:
 Células táctiles: Células Merkel, Estas células forman disco táctil Merkel o receptor táctil sensible. Situado en un cruce de epidermis y dermis.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35842" name="Picture 2" descr="Resultado de imagen para the skin epidermis tactiles cells"/>
          <p:cNvPicPr>
            <a:picLocks noChangeAspect="1" noChangeArrowheads="1"/>
          </p:cNvPicPr>
          <p:nvPr/>
        </p:nvPicPr>
        <p:blipFill>
          <a:blip r:embed="rId2" cstate="print"/>
          <a:srcRect/>
          <a:stretch>
            <a:fillRect/>
          </a:stretch>
        </p:blipFill>
        <p:spPr bwMode="auto">
          <a:xfrm>
            <a:off x="5608320" y="1905000"/>
            <a:ext cx="4907280" cy="42672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err="1"/>
              <a:t>Capa</a:t>
            </a:r>
            <a:r>
              <a:rPr lang="en-US" dirty="0"/>
              <a:t> de </a:t>
            </a:r>
            <a:r>
              <a:rPr lang="en-US" dirty="0" err="1"/>
              <a:t>piel</a:t>
            </a:r>
            <a:r>
              <a:rPr lang="en-US" dirty="0"/>
              <a:t>
</a:t>
            </a:r>
          </a:p>
        </p:txBody>
      </p:sp>
      <p:pic>
        <p:nvPicPr>
          <p:cNvPr id="1026" name="Picture 2" descr="Image result for skin microscope structure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71738" y="1877219"/>
            <a:ext cx="5572125"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836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9"/>
            <a:ext cx="5455920" cy="4525963"/>
          </a:xfrm>
        </p:spPr>
        <p:txBody>
          <a:bodyPr>
            <a:normAutofit fontScale="92500" lnSpcReduction="20000"/>
          </a:bodyPr>
          <a:lstStyle/>
          <a:p>
            <a:pPr marL="624078" indent="-514350">
              <a:buClr>
                <a:schemeClr val="tx1"/>
              </a:buClr>
              <a:buFont typeface="+mj-lt"/>
              <a:buAutoNum type="arabicParenR" startAt="3"/>
            </a:pPr>
            <a:r>
              <a:rPr lang="es-ES" dirty="0"/>
              <a:t>Capas de la epidermis :
 Estrato </a:t>
            </a:r>
            <a:r>
              <a:rPr lang="es-ES" dirty="0" err="1"/>
              <a:t>basale</a:t>
            </a:r>
            <a:r>
              <a:rPr lang="es-ES" dirty="0"/>
              <a:t> o </a:t>
            </a:r>
            <a:r>
              <a:rPr lang="es-ES" dirty="0" err="1"/>
              <a:t>Germinativium</a:t>
            </a:r>
            <a:r>
              <a:rPr lang="es-ES" dirty="0"/>
              <a:t> : Una sola fila de células adyacentes a la dermis. Están constantemente sometidos a la división celular </a:t>
            </a:r>
            <a:r>
              <a:rPr lang="es-ES" dirty="0" err="1"/>
              <a:t>mitotica</a:t>
            </a:r>
            <a:r>
              <a:rPr lang="es-ES" dirty="0"/>
              <a:t> para producir millones de nuevas células diariamente. Aquí predominan los queratinocitos y los melanocitos.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1727900"/>
            <a:ext cx="4362568" cy="427939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5780" y="1481329"/>
            <a:ext cx="4351020" cy="4525963"/>
          </a:xfrm>
        </p:spPr>
        <p:txBody>
          <a:bodyPr>
            <a:normAutofit fontScale="85000" lnSpcReduction="10000"/>
          </a:bodyPr>
          <a:lstStyle/>
          <a:p>
            <a:pPr marL="624078" indent="-514350">
              <a:buClr>
                <a:schemeClr val="tx1"/>
              </a:buClr>
              <a:buFont typeface="+mj-lt"/>
              <a:buAutoNum type="arabicParenR" startAt="3"/>
            </a:pPr>
            <a:r>
              <a:rPr lang="es-ES" dirty="0"/>
              <a:t>Capas de la epidermis :
 Estrato espinoso (capa espinosa): Situado en la capa basal, las células puntiagudas reciben nutrientes por difusión, actividad </a:t>
            </a:r>
            <a:r>
              <a:rPr lang="es-ES" dirty="0" err="1"/>
              <a:t>mitotica</a:t>
            </a:r>
            <a:r>
              <a:rPr lang="es-ES" dirty="0"/>
              <a:t> menor que las células basales. Las células dendritas pueden ocurrir en esta capa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0" y="1511809"/>
            <a:ext cx="4495800" cy="474282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9"/>
            <a:ext cx="5943600" cy="4525963"/>
          </a:xfrm>
        </p:spPr>
        <p:txBody>
          <a:bodyPr>
            <a:normAutofit fontScale="92500" lnSpcReduction="20000"/>
          </a:bodyPr>
          <a:lstStyle/>
          <a:p>
            <a:pPr marL="624078" indent="-514350">
              <a:buClr>
                <a:schemeClr val="tx1"/>
              </a:buClr>
              <a:buFont typeface="+mj-lt"/>
              <a:buAutoNum type="arabicParenR" startAt="3"/>
            </a:pPr>
            <a:r>
              <a:rPr lang="es-ES" dirty="0"/>
              <a:t>Capas de la epidermis :
 Estrato Granuloso (capa granular): Una capa delgada nombrada por las abundantes células gránulos que contienen. Gránulos </a:t>
            </a:r>
            <a:r>
              <a:rPr lang="es-ES" dirty="0" err="1"/>
              <a:t>lameláres</a:t>
            </a:r>
            <a:r>
              <a:rPr lang="es-ES" dirty="0"/>
              <a:t> (secretamente </a:t>
            </a:r>
            <a:r>
              <a:rPr lang="es-ES" dirty="0" err="1"/>
              <a:t>glicólidos</a:t>
            </a:r>
            <a:r>
              <a:rPr lang="es-ES" dirty="0"/>
              <a:t> de impermeabilización) Gránulos de </a:t>
            </a:r>
            <a:r>
              <a:rPr lang="es-ES" dirty="0" err="1"/>
              <a:t>queratohalina</a:t>
            </a:r>
            <a:r>
              <a:rPr lang="es-ES" dirty="0"/>
              <a:t> (filamentos intermedios para formar fibrillas de queratina). En el borde superior de esta capa las células están empezando a morir.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905000"/>
            <a:ext cx="4368800" cy="3276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9464040" cy="4525963"/>
          </a:xfrm>
        </p:spPr>
        <p:txBody>
          <a:bodyPr/>
          <a:lstStyle/>
          <a:p>
            <a:pPr marL="624078" indent="-514350">
              <a:buClr>
                <a:schemeClr val="tx1"/>
              </a:buClr>
              <a:buFont typeface="+mj-lt"/>
              <a:buAutoNum type="arabicParenR" startAt="3"/>
            </a:pPr>
            <a:r>
              <a:rPr lang="es-ES" dirty="0"/>
              <a:t>Capas de la epidermis :
 </a:t>
            </a:r>
            <a:r>
              <a:rPr lang="es-ES" dirty="0" err="1"/>
              <a:t>Stratum</a:t>
            </a:r>
            <a:r>
              <a:rPr lang="es-ES" dirty="0"/>
              <a:t> </a:t>
            </a:r>
            <a:r>
              <a:rPr lang="es-ES" dirty="0" err="1"/>
              <a:t>Lucidum</a:t>
            </a:r>
            <a:r>
              <a:rPr lang="es-ES" dirty="0"/>
              <a:t> (capa clara) Una banda transparente muy delgada de queratinocitos muertos aplanados con límites indistintos. No está presente en regiones con piel delgada.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31746" name="Picture 2" descr="Resultado de imagen para the skin epidermis stratum lucidum"/>
          <p:cNvPicPr>
            <a:picLocks noChangeAspect="1" noChangeArrowheads="1"/>
          </p:cNvPicPr>
          <p:nvPr/>
        </p:nvPicPr>
        <p:blipFill>
          <a:blip r:embed="rId2" cstate="print"/>
          <a:srcRect/>
          <a:stretch>
            <a:fillRect/>
          </a:stretch>
        </p:blipFill>
        <p:spPr bwMode="auto">
          <a:xfrm>
            <a:off x="5410200" y="3886200"/>
            <a:ext cx="4556760" cy="2454289"/>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47801"/>
            <a:ext cx="5520690" cy="4525963"/>
          </a:xfrm>
        </p:spPr>
        <p:txBody>
          <a:bodyPr>
            <a:normAutofit fontScale="92500"/>
          </a:bodyPr>
          <a:lstStyle/>
          <a:p>
            <a:pPr marL="624078" indent="-514350">
              <a:buClr>
                <a:schemeClr val="tx1"/>
              </a:buClr>
              <a:buFont typeface="+mj-lt"/>
              <a:buAutoNum type="arabicParenR" startAt="3"/>
            </a:pPr>
            <a:r>
              <a:rPr lang="es-ES" dirty="0"/>
              <a:t>Capas de la epidermis :
 </a:t>
            </a:r>
            <a:r>
              <a:rPr lang="es-ES" dirty="0" err="1"/>
              <a:t>Stratum</a:t>
            </a:r>
            <a:r>
              <a:rPr lang="es-ES" dirty="0"/>
              <a:t> </a:t>
            </a:r>
            <a:r>
              <a:rPr lang="es-ES" dirty="0" err="1"/>
              <a:t>Corneum</a:t>
            </a:r>
            <a:r>
              <a:rPr lang="es-ES" dirty="0"/>
              <a:t> : (capa cachonda): La capa epidérmica más externa (20 a 30 capas celulares) y representa la mayor parte del grosor epidérmico. Esta celda está aplanada (</a:t>
            </a:r>
            <a:r>
              <a:rPr lang="es-ES" dirty="0" err="1"/>
              <a:t>escamacomoda</a:t>
            </a:r>
            <a:r>
              <a:rPr lang="es-ES" dirty="0"/>
              <a:t>), muerta y completamente queratinizada.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sp>
        <p:nvSpPr>
          <p:cNvPr id="30722" name="AutoShape 2" descr="Resultado de imagen para the skin epidermis stratum corneum"/>
          <p:cNvSpPr>
            <a:spLocks noChangeAspect="1" noChangeArrowheads="1"/>
          </p:cNvSpPr>
          <p:nvPr/>
        </p:nvSpPr>
        <p:spPr bwMode="auto">
          <a:xfrm>
            <a:off x="1789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24" name="AutoShape 4" descr="Resultado de imagen para the skin epidermis stratum corneum"/>
          <p:cNvSpPr>
            <a:spLocks noChangeAspect="1" noChangeArrowheads="1"/>
          </p:cNvSpPr>
          <p:nvPr/>
        </p:nvSpPr>
        <p:spPr bwMode="auto">
          <a:xfrm>
            <a:off x="1789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770" name="Picture 2" descr="https://lh4.googleusercontent.com/MIG17HwOv6Ty3IdJUL4N3Qgs0bV7K66KiIBgl-9yA2aJoQR9ar2GoF85MCGdNk9qSbFI9OUwCT8MA7xqXVcI8mO09KVmbbjjKs7S9Y3OlshKCHiLZV_rrzqj"/>
          <p:cNvPicPr>
            <a:picLocks noChangeAspect="1" noChangeArrowheads="1"/>
          </p:cNvPicPr>
          <p:nvPr/>
        </p:nvPicPr>
        <p:blipFill>
          <a:blip r:embed="rId2" cstate="print"/>
          <a:srcRect/>
          <a:stretch>
            <a:fillRect/>
          </a:stretch>
        </p:blipFill>
        <p:spPr bwMode="auto">
          <a:xfrm>
            <a:off x="5520690" y="2057400"/>
            <a:ext cx="4994910" cy="35052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It is considered and organ system because it is extend and complexity.</a:t>
            </a:r>
          </a:p>
          <a:p>
            <a:r>
              <a:rPr lang="en-US" dirty="0"/>
              <a:t>It is the external body covering and has many important body  functions.</a:t>
            </a:r>
          </a:p>
        </p:txBody>
      </p:sp>
      <p:sp>
        <p:nvSpPr>
          <p:cNvPr id="3" name="Title 2"/>
          <p:cNvSpPr>
            <a:spLocks noGrp="1"/>
          </p:cNvSpPr>
          <p:nvPr>
            <p:ph type="title"/>
          </p:nvPr>
        </p:nvSpPr>
        <p:spPr/>
        <p:txBody>
          <a:bodyPr/>
          <a:lstStyle/>
          <a:p>
            <a:r>
              <a:rPr lang="en-US" dirty="0"/>
              <a:t>The Skin : Definition</a:t>
            </a:r>
          </a:p>
        </p:txBody>
      </p:sp>
      <p:pic>
        <p:nvPicPr>
          <p:cNvPr id="5" name="Picture 2" descr="http://sexyskin.wikispaces.com/file/view/skin.jpg/173187301/812x572/skin.jpg"/>
          <p:cNvPicPr>
            <a:picLocks noChangeAspect="1" noChangeArrowheads="1"/>
          </p:cNvPicPr>
          <p:nvPr/>
        </p:nvPicPr>
        <p:blipFill>
          <a:blip r:embed="rId2" cstate="print"/>
          <a:srcRect/>
          <a:stretch>
            <a:fillRect/>
          </a:stretch>
        </p:blipFill>
        <p:spPr bwMode="auto">
          <a:xfrm>
            <a:off x="953166" y="228600"/>
            <a:ext cx="9299544" cy="577215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630" y="990601"/>
            <a:ext cx="9902190" cy="4525963"/>
          </a:xfrm>
        </p:spPr>
        <p:txBody>
          <a:bodyPr>
            <a:normAutofit/>
          </a:bodyPr>
          <a:lstStyle/>
          <a:p>
            <a:r>
              <a:rPr lang="es-ES" dirty="0"/>
              <a:t>Es un tejido conectivo denso muy invertido con fibras colágenos y elásticas. Las fibras elásticas dan a la piel su excepcional elasticidad. Se proporciona ricamente de vasos linfáticos y fibras nerviosas. Dermis consiste
 en dos regiones principales.
Capa </a:t>
            </a:r>
            <a:r>
              <a:rPr lang="es-ES" dirty="0" err="1"/>
              <a:t>Papilary</a:t>
            </a:r>
            <a:r>
              <a:rPr lang="es-ES" dirty="0"/>
              <a:t>
Capa Reticular
</a:t>
            </a:r>
            <a:endParaRPr lang="en-US" dirty="0"/>
          </a:p>
        </p:txBody>
      </p:sp>
      <p:sp>
        <p:nvSpPr>
          <p:cNvPr id="3" name="Title 2"/>
          <p:cNvSpPr>
            <a:spLocks noGrp="1"/>
          </p:cNvSpPr>
          <p:nvPr>
            <p:ph type="title"/>
          </p:nvPr>
        </p:nvSpPr>
        <p:spPr>
          <a:xfrm>
            <a:off x="525780" y="76200"/>
            <a:ext cx="9464040" cy="1143000"/>
          </a:xfrm>
        </p:spPr>
        <p:txBody>
          <a:bodyPr>
            <a:normAutofit fontScale="90000"/>
          </a:bodyPr>
          <a:lstStyle/>
          <a:p>
            <a:r>
              <a:rPr lang="en-US" dirty="0"/>
              <a:t>La </a:t>
            </a:r>
            <a:r>
              <a:rPr lang="en-US" dirty="0" err="1"/>
              <a:t>piel</a:t>
            </a:r>
            <a:r>
              <a:rPr lang="en-US" dirty="0"/>
              <a:t> : Dermis:
</a:t>
            </a:r>
          </a:p>
        </p:txBody>
      </p:sp>
      <p:pic>
        <p:nvPicPr>
          <p:cNvPr id="31746" name="Picture 2" descr="http://www.austincc.edu/apreview/NursingPics/IntegumentPics/Picture2.jpg"/>
          <p:cNvPicPr>
            <a:picLocks noChangeAspect="1" noChangeArrowheads="1"/>
          </p:cNvPicPr>
          <p:nvPr/>
        </p:nvPicPr>
        <p:blipFill>
          <a:blip r:embed="rId2" cstate="print"/>
          <a:srcRect/>
          <a:stretch>
            <a:fillRect/>
          </a:stretch>
        </p:blipFill>
        <p:spPr bwMode="auto">
          <a:xfrm>
            <a:off x="5486400" y="2865196"/>
            <a:ext cx="5029199" cy="3716579"/>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81329"/>
            <a:ext cx="9913620" cy="4525963"/>
          </a:xfrm>
        </p:spPr>
        <p:txBody>
          <a:bodyPr/>
          <a:lstStyle/>
          <a:p>
            <a:pPr marL="274320" indent="0">
              <a:spcBef>
                <a:spcPts val="0"/>
              </a:spcBef>
              <a:buClr>
                <a:schemeClr val="tx1"/>
              </a:buClr>
              <a:buNone/>
            </a:pPr>
            <a:r>
              <a:rPr lang="es-ES" dirty="0"/>
              <a:t>Capa papilar : La región dérmica más superficial compuesta de tejido conectivo areolar. Es muy desigual y tiene proyecciones en forma de dedos desde su superficie superior (producen huellas dactilares. Abundante red capilar. Los receptores del dolor (terminaciones nerviosas libres) y los receptores táctiles (corpúsculos táctiles también se encuentran aquí.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Dermis:
</a:t>
            </a:r>
          </a:p>
        </p:txBody>
      </p:sp>
      <p:pic>
        <p:nvPicPr>
          <p:cNvPr id="28674" name="Picture 2" descr="Resultado de imagen para the skin dermis papillary layer"/>
          <p:cNvPicPr>
            <a:picLocks noChangeAspect="1" noChangeArrowheads="1"/>
          </p:cNvPicPr>
          <p:nvPr/>
        </p:nvPicPr>
        <p:blipFill>
          <a:blip r:embed="rId2" cstate="print"/>
          <a:srcRect/>
          <a:stretch>
            <a:fillRect/>
          </a:stretch>
        </p:blipFill>
        <p:spPr bwMode="auto">
          <a:xfrm>
            <a:off x="6553200" y="4360558"/>
            <a:ext cx="3651409" cy="249744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29"/>
            <a:ext cx="9761220" cy="4525963"/>
          </a:xfrm>
        </p:spPr>
        <p:txBody>
          <a:bodyPr/>
          <a:lstStyle/>
          <a:p>
            <a:pPr marL="274320" indent="0">
              <a:spcBef>
                <a:spcPts val="0"/>
              </a:spcBef>
              <a:buClr>
                <a:schemeClr val="tx1"/>
              </a:buClr>
              <a:buNone/>
            </a:pPr>
            <a:r>
              <a:rPr lang="es-ES" dirty="0"/>
              <a:t>Capa Reticular : La capa de piel más profunda. Se compone del tejido conectivo irregular denso y contiene muchas arterias y venas, glándulas sudoríparas y sebáceas y receptores de presión (corpúsculos lamelares)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Dermis:
</a:t>
            </a:r>
          </a:p>
        </p:txBody>
      </p:sp>
      <p:pic>
        <p:nvPicPr>
          <p:cNvPr id="27650" name="Picture 2" descr="Resultado de imagen para the skin dermis reticular layer"/>
          <p:cNvPicPr>
            <a:picLocks noChangeAspect="1" noChangeArrowheads="1"/>
          </p:cNvPicPr>
          <p:nvPr/>
        </p:nvPicPr>
        <p:blipFill>
          <a:blip r:embed="rId2" cstate="print"/>
          <a:srcRect/>
          <a:stretch>
            <a:fillRect/>
          </a:stretch>
        </p:blipFill>
        <p:spPr bwMode="auto">
          <a:xfrm>
            <a:off x="5410200" y="3307668"/>
            <a:ext cx="5029200" cy="327569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Los órganos accesorios de la piel son todos derivados de la epidermis ( estrato basal) pero residen en la Dermis.
Clavos
Cabellos y estructuras asociadas
</a:t>
            </a:r>
            <a:r>
              <a:rPr lang="es-ES" dirty="0" err="1"/>
              <a:t>Cutaneous</a:t>
            </a:r>
            <a:r>
              <a:rPr lang="es-ES" dirty="0"/>
              <a:t> </a:t>
            </a:r>
            <a:r>
              <a:rPr lang="es-ES" dirty="0" err="1"/>
              <a:t>Glands</a:t>
            </a:r>
            <a:r>
              <a:rPr lang="es-ES" dirty="0"/>
              <a:t>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Órganos</a:t>
            </a:r>
            <a:r>
              <a:rPr lang="en-US" dirty="0"/>
              <a:t> </a:t>
            </a:r>
            <a:r>
              <a:rPr lang="en-US" dirty="0" err="1"/>
              <a:t>accesorios</a:t>
            </a:r>
            <a:r>
              <a:rPr lang="en-US" dirty="0"/>
              <a:t>
</a:t>
            </a:r>
          </a:p>
        </p:txBody>
      </p:sp>
      <p:pic>
        <p:nvPicPr>
          <p:cNvPr id="25602" name="Picture 2" descr="Resultado de imagen para the skin accessory organs,nail, glands, hair"/>
          <p:cNvPicPr>
            <a:picLocks noChangeAspect="1" noChangeArrowheads="1"/>
          </p:cNvPicPr>
          <p:nvPr/>
        </p:nvPicPr>
        <p:blipFill>
          <a:blip r:embed="rId2" cstate="print"/>
          <a:srcRect/>
          <a:stretch>
            <a:fillRect/>
          </a:stretch>
        </p:blipFill>
        <p:spPr bwMode="auto">
          <a:xfrm>
            <a:off x="5433060" y="4038600"/>
            <a:ext cx="4424796" cy="22098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Las uñas son derivados de la epidermis. Son transparentes y casi incoloros. Pero aparecen de color rosa debido al suministro de sangre en la dermis subyacente Sus partes nombradas son:
Cuerpo : La porción fija visible.
Borde libre; La porción de la uña que crece lejos del cuerpo.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Uñas</a:t>
            </a:r>
            <a:r>
              <a:rPr lang="en-US" dirty="0"/>
              <a:t>
</a:t>
            </a:r>
          </a:p>
        </p:txBody>
      </p:sp>
      <p:pic>
        <p:nvPicPr>
          <p:cNvPr id="24578" name="Picture 2" descr="Resultado de imagen para the skin accessory organs,nail,"/>
          <p:cNvPicPr>
            <a:picLocks noChangeAspect="1" noChangeArrowheads="1"/>
          </p:cNvPicPr>
          <p:nvPr/>
        </p:nvPicPr>
        <p:blipFill>
          <a:blip r:embed="rId2" cstate="print"/>
          <a:srcRect/>
          <a:stretch>
            <a:fillRect/>
          </a:stretch>
        </p:blipFill>
        <p:spPr bwMode="auto">
          <a:xfrm>
            <a:off x="8061960" y="4524374"/>
            <a:ext cx="2059305" cy="2333626"/>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49216" y="609600"/>
            <a:ext cx="8665343" cy="539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1569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Sus partes nombradas son:
</a:t>
            </a:r>
            <a:r>
              <a:rPr lang="es-ES" dirty="0" err="1"/>
              <a:t>Hiponíquio</a:t>
            </a:r>
            <a:r>
              <a:rPr lang="es-ES" dirty="0"/>
              <a:t> : La región debajo del borde libre de la uña.
Raíz : La parte que está incrustada en la piel y se adhiere a un lecho de uñas epitelial.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Uñas</a:t>
            </a:r>
            <a:r>
              <a:rPr lang="en-US" dirty="0"/>
              <a:t>
</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82837" y="3886200"/>
            <a:ext cx="4936902"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Sus partes nombradas son:
Pliegues de uñas : Pliegues de piel que se superponen a los bordes de la uña.
Lecho de uñas : Extensión del estrato </a:t>
            </a:r>
            <a:r>
              <a:rPr lang="es-ES" dirty="0" err="1"/>
              <a:t>basale</a:t>
            </a:r>
            <a:r>
              <a:rPr lang="es-ES" dirty="0"/>
              <a:t>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Uñas</a:t>
            </a:r>
            <a:r>
              <a:rPr lang="en-US" dirty="0"/>
              <a:t>
</a:t>
            </a:r>
          </a:p>
        </p:txBody>
      </p:sp>
      <p:sp>
        <p:nvSpPr>
          <p:cNvPr id="22530" name="AutoShape 2" descr="Resultado de imagen para the skin accessory organs,nail,"/>
          <p:cNvSpPr>
            <a:spLocks noChangeAspect="1" noChangeArrowheads="1"/>
          </p:cNvSpPr>
          <p:nvPr/>
        </p:nvSpPr>
        <p:spPr bwMode="auto">
          <a:xfrm>
            <a:off x="1789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 name="Picture 2" descr="http://www.aafp.org/afp/2004/0315/afp20040315p1417-f1.gif"/>
          <p:cNvPicPr>
            <a:picLocks noChangeAspect="1" noChangeArrowheads="1"/>
          </p:cNvPicPr>
          <p:nvPr/>
        </p:nvPicPr>
        <p:blipFill>
          <a:blip r:embed="rId2" cstate="print"/>
          <a:srcRect/>
          <a:stretch>
            <a:fillRect/>
          </a:stretch>
        </p:blipFill>
        <p:spPr bwMode="auto">
          <a:xfrm>
            <a:off x="4907280" y="4267200"/>
            <a:ext cx="4564214" cy="18288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Sus partes nombradas son:
Matriz de uñas : La parte proximal engrosada del lecho de uñas que contiene células germinales responsables del crecimiento de las uñas (células </a:t>
            </a:r>
            <a:r>
              <a:rPr lang="es-ES" dirty="0" err="1"/>
              <a:t>mocidas</a:t>
            </a:r>
            <a:r>
              <a:rPr lang="es-ES" dirty="0"/>
              <a:t> muy queratinizadas)
</a:t>
            </a:r>
            <a:r>
              <a:rPr lang="es-ES" dirty="0" err="1"/>
              <a:t>Lunule</a:t>
            </a:r>
            <a:r>
              <a:rPr lang="es-ES" dirty="0"/>
              <a:t> : La región proximal de la matriz de uñas engrosada que aparecen como media luna blanca.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Uñas</a:t>
            </a:r>
            <a:r>
              <a:rPr lang="en-US" dirty="0"/>
              <a:t>
</a:t>
            </a:r>
          </a:p>
        </p:txBody>
      </p:sp>
      <p:pic>
        <p:nvPicPr>
          <p:cNvPr id="21506" name="Picture 2" descr="Resultado de imagen para the skin accessory organs,nail,"/>
          <p:cNvPicPr>
            <a:picLocks noChangeAspect="1" noChangeArrowheads="1"/>
          </p:cNvPicPr>
          <p:nvPr/>
        </p:nvPicPr>
        <p:blipFill>
          <a:blip r:embed="rId2" cstate="print"/>
          <a:srcRect/>
          <a:stretch>
            <a:fillRect/>
          </a:stretch>
        </p:blipFill>
        <p:spPr bwMode="auto">
          <a:xfrm>
            <a:off x="6221731" y="4648200"/>
            <a:ext cx="3012281" cy="1752600"/>
          </a:xfrm>
          <a:prstGeom prst="rect">
            <a:avLst/>
          </a:prstGeom>
          <a:noFill/>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6530" y="4774066"/>
            <a:ext cx="3417570" cy="153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5780" y="1066801"/>
            <a:ext cx="9464040" cy="4940492"/>
          </a:xfrm>
        </p:spPr>
        <p:txBody>
          <a:bodyPr/>
          <a:lstStyle/>
          <a:p>
            <a:r>
              <a:rPr lang="es-ES" dirty="0"/>
              <a:t>Pelos : Encerrados en folículos pilosos, se encuentran en toda la superficie del cuerpo excepto las palmas de las manos, el suelo de los pies, parte de los genitales externos, los pezones y los labios.
</a:t>
            </a:r>
            <a:endParaRPr lang="en-US" dirty="0"/>
          </a:p>
        </p:txBody>
      </p:sp>
      <p:sp>
        <p:nvSpPr>
          <p:cNvPr id="3" name="Title 2"/>
          <p:cNvSpPr>
            <a:spLocks noGrp="1"/>
          </p:cNvSpPr>
          <p:nvPr>
            <p:ph type="title"/>
          </p:nvPr>
        </p:nvSpPr>
        <p:spPr/>
        <p:txBody>
          <a:bodyPr>
            <a:normAutofit fontScale="90000"/>
          </a:bodyPr>
          <a:lstStyle/>
          <a:p>
            <a:r>
              <a:rPr lang="es-ES" dirty="0"/>
              <a:t>La Piel : Pelos y Estructuras Asociadas.
</a:t>
            </a:r>
            <a:endParaRPr lang="en-US" dirty="0"/>
          </a:p>
        </p:txBody>
      </p:sp>
      <p:pic>
        <p:nvPicPr>
          <p:cNvPr id="20482" name="Picture 2" descr="Resultado de imagen para the skin accessory organs hairs"/>
          <p:cNvPicPr>
            <a:picLocks noChangeAspect="1" noChangeArrowheads="1"/>
          </p:cNvPicPr>
          <p:nvPr/>
        </p:nvPicPr>
        <p:blipFill>
          <a:blip r:embed="rId2" cstate="print"/>
          <a:srcRect/>
          <a:stretch>
            <a:fillRect/>
          </a:stretch>
        </p:blipFill>
        <p:spPr bwMode="auto">
          <a:xfrm>
            <a:off x="6482366" y="2971800"/>
            <a:ext cx="3498218" cy="344559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
                <a:schemeClr val="tx1"/>
              </a:buClr>
              <a:buFont typeface="+mj-lt"/>
              <a:buAutoNum type="arabicParenR"/>
            </a:pPr>
            <a:r>
              <a:rPr lang="es-ES" dirty="0"/>
              <a:t>Protección:
Aísla y amortigua los tejidos corporales subyacentes
Protege todo el cuerpo para la abrasión.
Protege a la exposición a sustancias químicas nocivas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Funciones</a:t>
            </a:r>
            <a:r>
              <a:rPr lang="en-US" dirty="0"/>
              <a:t>
</a:t>
            </a:r>
          </a:p>
        </p:txBody>
      </p:sp>
      <p:pic>
        <p:nvPicPr>
          <p:cNvPr id="45058" name="Picture 2" descr="https://encrypted-tbn1.gstatic.com/images?q=tbn:ANd9GcTmV2Vr5r7I_LeV9DzLKTMx9EezkFyyy_jCyJ-pQpin3uYs7XJx"/>
          <p:cNvPicPr>
            <a:picLocks noChangeAspect="1" noChangeArrowheads="1"/>
          </p:cNvPicPr>
          <p:nvPr/>
        </p:nvPicPr>
        <p:blipFill>
          <a:blip r:embed="rId2" cstate="print"/>
          <a:srcRect/>
          <a:stretch>
            <a:fillRect/>
          </a:stretch>
        </p:blipFill>
        <p:spPr bwMode="auto">
          <a:xfrm>
            <a:off x="5257800" y="3962400"/>
            <a:ext cx="3680460" cy="2397212"/>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Tx/>
            </a:pPr>
            <a:r>
              <a:rPr lang="es-ES" dirty="0"/>
              <a:t>Estructura que consiste en una médula, una región central rodeada primero de corteza y luego por cutícula protectora. 
El color depende de la cantidad y el tipo de pigmento de melanina dentro de la corteza.
</a:t>
            </a:r>
            <a:endParaRPr lang="en-US" dirty="0"/>
          </a:p>
        </p:txBody>
      </p:sp>
      <p:sp>
        <p:nvSpPr>
          <p:cNvPr id="3" name="Title 2"/>
          <p:cNvSpPr>
            <a:spLocks noGrp="1"/>
          </p:cNvSpPr>
          <p:nvPr>
            <p:ph type="title"/>
          </p:nvPr>
        </p:nvSpPr>
        <p:spPr/>
        <p:txBody>
          <a:bodyPr>
            <a:normAutofit fontScale="90000"/>
          </a:bodyPr>
          <a:lstStyle/>
          <a:p>
            <a:r>
              <a:rPr lang="es-ES" dirty="0"/>
              <a:t>La Piel : Pelos y Estructuras Asociadas.
</a:t>
            </a:r>
            <a:endParaRPr lang="en-US" dirty="0"/>
          </a:p>
        </p:txBody>
      </p:sp>
      <p:pic>
        <p:nvPicPr>
          <p:cNvPr id="1026" name="Picture 2" descr="http://www.testmyhair.com/image/data/hair-structure-tmh-CROPP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0170" y="3581400"/>
            <a:ext cx="4644390" cy="30717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5260" y="1481329"/>
            <a:ext cx="9814560" cy="4525963"/>
          </a:xfrm>
        </p:spPr>
        <p:txBody>
          <a:bodyPr/>
          <a:lstStyle/>
          <a:p>
            <a:pPr>
              <a:buClrTx/>
            </a:pPr>
            <a:r>
              <a:rPr lang="es-ES" dirty="0"/>
              <a:t>Raíz : Es la porción del cabello encerrada dentro del folículo.
Eje : La porción que se proyecta desde la superficie del cuero cabelludo.
Bulbo de Cabello : Es una colección de células epiteliales germinales bien nutridas
</a:t>
            </a:r>
            <a:endParaRPr lang="en-US" dirty="0"/>
          </a:p>
          <a:p>
            <a:pPr>
              <a:buClrTx/>
            </a:pPr>
            <a:endParaRPr lang="en-US" dirty="0"/>
          </a:p>
          <a:p>
            <a:pPr>
              <a:buClrTx/>
            </a:pPr>
            <a:endParaRPr lang="en-US" dirty="0"/>
          </a:p>
          <a:p>
            <a:endParaRPr lang="en-US" dirty="0"/>
          </a:p>
        </p:txBody>
      </p:sp>
      <p:sp>
        <p:nvSpPr>
          <p:cNvPr id="3" name="Title 2"/>
          <p:cNvSpPr>
            <a:spLocks noGrp="1"/>
          </p:cNvSpPr>
          <p:nvPr>
            <p:ph type="title"/>
          </p:nvPr>
        </p:nvSpPr>
        <p:spPr/>
        <p:txBody>
          <a:bodyPr>
            <a:normAutofit fontScale="90000"/>
          </a:bodyPr>
          <a:lstStyle/>
          <a:p>
            <a:r>
              <a:rPr lang="es-ES" dirty="0"/>
              <a:t>La Piel : Pelos y Estructuras Asociadas. Piezas
</a:t>
            </a:r>
            <a:endParaRPr lang="en-US" dirty="0"/>
          </a:p>
        </p:txBody>
      </p:sp>
      <p:pic>
        <p:nvPicPr>
          <p:cNvPr id="2050" name="Picture 2" descr="http://fullfrontalanatomy.com/images/F13/hai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712" y="4191000"/>
            <a:ext cx="4331257" cy="2590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9"/>
            <a:ext cx="4994910" cy="4525963"/>
          </a:xfrm>
        </p:spPr>
        <p:txBody>
          <a:bodyPr>
            <a:normAutofit fontScale="92500" lnSpcReduction="10000"/>
          </a:bodyPr>
          <a:lstStyle/>
          <a:p>
            <a:pPr>
              <a:buClr>
                <a:schemeClr val="tx1"/>
              </a:buClr>
            </a:pPr>
            <a:r>
              <a:rPr lang="en-US" dirty="0" err="1"/>
              <a:t>Folículo</a:t>
            </a:r>
            <a:r>
              <a:rPr lang="en-US" dirty="0"/>
              <a:t> : Una </a:t>
            </a:r>
            <a:r>
              <a:rPr lang="en-US" dirty="0" err="1"/>
              <a:t>estructura</a:t>
            </a:r>
            <a:r>
              <a:rPr lang="en-US" dirty="0"/>
              <a:t> </a:t>
            </a:r>
            <a:r>
              <a:rPr lang="en-US" dirty="0" err="1"/>
              <a:t>formada</a:t>
            </a:r>
            <a:r>
              <a:rPr lang="en-US" dirty="0"/>
              <a:t> a </a:t>
            </a:r>
            <a:r>
              <a:rPr lang="en-US" dirty="0" err="1"/>
              <a:t>partir</a:t>
            </a:r>
            <a:r>
              <a:rPr lang="en-US" dirty="0"/>
              <a:t> de </a:t>
            </a:r>
            <a:r>
              <a:rPr lang="en-US" dirty="0" err="1"/>
              <a:t>células</a:t>
            </a:r>
            <a:r>
              <a:rPr lang="en-US" dirty="0"/>
              <a:t> </a:t>
            </a:r>
            <a:r>
              <a:rPr lang="en-US" dirty="0" err="1"/>
              <a:t>epidérmicas</a:t>
            </a:r>
            <a:r>
              <a:rPr lang="en-US" dirty="0"/>
              <a:t> y </a:t>
            </a:r>
            <a:r>
              <a:rPr lang="en-US" dirty="0" err="1"/>
              <a:t>dérmicas</a:t>
            </a:r>
            <a:r>
              <a:rPr lang="en-US" dirty="0"/>
              <a:t>. </a:t>
            </a:r>
            <a:r>
              <a:rPr lang="en-US" dirty="0" err="1"/>
              <a:t>Piezas</a:t>
            </a:r>
            <a:r>
              <a:rPr lang="en-US" dirty="0"/>
              <a:t>:
</a:t>
            </a:r>
            <a:r>
              <a:rPr lang="en-US" dirty="0" err="1"/>
              <a:t>Vaina</a:t>
            </a:r>
            <a:r>
              <a:rPr lang="en-US" dirty="0"/>
              <a:t> de </a:t>
            </a:r>
            <a:r>
              <a:rPr lang="en-US" dirty="0" err="1"/>
              <a:t>tejido</a:t>
            </a:r>
            <a:r>
              <a:rPr lang="en-US" dirty="0"/>
              <a:t> </a:t>
            </a:r>
            <a:r>
              <a:rPr lang="en-US" dirty="0" err="1"/>
              <a:t>conectivo</a:t>
            </a:r>
            <a:r>
              <a:rPr lang="en-US" dirty="0"/>
              <a:t> </a:t>
            </a:r>
            <a:r>
              <a:rPr lang="en-US" dirty="0" err="1"/>
              <a:t>periférico</a:t>
            </a:r>
            <a:r>
              <a:rPr lang="en-US" dirty="0"/>
              <a:t> (</a:t>
            </a:r>
            <a:r>
              <a:rPr lang="en-US" dirty="0" err="1"/>
              <a:t>fibroso</a:t>
            </a:r>
            <a:r>
              <a:rPr lang="en-US" dirty="0"/>
              <a:t>)
</a:t>
            </a:r>
            <a:r>
              <a:rPr lang="en-US" dirty="0" err="1"/>
              <a:t>Membrana</a:t>
            </a:r>
            <a:r>
              <a:rPr lang="en-US" dirty="0"/>
              <a:t> </a:t>
            </a:r>
            <a:r>
              <a:rPr lang="en-US" dirty="0" err="1"/>
              <a:t>cristalina</a:t>
            </a:r>
            <a:r>
              <a:rPr lang="en-US" dirty="0"/>
              <a:t>
</a:t>
            </a:r>
            <a:r>
              <a:rPr lang="en-US" dirty="0" err="1"/>
              <a:t>Vaina</a:t>
            </a:r>
            <a:r>
              <a:rPr lang="en-US" dirty="0"/>
              <a:t> de </a:t>
            </a:r>
            <a:r>
              <a:rPr lang="en-US" dirty="0" err="1"/>
              <a:t>raíz</a:t>
            </a:r>
            <a:r>
              <a:rPr lang="en-US" dirty="0"/>
              <a:t> </a:t>
            </a:r>
            <a:r>
              <a:rPr lang="en-US" dirty="0" err="1"/>
              <a:t>epitelial</a:t>
            </a:r>
            <a:r>
              <a:rPr lang="en-US" dirty="0"/>
              <a:t> externa
</a:t>
            </a:r>
            <a:r>
              <a:rPr lang="en-US" dirty="0" err="1"/>
              <a:t>Vaina</a:t>
            </a:r>
            <a:r>
              <a:rPr lang="en-US" dirty="0"/>
              <a:t> de </a:t>
            </a:r>
            <a:r>
              <a:rPr lang="en-US" dirty="0" err="1"/>
              <a:t>raíz</a:t>
            </a:r>
            <a:r>
              <a:rPr lang="en-US" dirty="0"/>
              <a:t> </a:t>
            </a:r>
            <a:r>
              <a:rPr lang="en-US" dirty="0" err="1"/>
              <a:t>epitelial</a:t>
            </a:r>
            <a:r>
              <a:rPr lang="en-US" dirty="0"/>
              <a:t> </a:t>
            </a:r>
            <a:r>
              <a:rPr lang="en-US" dirty="0" err="1"/>
              <a:t>interna</a:t>
            </a:r>
            <a:r>
              <a:rPr lang="en-US" dirty="0"/>
              <a:t>
</a:t>
            </a:r>
          </a:p>
        </p:txBody>
      </p:sp>
      <p:sp>
        <p:nvSpPr>
          <p:cNvPr id="3" name="Title 2"/>
          <p:cNvSpPr>
            <a:spLocks noGrp="1"/>
          </p:cNvSpPr>
          <p:nvPr>
            <p:ph type="title"/>
          </p:nvPr>
        </p:nvSpPr>
        <p:spPr/>
        <p:txBody>
          <a:bodyPr>
            <a:normAutofit fontScale="90000"/>
          </a:bodyPr>
          <a:lstStyle/>
          <a:p>
            <a:r>
              <a:rPr lang="es-ES" dirty="0"/>
              <a:t>La Piel : Pelos y Estructuras Asociadas. Piezas
</a:t>
            </a:r>
            <a:endParaRPr lang="en-US" dirty="0"/>
          </a:p>
        </p:txBody>
      </p:sp>
      <p:pic>
        <p:nvPicPr>
          <p:cNvPr id="5" name="Picture 2" descr="http://fullfrontalanatomy.com/images/F13/hai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3999" y="1828800"/>
            <a:ext cx="5134415" cy="411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2" descr="http://fullfrontalanatomy.com/images/F13/hair.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01041" y="304800"/>
            <a:ext cx="9533009" cy="5702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pPr>
            <a:r>
              <a:rPr lang="es-ES" dirty="0"/>
              <a:t>Papila : Un pequeño pezón de tejido dérmico sobresale en el bulbo capilar desde la vaina periférica del tejido conectivo y proporciona nutrición al cabello en crecimiento.
</a:t>
            </a:r>
            <a:endParaRPr lang="en-US" dirty="0"/>
          </a:p>
          <a:p>
            <a:pPr>
              <a:buClr>
                <a:schemeClr val="tx1"/>
              </a:buClr>
              <a:buNone/>
            </a:pPr>
            <a:endParaRPr lang="en-US" dirty="0"/>
          </a:p>
        </p:txBody>
      </p:sp>
      <p:sp>
        <p:nvSpPr>
          <p:cNvPr id="3" name="Title 2"/>
          <p:cNvSpPr>
            <a:spLocks noGrp="1"/>
          </p:cNvSpPr>
          <p:nvPr>
            <p:ph type="title"/>
          </p:nvPr>
        </p:nvSpPr>
        <p:spPr>
          <a:xfrm>
            <a:off x="76200" y="338329"/>
            <a:ext cx="10287000" cy="1143000"/>
          </a:xfrm>
        </p:spPr>
        <p:txBody>
          <a:bodyPr>
            <a:normAutofit fontScale="90000"/>
          </a:bodyPr>
          <a:lstStyle/>
          <a:p>
            <a:r>
              <a:rPr lang="es-ES" dirty="0"/>
              <a:t>La Piel : Pelos y Estructuras Asociadas. Piezas
</a:t>
            </a:r>
            <a:endParaRPr lang="en-US" dirty="0"/>
          </a:p>
        </p:txBody>
      </p:sp>
      <p:pic>
        <p:nvPicPr>
          <p:cNvPr id="3074" name="Picture 2" descr="https://classconnection.s3.amazonaws.com/617/flashcards/712617/jpg/2-_hair_follice13186179495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5751" y="3137742"/>
            <a:ext cx="6877558" cy="3370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pPr>
            <a:r>
              <a:rPr lang="es-ES" dirty="0" err="1"/>
              <a:t>Arrector</a:t>
            </a:r>
            <a:r>
              <a:rPr lang="es-ES" dirty="0"/>
              <a:t> píldora músculo : Pequeña banda de músculo liso conectar cada folículo piloso a la capa papilar de la dermis. Cuando el músculo se contrae (frío o miedo) el folículo piloso es lanzado se tira en posición vertical.
</a:t>
            </a:r>
            <a:endParaRPr lang="en-US" dirty="0"/>
          </a:p>
        </p:txBody>
      </p:sp>
      <p:sp>
        <p:nvSpPr>
          <p:cNvPr id="3" name="Title 2"/>
          <p:cNvSpPr>
            <a:spLocks noGrp="1"/>
          </p:cNvSpPr>
          <p:nvPr>
            <p:ph type="title"/>
          </p:nvPr>
        </p:nvSpPr>
        <p:spPr/>
        <p:txBody>
          <a:bodyPr>
            <a:normAutofit fontScale="90000"/>
          </a:bodyPr>
          <a:lstStyle/>
          <a:p>
            <a:r>
              <a:rPr lang="es-ES" dirty="0"/>
              <a:t>La Piel : Pelos y Estructuras Asociadas. Piezas
</a:t>
            </a:r>
            <a:endParaRPr lang="en-US" dirty="0"/>
          </a:p>
        </p:txBody>
      </p:sp>
      <p:pic>
        <p:nvPicPr>
          <p:cNvPr id="15362" name="Picture 2" descr="Resultado de imagen para the skin accesory organs hairs Arector pill muscle"/>
          <p:cNvPicPr>
            <a:picLocks noChangeAspect="1" noChangeArrowheads="1"/>
          </p:cNvPicPr>
          <p:nvPr/>
        </p:nvPicPr>
        <p:blipFill>
          <a:blip r:embed="rId2" cstate="print"/>
          <a:srcRect/>
          <a:stretch>
            <a:fillRect/>
          </a:stretch>
        </p:blipFill>
        <p:spPr bwMode="auto">
          <a:xfrm>
            <a:off x="4732020" y="3810000"/>
            <a:ext cx="5320393" cy="25908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5780" y="1143001"/>
            <a:ext cx="9464040" cy="4864292"/>
          </a:xfrm>
        </p:spPr>
        <p:txBody>
          <a:bodyPr/>
          <a:lstStyle/>
          <a:p>
            <a:pPr>
              <a:buClr>
                <a:schemeClr val="tx1"/>
              </a:buClr>
            </a:pPr>
            <a:r>
              <a:rPr lang="es-ES" dirty="0"/>
              <a:t>Glándulas sebáceas (aceite): Se encuentran casi en toda la piel excepto en la palma de las manos y el suelo de los pies. Estas glándulas producen una mezcla de sebo de sustancia engrasada y células fragmentadas que actúa como lubricante para mantener la piel suave y húmeda.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Glándulas</a:t>
            </a:r>
            <a:r>
              <a:rPr lang="en-US" dirty="0"/>
              <a:t> Cutaneous
</a:t>
            </a:r>
          </a:p>
        </p:txBody>
      </p:sp>
      <p:pic>
        <p:nvPicPr>
          <p:cNvPr id="14340" name="Picture 4" descr="Resultado de imagen para the skin sebaceous glands"/>
          <p:cNvPicPr>
            <a:picLocks noChangeAspect="1" noChangeArrowheads="1"/>
          </p:cNvPicPr>
          <p:nvPr/>
        </p:nvPicPr>
        <p:blipFill>
          <a:blip r:embed="rId2" cstate="print"/>
          <a:srcRect/>
          <a:stretch>
            <a:fillRect/>
          </a:stretch>
        </p:blipFill>
        <p:spPr bwMode="auto">
          <a:xfrm>
            <a:off x="5334000" y="3731068"/>
            <a:ext cx="4972050" cy="3126932"/>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pPr>
            <a:r>
              <a:rPr lang="es-ES" dirty="0"/>
              <a:t>Sudor (</a:t>
            </a:r>
            <a:r>
              <a:rPr lang="es-ES" dirty="0" err="1"/>
              <a:t>sudorícelos</a:t>
            </a:r>
            <a:r>
              <a:rPr lang="es-ES" dirty="0"/>
              <a:t>) Glándulas : Se distribuyen por toda la salida de la piel para las glándulas son aberturas epiteliales llamadas poros de dos tipos: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Glándulas</a:t>
            </a:r>
            <a:r>
              <a:rPr lang="en-US" dirty="0"/>
              <a:t> Cutaneous
</a:t>
            </a:r>
          </a:p>
        </p:txBody>
      </p:sp>
      <p:sp>
        <p:nvSpPr>
          <p:cNvPr id="13314" name="AutoShape 2" descr="Resultado de imagen para the skin sweat glands"/>
          <p:cNvSpPr>
            <a:spLocks noChangeAspect="1" noChangeArrowheads="1"/>
          </p:cNvSpPr>
          <p:nvPr/>
        </p:nvSpPr>
        <p:spPr bwMode="auto">
          <a:xfrm>
            <a:off x="1789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3316" name="Picture 4" descr="Resultado de imagen para the skin sweat glands"/>
          <p:cNvPicPr>
            <a:picLocks noChangeAspect="1" noChangeArrowheads="1"/>
          </p:cNvPicPr>
          <p:nvPr/>
        </p:nvPicPr>
        <p:blipFill>
          <a:blip r:embed="rId2" cstate="print"/>
          <a:srcRect/>
          <a:stretch>
            <a:fillRect/>
          </a:stretch>
        </p:blipFill>
        <p:spPr bwMode="auto">
          <a:xfrm>
            <a:off x="3559126" y="3038605"/>
            <a:ext cx="6564099" cy="3362195"/>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95401"/>
            <a:ext cx="9761220" cy="4711892"/>
          </a:xfrm>
        </p:spPr>
        <p:txBody>
          <a:bodyPr/>
          <a:lstStyle/>
          <a:p>
            <a:r>
              <a:rPr lang="es-ES" dirty="0"/>
              <a:t>Glándulas ecrinas (glándulas sudoríparas </a:t>
            </a:r>
            <a:r>
              <a:rPr lang="es-ES" dirty="0" err="1"/>
              <a:t>mecaniónas</a:t>
            </a:r>
            <a:r>
              <a:rPr lang="es-ES" dirty="0"/>
              <a:t> )se distribuyen por todo el cuerpo, producen transpiración clara que consiste principalmente en agua, sal y urea. Mantener la homeostasis a temperatura corporal.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Glándulas</a:t>
            </a:r>
            <a:r>
              <a:rPr lang="en-US" dirty="0"/>
              <a:t> Cutaneous
</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3134862"/>
            <a:ext cx="5638800" cy="372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Las glándulas </a:t>
            </a:r>
            <a:r>
              <a:rPr lang="es-ES" dirty="0" err="1"/>
              <a:t>apócrinos</a:t>
            </a:r>
            <a:r>
              <a:rPr lang="es-ES" dirty="0"/>
              <a:t> que se encuentran predominantemente en las áreas axilar y genital, secretan los componentes básicos del sudor ecrina más proteínas y sustancias ricas en grasas.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Glándulas</a:t>
            </a:r>
            <a:r>
              <a:rPr lang="en-US" dirty="0"/>
              <a:t> Cutaneous
</a:t>
            </a:r>
          </a:p>
        </p:txBody>
      </p:sp>
      <p:pic>
        <p:nvPicPr>
          <p:cNvPr id="11266" name="Picture 2" descr="Resultado de imagen para apocrine glands skin"/>
          <p:cNvPicPr>
            <a:picLocks noChangeAspect="1" noChangeArrowheads="1"/>
          </p:cNvPicPr>
          <p:nvPr/>
        </p:nvPicPr>
        <p:blipFill>
          <a:blip r:embed="rId2" cstate="print"/>
          <a:srcRect/>
          <a:stretch>
            <a:fillRect/>
          </a:stretch>
        </p:blipFill>
        <p:spPr bwMode="auto">
          <a:xfrm>
            <a:off x="5958840" y="3352800"/>
            <a:ext cx="2804160" cy="31280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
                <a:schemeClr val="tx1"/>
              </a:buClr>
              <a:buFont typeface="+mj-lt"/>
              <a:buAutoNum type="arabicParenR"/>
            </a:pPr>
            <a:r>
              <a:rPr lang="es-ES" dirty="0"/>
              <a:t>Protección:
Protege contra la invasión bacteriana
Protege de temperaturas extremas.
Protege de la exposición de la luz solar.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Funciones</a:t>
            </a:r>
            <a:r>
              <a:rPr lang="en-US" dirty="0"/>
              <a:t>
</a:t>
            </a:r>
          </a:p>
        </p:txBody>
      </p:sp>
      <p:pic>
        <p:nvPicPr>
          <p:cNvPr id="44034" name="Picture 2" descr="http://www.nature.com/nri/journal/v14/n5/images_article/nri3646-f4.jpg"/>
          <p:cNvPicPr>
            <a:picLocks noChangeAspect="1" noChangeArrowheads="1"/>
          </p:cNvPicPr>
          <p:nvPr/>
        </p:nvPicPr>
        <p:blipFill>
          <a:blip r:embed="rId2" cstate="print"/>
          <a:srcRect/>
          <a:stretch>
            <a:fillRect/>
          </a:stretch>
        </p:blipFill>
        <p:spPr bwMode="auto">
          <a:xfrm>
            <a:off x="5562600" y="3545521"/>
            <a:ext cx="4556760" cy="3037841"/>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Cada uno de nosotros tiene un conjunto único de huellas dactilares de determinación genética, sin embargo son invaluables en la identificación rápida de criminales, víctimas de amnesia, personas desaparecidas y persona fallecida desconocida
</a:t>
            </a:r>
            <a:endParaRPr lang="en-US" dirty="0"/>
          </a:p>
        </p:txBody>
      </p:sp>
      <p:sp>
        <p:nvSpPr>
          <p:cNvPr id="3" name="Title 2"/>
          <p:cNvSpPr>
            <a:spLocks noGrp="1"/>
          </p:cNvSpPr>
          <p:nvPr>
            <p:ph type="title"/>
          </p:nvPr>
        </p:nvSpPr>
        <p:spPr/>
        <p:txBody>
          <a:bodyPr>
            <a:normAutofit fontScale="90000"/>
          </a:bodyPr>
          <a:lstStyle/>
          <a:p>
            <a:r>
              <a:rPr lang="es-ES" dirty="0"/>
              <a:t>La Piel : Demografía: Huellas dactilares
</a:t>
            </a:r>
            <a:endParaRPr lang="en-US" dirty="0"/>
          </a:p>
        </p:txBody>
      </p:sp>
      <p:pic>
        <p:nvPicPr>
          <p:cNvPr id="10242" name="Picture 2" descr="Resultado de imagen para fingerprint skin layers"/>
          <p:cNvPicPr>
            <a:picLocks noChangeAspect="1" noChangeArrowheads="1"/>
          </p:cNvPicPr>
          <p:nvPr/>
        </p:nvPicPr>
        <p:blipFill>
          <a:blip r:embed="rId2" cstate="print"/>
          <a:srcRect/>
          <a:stretch>
            <a:fillRect/>
          </a:stretch>
        </p:blipFill>
        <p:spPr bwMode="auto">
          <a:xfrm>
            <a:off x="5783581" y="3733800"/>
            <a:ext cx="3860687" cy="25146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s-ES" dirty="0"/>
              <a:t>Membranas corporales
Función de las membranas corporales:
Cubrir las superficies del cuerpo
Cavidades del cuerpo de la línea
Formar hojas protectoras alrededor de los órganos
</a:t>
            </a:r>
            <a:endParaRPr lang="en-US" dirty="0"/>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9218" name="Picture 2" descr="Resultado de imagen para Covering and lining membranes"/>
          <p:cNvPicPr>
            <a:picLocks noChangeAspect="1" noChangeArrowheads="1"/>
          </p:cNvPicPr>
          <p:nvPr/>
        </p:nvPicPr>
        <p:blipFill>
          <a:blip r:embed="rId2" cstate="print"/>
          <a:srcRect/>
          <a:stretch>
            <a:fillRect/>
          </a:stretch>
        </p:blipFill>
        <p:spPr bwMode="auto">
          <a:xfrm>
            <a:off x="5345430" y="4343400"/>
            <a:ext cx="4381500" cy="1822176"/>
          </a:xfrm>
          <a:prstGeom prst="rect">
            <a:avLst/>
          </a:prstGeom>
          <a:noFill/>
        </p:spPr>
      </p:pic>
    </p:spTree>
    <p:extLst>
      <p:ext uri="{BB962C8B-B14F-4D97-AF65-F5344CB8AC3E}">
        <p14:creationId xmlns:p14="http://schemas.microsoft.com/office/powerpoint/2010/main" val="21408734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ClrTx/>
              <a:buNone/>
            </a:pPr>
            <a:r>
              <a:rPr lang="en-US" dirty="0"/>
              <a:t>1.- </a:t>
            </a:r>
            <a:r>
              <a:rPr lang="en-US" dirty="0" err="1"/>
              <a:t>Membranas</a:t>
            </a:r>
            <a:r>
              <a:rPr lang="en-US" dirty="0"/>
              <a:t> </a:t>
            </a:r>
            <a:r>
              <a:rPr lang="en-US" dirty="0" err="1"/>
              <a:t>epiteliales</a:t>
            </a:r>
            <a:r>
              <a:rPr lang="en-US" dirty="0"/>
              <a:t>
 </a:t>
            </a:r>
            <a:r>
              <a:rPr lang="en-US" dirty="0" err="1"/>
              <a:t>Membranas</a:t>
            </a:r>
            <a:r>
              <a:rPr lang="en-US" dirty="0"/>
              <a:t> </a:t>
            </a:r>
            <a:r>
              <a:rPr lang="en-US" dirty="0" err="1"/>
              <a:t>cutáneas</a:t>
            </a:r>
            <a:r>
              <a:rPr lang="en-US" dirty="0"/>
              <a:t> (</a:t>
            </a:r>
            <a:r>
              <a:rPr lang="en-US" dirty="0" err="1"/>
              <a:t>piel</a:t>
            </a:r>
            <a:r>
              <a:rPr lang="en-US" dirty="0"/>
              <a:t>)
</a:t>
            </a:r>
            <a:r>
              <a:rPr lang="en-US" dirty="0" err="1"/>
              <a:t>Membranas</a:t>
            </a:r>
            <a:r>
              <a:rPr lang="en-US" dirty="0"/>
              <a:t> </a:t>
            </a:r>
            <a:r>
              <a:rPr lang="en-US" dirty="0" err="1"/>
              <a:t>mucosas</a:t>
            </a:r>
            <a:r>
              <a:rPr lang="en-US" dirty="0"/>
              <a:t>
</a:t>
            </a:r>
            <a:r>
              <a:rPr lang="en-US" dirty="0" err="1"/>
              <a:t>Membranas</a:t>
            </a:r>
            <a:r>
              <a:rPr lang="en-US" dirty="0"/>
              <a:t> </a:t>
            </a:r>
            <a:r>
              <a:rPr lang="en-US" dirty="0" err="1"/>
              <a:t>serosas</a:t>
            </a:r>
            <a:r>
              <a:rPr lang="en-US" dirty="0"/>
              <a:t>
2.- </a:t>
            </a:r>
            <a:r>
              <a:rPr lang="en-US" dirty="0" err="1"/>
              <a:t>Membranas</a:t>
            </a:r>
            <a:r>
              <a:rPr lang="en-US" dirty="0"/>
              <a:t> de </a:t>
            </a:r>
            <a:r>
              <a:rPr lang="en-US" dirty="0" err="1"/>
              <a:t>tejido</a:t>
            </a:r>
            <a:r>
              <a:rPr lang="en-US" dirty="0"/>
              <a:t> </a:t>
            </a:r>
            <a:r>
              <a:rPr lang="en-US" dirty="0" err="1"/>
              <a:t>conectivo</a:t>
            </a:r>
            <a:r>
              <a:rPr lang="en-US" dirty="0"/>
              <a:t>
 </a:t>
            </a:r>
            <a:r>
              <a:rPr lang="en-US" dirty="0" err="1"/>
              <a:t>Membranas</a:t>
            </a:r>
            <a:r>
              <a:rPr lang="en-US" dirty="0"/>
              <a:t> </a:t>
            </a:r>
            <a:r>
              <a:rPr lang="en-US" dirty="0" err="1"/>
              <a:t>sinoviales</a:t>
            </a:r>
            <a:r>
              <a:rPr lang="en-US" dirty="0"/>
              <a:t>
</a:t>
            </a:r>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8194" name="Picture 2" descr="Resultado de imagen para Covering and lining membranes classification"/>
          <p:cNvPicPr>
            <a:picLocks noChangeAspect="1" noChangeArrowheads="1"/>
          </p:cNvPicPr>
          <p:nvPr/>
        </p:nvPicPr>
        <p:blipFill>
          <a:blip r:embed="rId2" cstate="print"/>
          <a:srcRect/>
          <a:stretch>
            <a:fillRect/>
          </a:stretch>
        </p:blipFill>
        <p:spPr bwMode="auto">
          <a:xfrm>
            <a:off x="5608320" y="4191000"/>
            <a:ext cx="4172350" cy="2362200"/>
          </a:xfrm>
          <a:prstGeom prst="rect">
            <a:avLst/>
          </a:prstGeom>
          <a:noFill/>
        </p:spPr>
      </p:pic>
    </p:spTree>
    <p:extLst>
      <p:ext uri="{BB962C8B-B14F-4D97-AF65-F5344CB8AC3E}">
        <p14:creationId xmlns:p14="http://schemas.microsoft.com/office/powerpoint/2010/main" val="857619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ClrTx/>
              <a:buNone/>
            </a:pPr>
            <a:r>
              <a:rPr lang="es-ES" dirty="0"/>
              <a:t>1.- Membranas epiteliales
Membrana cutánea - piel  
Membrana seca 
 Límite de protección más exterior 
 La epidermis superficial se compone de epitelio escamoso estratificado queratinizado 
 La dermis subyacente es principalmente tejido conectivo denso
</a:t>
            </a:r>
            <a:endParaRPr lang="en-US" dirty="0"/>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5122" name="Picture 2" descr="https://jnswire.s3.amazonaws.com/jns-media/7a/89/41227/sk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9360" y="4800601"/>
            <a:ext cx="2867074" cy="1869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3198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ClrTx/>
              <a:buNone/>
            </a:pPr>
            <a:r>
              <a:rPr lang="en-US" sz="2400" dirty="0"/>
              <a:t>1.- </a:t>
            </a:r>
            <a:r>
              <a:rPr lang="en-US" sz="2400" dirty="0" err="1"/>
              <a:t>Membranas</a:t>
            </a:r>
            <a:r>
              <a:rPr lang="en-US" sz="2400" dirty="0"/>
              <a:t> </a:t>
            </a:r>
            <a:r>
              <a:rPr lang="en-US" sz="2400" dirty="0" err="1"/>
              <a:t>epiteliales</a:t>
            </a:r>
            <a:r>
              <a:rPr lang="en-US" sz="2400" dirty="0"/>
              <a:t>
</a:t>
            </a:r>
            <a:r>
              <a:rPr lang="en-US" sz="2400" dirty="0" err="1"/>
              <a:t>Membranas</a:t>
            </a:r>
            <a:r>
              <a:rPr lang="en-US" sz="2400" dirty="0"/>
              <a:t> </a:t>
            </a:r>
            <a:r>
              <a:rPr lang="en-US" sz="2400" dirty="0" err="1"/>
              <a:t>mucosas</a:t>
            </a:r>
            <a:r>
              <a:rPr lang="en-US" sz="2400" dirty="0"/>
              <a:t> 
El </a:t>
            </a:r>
            <a:r>
              <a:rPr lang="en-US" sz="2400" dirty="0" err="1"/>
              <a:t>tipo</a:t>
            </a:r>
            <a:r>
              <a:rPr lang="en-US" sz="2400" dirty="0"/>
              <a:t> de </a:t>
            </a:r>
            <a:r>
              <a:rPr lang="en-US" sz="2400" dirty="0" err="1"/>
              <a:t>epitelio</a:t>
            </a:r>
            <a:r>
              <a:rPr lang="en-US" sz="2400" dirty="0"/>
              <a:t> superficial </a:t>
            </a:r>
            <a:r>
              <a:rPr lang="en-US" sz="2400" dirty="0" err="1"/>
              <a:t>depende</a:t>
            </a:r>
            <a:r>
              <a:rPr lang="en-US" sz="2400" dirty="0"/>
              <a:t> del sitio 
</a:t>
            </a:r>
            <a:r>
              <a:rPr lang="en-US" sz="2400" dirty="0" err="1"/>
              <a:t>Epitelio</a:t>
            </a:r>
            <a:r>
              <a:rPr lang="en-US" sz="2400" dirty="0"/>
              <a:t> </a:t>
            </a:r>
            <a:r>
              <a:rPr lang="en-US" sz="2400" dirty="0" err="1"/>
              <a:t>escamoso</a:t>
            </a:r>
            <a:r>
              <a:rPr lang="en-US" sz="2400" dirty="0"/>
              <a:t> </a:t>
            </a:r>
            <a:r>
              <a:rPr lang="en-US" sz="2400" dirty="0" err="1"/>
              <a:t>estratificado</a:t>
            </a:r>
            <a:r>
              <a:rPr lang="en-US" sz="2400" dirty="0"/>
              <a:t> (</a:t>
            </a:r>
            <a:r>
              <a:rPr lang="en-US" sz="2400" dirty="0" err="1"/>
              <a:t>boca</a:t>
            </a:r>
            <a:r>
              <a:rPr lang="en-US" sz="2400" dirty="0"/>
              <a:t>, </a:t>
            </a:r>
            <a:r>
              <a:rPr lang="en-US" sz="2400" dirty="0" err="1"/>
              <a:t>esófago</a:t>
            </a:r>
            <a:r>
              <a:rPr lang="en-US" sz="2400" dirty="0"/>
              <a:t>) 
</a:t>
            </a:r>
            <a:r>
              <a:rPr lang="en-US" sz="2400" dirty="0" err="1"/>
              <a:t>Epitelio</a:t>
            </a:r>
            <a:r>
              <a:rPr lang="en-US" sz="2400" dirty="0"/>
              <a:t> columnar simple (resto del </a:t>
            </a:r>
            <a:r>
              <a:rPr lang="en-US" sz="2400" dirty="0" err="1"/>
              <a:t>tracto</a:t>
            </a:r>
            <a:r>
              <a:rPr lang="en-US" sz="2400" dirty="0"/>
              <a:t> </a:t>
            </a:r>
            <a:r>
              <a:rPr lang="en-US" sz="2400" dirty="0" err="1"/>
              <a:t>digestivo</a:t>
            </a:r>
            <a:r>
              <a:rPr lang="en-US" sz="2400" dirty="0"/>
              <a:t>)  
</a:t>
            </a:r>
            <a:r>
              <a:rPr lang="en-US" sz="2400" dirty="0" err="1"/>
              <a:t>Tejido</a:t>
            </a:r>
            <a:r>
              <a:rPr lang="en-US" sz="2400" dirty="0"/>
              <a:t> </a:t>
            </a:r>
            <a:r>
              <a:rPr lang="en-US" sz="2400" dirty="0" err="1"/>
              <a:t>conectivo</a:t>
            </a:r>
            <a:r>
              <a:rPr lang="en-US" sz="2400" dirty="0"/>
              <a:t> </a:t>
            </a:r>
            <a:r>
              <a:rPr lang="en-US" sz="2400" dirty="0" err="1"/>
              <a:t>suelto</a:t>
            </a:r>
            <a:r>
              <a:rPr lang="en-US" sz="2400" dirty="0"/>
              <a:t> </a:t>
            </a:r>
            <a:r>
              <a:rPr lang="en-US" sz="2400" dirty="0" err="1"/>
              <a:t>subyacente</a:t>
            </a:r>
            <a:r>
              <a:rPr lang="en-US" sz="2400" dirty="0"/>
              <a:t> (lamina propria)  
</a:t>
            </a:r>
            <a:endParaRPr lang="en-US" dirty="0"/>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6146" name="Picture 2" descr="Resultado de imagen para mucous membrane"/>
          <p:cNvPicPr>
            <a:picLocks noChangeAspect="1" noChangeArrowheads="1"/>
          </p:cNvPicPr>
          <p:nvPr/>
        </p:nvPicPr>
        <p:blipFill>
          <a:blip r:embed="rId2" cstate="print"/>
          <a:srcRect/>
          <a:stretch>
            <a:fillRect/>
          </a:stretch>
        </p:blipFill>
        <p:spPr bwMode="auto">
          <a:xfrm>
            <a:off x="5520690" y="4114800"/>
            <a:ext cx="3768090" cy="2531334"/>
          </a:xfrm>
          <a:prstGeom prst="rect">
            <a:avLst/>
          </a:prstGeom>
          <a:noFill/>
        </p:spPr>
      </p:pic>
      <p:pic>
        <p:nvPicPr>
          <p:cNvPr id="6148" name="Picture 4" descr="Resultado de imagen para mucous membrane"/>
          <p:cNvPicPr>
            <a:picLocks noChangeAspect="1" noChangeArrowheads="1"/>
          </p:cNvPicPr>
          <p:nvPr/>
        </p:nvPicPr>
        <p:blipFill>
          <a:blip r:embed="rId3" cstate="print"/>
          <a:srcRect/>
          <a:stretch>
            <a:fillRect/>
          </a:stretch>
        </p:blipFill>
        <p:spPr bwMode="auto">
          <a:xfrm>
            <a:off x="1577340" y="4267200"/>
            <a:ext cx="2946559" cy="1781176"/>
          </a:xfrm>
          <a:prstGeom prst="rect">
            <a:avLst/>
          </a:prstGeom>
          <a:noFill/>
        </p:spPr>
      </p:pic>
    </p:spTree>
    <p:extLst>
      <p:ext uri="{BB962C8B-B14F-4D97-AF65-F5344CB8AC3E}">
        <p14:creationId xmlns:p14="http://schemas.microsoft.com/office/powerpoint/2010/main" val="1210625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ClrTx/>
              <a:buNone/>
            </a:pPr>
            <a:r>
              <a:rPr lang="es-ES" dirty="0"/>
              <a:t>1.- Membranas epiteliales
Membranas mucosas 
Líneas de todas las cavidades del cuerpo que se abren a la superficie exterior del cuerpo  
A menudo adaptado para absorción o secreción 
</a:t>
            </a:r>
            <a:endParaRPr lang="en-US" dirty="0"/>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5122" name="Picture 2" descr="Resultado de imagen para mucous membrane mouth"/>
          <p:cNvPicPr>
            <a:picLocks noChangeAspect="1" noChangeArrowheads="1"/>
          </p:cNvPicPr>
          <p:nvPr/>
        </p:nvPicPr>
        <p:blipFill>
          <a:blip r:embed="rId2" cstate="print"/>
          <a:srcRect/>
          <a:stretch>
            <a:fillRect/>
          </a:stretch>
        </p:blipFill>
        <p:spPr bwMode="auto">
          <a:xfrm>
            <a:off x="6835140" y="3962401"/>
            <a:ext cx="2979420" cy="2401773"/>
          </a:xfrm>
          <a:prstGeom prst="rect">
            <a:avLst/>
          </a:prstGeom>
          <a:noFill/>
        </p:spPr>
      </p:pic>
    </p:spTree>
    <p:extLst>
      <p:ext uri="{BB962C8B-B14F-4D97-AF65-F5344CB8AC3E}">
        <p14:creationId xmlns:p14="http://schemas.microsoft.com/office/powerpoint/2010/main" val="657187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ClrTx/>
              <a:buNone/>
            </a:pPr>
            <a:r>
              <a:rPr lang="es-ES" sz="2400" dirty="0"/>
              <a:t>1.- Membranas epiteliales
Membranas serosas  
La superficie es una capa de epitelio escamoso simple  
La capa subyacente es una capa delgada de tejido conectivo areolar  
Las líneas abren cavidades corporales que están cerradas al exterior del cuerpo  
</a:t>
            </a:r>
            <a:endParaRPr lang="en-US" dirty="0"/>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4098" name="Picture 2" descr="Resultado de imagen para serous  membrane"/>
          <p:cNvPicPr>
            <a:picLocks noChangeAspect="1" noChangeArrowheads="1"/>
          </p:cNvPicPr>
          <p:nvPr/>
        </p:nvPicPr>
        <p:blipFill>
          <a:blip r:embed="rId2" cstate="print"/>
          <a:srcRect/>
          <a:stretch>
            <a:fillRect/>
          </a:stretch>
        </p:blipFill>
        <p:spPr bwMode="auto">
          <a:xfrm>
            <a:off x="5105400" y="4000500"/>
            <a:ext cx="5047487" cy="2667000"/>
          </a:xfrm>
          <a:prstGeom prst="rect">
            <a:avLst/>
          </a:prstGeom>
          <a:noFill/>
        </p:spPr>
      </p:pic>
    </p:spTree>
    <p:extLst>
      <p:ext uri="{BB962C8B-B14F-4D97-AF65-F5344CB8AC3E}">
        <p14:creationId xmlns:p14="http://schemas.microsoft.com/office/powerpoint/2010/main" val="35436442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ClrTx/>
              <a:buNone/>
            </a:pPr>
            <a:r>
              <a:rPr lang="es-ES" sz="2400" dirty="0"/>
              <a:t>1.- Membranas epiteliales
Membranas serosas  
Las membranas serosas se producen en pares separados por fluido </a:t>
            </a:r>
            <a:r>
              <a:rPr lang="es-ES" sz="2400" dirty="0" err="1"/>
              <a:t>sórno</a:t>
            </a:r>
            <a:r>
              <a:rPr lang="es-ES" sz="2400" dirty="0"/>
              <a:t>  
Capa visceral cubre el exterior del órgano
Capa parietal recubre una parte de la pared de la cavidad corporal ventral 
</a:t>
            </a:r>
            <a:endParaRPr lang="en-US" sz="2400" dirty="0"/>
          </a:p>
        </p:txBody>
      </p:sp>
      <p:sp>
        <p:nvSpPr>
          <p:cNvPr id="3" name="Title 2"/>
          <p:cNvSpPr>
            <a:spLocks noGrp="1"/>
          </p:cNvSpPr>
          <p:nvPr>
            <p:ph type="title"/>
          </p:nvPr>
        </p:nvSpPr>
        <p:spPr>
          <a:xfrm>
            <a:off x="152400" y="274638"/>
            <a:ext cx="10203180" cy="1143000"/>
          </a:xfrm>
        </p:spPr>
        <p:txBody>
          <a:bodyPr>
            <a:normAutofit fontScale="90000"/>
          </a:bodyPr>
          <a:lstStyle/>
          <a:p>
            <a:r>
              <a:rPr lang="es-ES" dirty="0"/>
              <a:t>Membranas de recubrimiento y revestimiento
</a:t>
            </a:r>
            <a:endParaRPr lang="en-US" dirty="0"/>
          </a:p>
        </p:txBody>
      </p:sp>
      <p:pic>
        <p:nvPicPr>
          <p:cNvPr id="3074" name="Picture 2" descr="Resultado de imagen para serous  membrane"/>
          <p:cNvPicPr>
            <a:picLocks noChangeAspect="1" noChangeArrowheads="1"/>
          </p:cNvPicPr>
          <p:nvPr/>
        </p:nvPicPr>
        <p:blipFill>
          <a:blip r:embed="rId2" cstate="print"/>
          <a:srcRect/>
          <a:stretch>
            <a:fillRect/>
          </a:stretch>
        </p:blipFill>
        <p:spPr bwMode="auto">
          <a:xfrm>
            <a:off x="5943600" y="4045377"/>
            <a:ext cx="4259580" cy="2777987"/>
          </a:xfrm>
          <a:prstGeom prst="rect">
            <a:avLst/>
          </a:prstGeom>
          <a:noFill/>
        </p:spPr>
      </p:pic>
    </p:spTree>
    <p:extLst>
      <p:ext uri="{BB962C8B-B14F-4D97-AF65-F5344CB8AC3E}">
        <p14:creationId xmlns:p14="http://schemas.microsoft.com/office/powerpoint/2010/main" val="1880354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ClrTx/>
              <a:buNone/>
            </a:pPr>
            <a:r>
              <a:rPr lang="en-US" sz="2400" dirty="0"/>
              <a:t>1.- </a:t>
            </a:r>
            <a:r>
              <a:rPr lang="en-US" sz="2400" dirty="0" err="1"/>
              <a:t>Membranas</a:t>
            </a:r>
            <a:r>
              <a:rPr lang="en-US" sz="2400" dirty="0"/>
              <a:t> </a:t>
            </a:r>
            <a:r>
              <a:rPr lang="en-US" sz="2400" dirty="0" err="1"/>
              <a:t>epiteliales</a:t>
            </a:r>
            <a:r>
              <a:rPr lang="en-US" sz="2400" dirty="0"/>
              <a:t>
</a:t>
            </a:r>
            <a:r>
              <a:rPr lang="en-US" sz="2400" dirty="0" err="1"/>
              <a:t>Membranas</a:t>
            </a:r>
            <a:r>
              <a:rPr lang="en-US" sz="2400" dirty="0"/>
              <a:t> </a:t>
            </a:r>
            <a:r>
              <a:rPr lang="en-US" sz="2400" dirty="0" err="1"/>
              <a:t>serosas</a:t>
            </a:r>
            <a:r>
              <a:rPr lang="en-US" sz="2400" dirty="0"/>
              <a:t>  
 </a:t>
            </a:r>
            <a:r>
              <a:rPr lang="en-US" sz="2400" dirty="0" err="1"/>
              <a:t>Membranas</a:t>
            </a:r>
            <a:r>
              <a:rPr lang="en-US" sz="2400" dirty="0"/>
              <a:t> </a:t>
            </a:r>
            <a:r>
              <a:rPr lang="en-US" sz="2400" dirty="0" err="1"/>
              <a:t>serosas</a:t>
            </a:r>
            <a:r>
              <a:rPr lang="en-US" sz="2400" dirty="0"/>
              <a:t> </a:t>
            </a:r>
            <a:r>
              <a:rPr lang="en-US" sz="2400" dirty="0" err="1"/>
              <a:t>específicas</a:t>
            </a:r>
            <a:r>
              <a:rPr lang="en-US" sz="2400" dirty="0"/>
              <a:t>:
 Peritoneum - </a:t>
            </a:r>
            <a:r>
              <a:rPr lang="en-US" sz="2400" dirty="0" err="1"/>
              <a:t>Cavidad</a:t>
            </a:r>
            <a:r>
              <a:rPr lang="en-US" sz="2400" dirty="0"/>
              <a:t> abdominal  
Pleura - </a:t>
            </a:r>
            <a:r>
              <a:rPr lang="en-US" sz="2400" dirty="0" err="1"/>
              <a:t>Alrededor</a:t>
            </a:r>
            <a:r>
              <a:rPr lang="en-US" sz="2400" dirty="0"/>
              <a:t> de los </a:t>
            </a:r>
            <a:r>
              <a:rPr lang="en-US" sz="2400" dirty="0" err="1"/>
              <a:t>pulmones</a:t>
            </a:r>
            <a:r>
              <a:rPr lang="en-US" sz="2400" dirty="0"/>
              <a:t>  
</a:t>
            </a:r>
            <a:r>
              <a:rPr lang="en-US" sz="2400" dirty="0" err="1"/>
              <a:t>Pericardio</a:t>
            </a:r>
            <a:r>
              <a:rPr lang="en-US" sz="2400" dirty="0"/>
              <a:t> - </a:t>
            </a:r>
            <a:r>
              <a:rPr lang="en-US" sz="2400" dirty="0" err="1"/>
              <a:t>Alrededor</a:t>
            </a:r>
            <a:r>
              <a:rPr lang="en-US" sz="2400" dirty="0"/>
              <a:t> del </a:t>
            </a:r>
            <a:r>
              <a:rPr lang="en-US" sz="2400" dirty="0" err="1"/>
              <a:t>corazón</a:t>
            </a:r>
            <a:r>
              <a:rPr lang="en-US" sz="2400" dirty="0"/>
              <a:t> 
</a:t>
            </a:r>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2050" name="Picture 2" descr="Resultado de imagen para peritoneum"/>
          <p:cNvPicPr>
            <a:picLocks noChangeAspect="1" noChangeArrowheads="1"/>
          </p:cNvPicPr>
          <p:nvPr/>
        </p:nvPicPr>
        <p:blipFill>
          <a:blip r:embed="rId2" cstate="print"/>
          <a:srcRect/>
          <a:stretch>
            <a:fillRect/>
          </a:stretch>
        </p:blipFill>
        <p:spPr bwMode="auto">
          <a:xfrm>
            <a:off x="7623810" y="2133601"/>
            <a:ext cx="1840230" cy="2200275"/>
          </a:xfrm>
          <a:prstGeom prst="rect">
            <a:avLst/>
          </a:prstGeom>
          <a:noFill/>
        </p:spPr>
      </p:pic>
      <p:pic>
        <p:nvPicPr>
          <p:cNvPr id="2052" name="Picture 4" descr="Resultado de imagen para pleura"/>
          <p:cNvPicPr>
            <a:picLocks noChangeAspect="1" noChangeArrowheads="1"/>
          </p:cNvPicPr>
          <p:nvPr/>
        </p:nvPicPr>
        <p:blipFill>
          <a:blip r:embed="rId3" cstate="print"/>
          <a:srcRect/>
          <a:stretch>
            <a:fillRect/>
          </a:stretch>
        </p:blipFill>
        <p:spPr bwMode="auto">
          <a:xfrm>
            <a:off x="2366011" y="4343401"/>
            <a:ext cx="2837021" cy="1847851"/>
          </a:xfrm>
          <a:prstGeom prst="rect">
            <a:avLst/>
          </a:prstGeom>
          <a:noFill/>
        </p:spPr>
      </p:pic>
      <p:pic>
        <p:nvPicPr>
          <p:cNvPr id="2054" name="Picture 6" descr="Resultado de imagen para pericardium"/>
          <p:cNvPicPr>
            <a:picLocks noChangeAspect="1" noChangeArrowheads="1"/>
          </p:cNvPicPr>
          <p:nvPr/>
        </p:nvPicPr>
        <p:blipFill>
          <a:blip r:embed="rId4" cstate="print"/>
          <a:srcRect/>
          <a:stretch>
            <a:fillRect/>
          </a:stretch>
        </p:blipFill>
        <p:spPr bwMode="auto">
          <a:xfrm>
            <a:off x="6572250" y="5029200"/>
            <a:ext cx="3264218" cy="1609726"/>
          </a:xfrm>
          <a:prstGeom prst="rect">
            <a:avLst/>
          </a:prstGeom>
          <a:noFill/>
        </p:spPr>
      </p:pic>
    </p:spTree>
    <p:extLst>
      <p:ext uri="{BB962C8B-B14F-4D97-AF65-F5344CB8AC3E}">
        <p14:creationId xmlns:p14="http://schemas.microsoft.com/office/powerpoint/2010/main" val="24711245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5780" y="1481329"/>
            <a:ext cx="4503420" cy="4525963"/>
          </a:xfrm>
        </p:spPr>
        <p:txBody>
          <a:bodyPr>
            <a:normAutofit/>
          </a:bodyPr>
          <a:lstStyle/>
          <a:p>
            <a:pPr marL="109728" indent="0">
              <a:buClrTx/>
              <a:buNone/>
            </a:pPr>
            <a:r>
              <a:rPr lang="es-ES" sz="2400" dirty="0"/>
              <a:t>2.- Membrana del tejido conectivo  
 Membrana sinovial :
 Sólo tejido conectivo 
  Líneas de cápsulas fibrosas que rodean las articulaciones  
  Secreta un fluido lubricante 
</a:t>
            </a:r>
            <a:endParaRPr lang="en-US" sz="2400" dirty="0"/>
          </a:p>
        </p:txBody>
      </p:sp>
      <p:sp>
        <p:nvSpPr>
          <p:cNvPr id="3" name="Title 2"/>
          <p:cNvSpPr>
            <a:spLocks noGrp="1"/>
          </p:cNvSpPr>
          <p:nvPr>
            <p:ph type="title"/>
          </p:nvPr>
        </p:nvSpPr>
        <p:spPr/>
        <p:txBody>
          <a:bodyPr>
            <a:normAutofit fontScale="90000"/>
          </a:bodyPr>
          <a:lstStyle/>
          <a:p>
            <a:r>
              <a:rPr lang="es-ES" dirty="0"/>
              <a:t>Membranas de recubrimiento y revestimiento
</a:t>
            </a:r>
            <a:endParaRPr lang="en-US" dirty="0"/>
          </a:p>
        </p:txBody>
      </p:sp>
      <p:pic>
        <p:nvPicPr>
          <p:cNvPr id="1026" name="Picture 2" descr="Resultado de imagen para synovial membrane"/>
          <p:cNvPicPr>
            <a:picLocks noChangeAspect="1" noChangeArrowheads="1"/>
          </p:cNvPicPr>
          <p:nvPr/>
        </p:nvPicPr>
        <p:blipFill>
          <a:blip r:embed="rId2" cstate="print"/>
          <a:srcRect/>
          <a:stretch>
            <a:fillRect/>
          </a:stretch>
        </p:blipFill>
        <p:spPr bwMode="auto">
          <a:xfrm>
            <a:off x="5334000" y="1828800"/>
            <a:ext cx="4932573" cy="3200400"/>
          </a:xfrm>
          <a:prstGeom prst="rect">
            <a:avLst/>
          </a:prstGeom>
          <a:noFill/>
        </p:spPr>
      </p:pic>
    </p:spTree>
    <p:extLst>
      <p:ext uri="{BB962C8B-B14F-4D97-AF65-F5344CB8AC3E}">
        <p14:creationId xmlns:p14="http://schemas.microsoft.com/office/powerpoint/2010/main" val="2085433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
                <a:schemeClr val="tx1"/>
              </a:buClr>
              <a:buFont typeface="+mj-lt"/>
              <a:buAutoNum type="arabicParenR" startAt="2"/>
            </a:pPr>
            <a:r>
              <a:rPr lang="es-ES" dirty="0"/>
              <a:t>La capa superior endurecida evita la pérdida de agua.
La red capilar de la piel juega un papel importante en la regulación de la temperatura corporal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Funciones</a:t>
            </a:r>
            <a:r>
              <a:rPr lang="en-US" dirty="0"/>
              <a:t>
</a:t>
            </a:r>
          </a:p>
        </p:txBody>
      </p:sp>
      <p:pic>
        <p:nvPicPr>
          <p:cNvPr id="43010" name="Picture 2" descr="http://images.ddccdn.com/cg/images/en1411086.jpg"/>
          <p:cNvPicPr>
            <a:picLocks noChangeAspect="1" noChangeArrowheads="1"/>
          </p:cNvPicPr>
          <p:nvPr/>
        </p:nvPicPr>
        <p:blipFill>
          <a:blip r:embed="rId2" cstate="print"/>
          <a:srcRect/>
          <a:stretch>
            <a:fillRect/>
          </a:stretch>
        </p:blipFill>
        <p:spPr bwMode="auto">
          <a:xfrm>
            <a:off x="4381501" y="3581400"/>
            <a:ext cx="5005252" cy="190500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0E095D7-5C69-4A77-9056-9F901AA68479}"/>
              </a:ext>
            </a:extLst>
          </p:cNvPr>
          <p:cNvSpPr>
            <a:spLocks noGrp="1" noChangeArrowheads="1"/>
          </p:cNvSpPr>
          <p:nvPr>
            <p:ph type="ctrTitle"/>
          </p:nvPr>
        </p:nvSpPr>
        <p:spPr>
          <a:xfrm>
            <a:off x="1371600" y="2146301"/>
            <a:ext cx="7772400" cy="1006475"/>
          </a:xfrm>
        </p:spPr>
        <p:txBody>
          <a:bodyPr/>
          <a:lstStyle/>
          <a:p>
            <a:pPr eaLnBrk="1" hangingPunct="1"/>
            <a:r>
              <a:rPr lang="es-MX" altLang="en-US">
                <a:latin typeface="Tahoma" panose="020B0604030504040204" pitchFamily="34" charset="0"/>
              </a:rPr>
              <a:t>Enfermedades de</a:t>
            </a:r>
            <a:endParaRPr lang="es-ES" altLang="en-US">
              <a:latin typeface="Tahoma" panose="020B0604030504040204" pitchFamily="34" charset="0"/>
            </a:endParaRPr>
          </a:p>
        </p:txBody>
      </p:sp>
      <p:sp>
        <p:nvSpPr>
          <p:cNvPr id="18435" name="Rectangle 3">
            <a:extLst>
              <a:ext uri="{FF2B5EF4-FFF2-40B4-BE49-F238E27FC236}">
                <a16:creationId xmlns:a16="http://schemas.microsoft.com/office/drawing/2014/main" id="{91C370A5-5ADE-4803-90FE-2A011A11D7AE}"/>
              </a:ext>
            </a:extLst>
          </p:cNvPr>
          <p:cNvSpPr>
            <a:spLocks noGrp="1" noChangeArrowheads="1"/>
          </p:cNvSpPr>
          <p:nvPr>
            <p:ph type="subTitle" idx="1"/>
          </p:nvPr>
        </p:nvSpPr>
        <p:spPr/>
        <p:txBody>
          <a:bodyPr/>
          <a:lstStyle/>
          <a:p>
            <a:pPr eaLnBrk="1" hangingPunct="1"/>
            <a:r>
              <a:rPr lang="es-MX" altLang="en-US" sz="6000">
                <a:latin typeface="Tahoma" panose="020B0604030504040204" pitchFamily="34" charset="0"/>
              </a:rPr>
              <a:t>la piel</a:t>
            </a:r>
            <a:endParaRPr lang="es-ES" altLang="en-US" sz="6000">
              <a:latin typeface="Tahoma" panose="020B060403050404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055D7475-C465-4BF4-9961-1ED626E15283}"/>
              </a:ext>
            </a:extLst>
          </p:cNvPr>
          <p:cNvSpPr>
            <a:spLocks noGrp="1" noChangeArrowheads="1"/>
          </p:cNvSpPr>
          <p:nvPr>
            <p:ph type="title"/>
          </p:nvPr>
        </p:nvSpPr>
        <p:spPr/>
        <p:txBody>
          <a:bodyPr/>
          <a:lstStyle/>
          <a:p>
            <a:pPr eaLnBrk="1" hangingPunct="1"/>
            <a:r>
              <a:rPr lang="es-MX" altLang="en-US" sz="4200">
                <a:latin typeface="Tahoma" panose="020B0604030504040204" pitchFamily="34" charset="0"/>
              </a:rPr>
              <a:t>Acné</a:t>
            </a:r>
            <a:endParaRPr lang="es-ES" altLang="en-US" sz="4200">
              <a:latin typeface="Tahoma" panose="020B0604030504040204" pitchFamily="34" charset="0"/>
            </a:endParaRPr>
          </a:p>
        </p:txBody>
      </p:sp>
      <p:sp>
        <p:nvSpPr>
          <p:cNvPr id="20483" name="Rectangle 3">
            <a:extLst>
              <a:ext uri="{FF2B5EF4-FFF2-40B4-BE49-F238E27FC236}">
                <a16:creationId xmlns:a16="http://schemas.microsoft.com/office/drawing/2014/main" id="{E36A8523-18D2-46F9-8229-5F6FDC102E49}"/>
              </a:ext>
            </a:extLst>
          </p:cNvPr>
          <p:cNvSpPr>
            <a:spLocks noGrp="1" noChangeArrowheads="1"/>
          </p:cNvSpPr>
          <p:nvPr>
            <p:ph type="body" idx="1"/>
          </p:nvPr>
        </p:nvSpPr>
        <p:spPr/>
        <p:txBody>
          <a:bodyPr/>
          <a:lstStyle/>
          <a:p>
            <a:pPr algn="just" eaLnBrk="1" hangingPunct="1"/>
            <a:r>
              <a:rPr lang="es-MX" altLang="en-US">
                <a:latin typeface="Tahoma" panose="020B0604030504040204" pitchFamily="34" charset="0"/>
              </a:rPr>
              <a:t>Es uno de los problemas más comunes de la piel.</a:t>
            </a:r>
          </a:p>
          <a:p>
            <a:pPr algn="just" eaLnBrk="1" hangingPunct="1"/>
            <a:r>
              <a:rPr lang="es-MX" altLang="en-US">
                <a:latin typeface="Tahoma" panose="020B0604030504040204" pitchFamily="34" charset="0"/>
              </a:rPr>
              <a:t>Es una afección en la que se obstruyen las glándulas sebáceas, se infectan y se inflaman.</a:t>
            </a:r>
          </a:p>
          <a:p>
            <a:pPr algn="just" eaLnBrk="1" hangingPunct="1"/>
            <a:r>
              <a:rPr lang="es-MX" altLang="en-US">
                <a:latin typeface="Tahoma" panose="020B0604030504040204" pitchFamily="34" charset="0"/>
              </a:rPr>
              <a:t>Incluye a los famosos, “barros”, granos, espinillas y quistes.</a:t>
            </a:r>
            <a:r>
              <a:rPr lang="es-MX" altLang="en-US" baseline="30000">
                <a:latin typeface="Tahoma" panose="020B0604030504040204" pitchFamily="34" charset="0"/>
              </a:rPr>
              <a:t>3</a:t>
            </a:r>
            <a:endParaRPr lang="es-ES" altLang="en-US" baseline="30000">
              <a:latin typeface="Tahoma" panose="020B0604030504040204" pitchFamily="34" charset="0"/>
            </a:endParaRPr>
          </a:p>
        </p:txBody>
      </p:sp>
      <p:sp>
        <p:nvSpPr>
          <p:cNvPr id="20484" name="Text Box 4">
            <a:extLst>
              <a:ext uri="{FF2B5EF4-FFF2-40B4-BE49-F238E27FC236}">
                <a16:creationId xmlns:a16="http://schemas.microsoft.com/office/drawing/2014/main" id="{29BC1827-2E28-47B1-A9C7-D4FCE3C7B162}"/>
              </a:ext>
            </a:extLst>
          </p:cNvPr>
          <p:cNvSpPr txBox="1">
            <a:spLocks noChangeArrowheads="1"/>
          </p:cNvSpPr>
          <p:nvPr/>
        </p:nvSpPr>
        <p:spPr bwMode="auto">
          <a:xfrm>
            <a:off x="2117726" y="5976939"/>
            <a:ext cx="63150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arn(inHorizontal)">
                                      <p:cBhvr>
                                        <p:cTn id="7" dur="5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barn(inHorizontal)">
                                      <p:cBhvr>
                                        <p:cTn id="12" dur="500"/>
                                        <p:tgtEl>
                                          <p:spTgt spid="204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barn(inHorizontal)">
                                      <p:cBhvr>
                                        <p:cTn id="17" dur="500"/>
                                        <p:tgtEl>
                                          <p:spTgt spid="204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0484"/>
                                        </p:tgtEl>
                                        <p:attrNameLst>
                                          <p:attrName>style.visibility</p:attrName>
                                        </p:attrNameLst>
                                      </p:cBhvr>
                                      <p:to>
                                        <p:strVal val="visible"/>
                                      </p:to>
                                    </p:set>
                                    <p:animEffect transition="in" filter="barn(inHorizontal)">
                                      <p:cBhvr>
                                        <p:cTn id="22"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P spid="20484"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82AD348-79D1-4DC7-8BBD-73EDFFEEF0C8}"/>
              </a:ext>
            </a:extLst>
          </p:cNvPr>
          <p:cNvSpPr>
            <a:spLocks noGrp="1" noChangeArrowheads="1"/>
          </p:cNvSpPr>
          <p:nvPr>
            <p:ph type="title"/>
          </p:nvPr>
        </p:nvSpPr>
        <p:spPr/>
        <p:txBody>
          <a:bodyPr/>
          <a:lstStyle/>
          <a:p>
            <a:pPr eaLnBrk="1" hangingPunct="1"/>
            <a:r>
              <a:rPr lang="es-MX" altLang="en-US" sz="4200">
                <a:latin typeface="Tahoma" panose="020B0604030504040204" pitchFamily="34" charset="0"/>
              </a:rPr>
              <a:t>Acné</a:t>
            </a:r>
            <a:endParaRPr lang="es-ES" altLang="en-US" sz="4200">
              <a:latin typeface="Tahoma" panose="020B0604030504040204" pitchFamily="34" charset="0"/>
            </a:endParaRPr>
          </a:p>
        </p:txBody>
      </p:sp>
      <p:sp>
        <p:nvSpPr>
          <p:cNvPr id="21508" name="Rectangle 4">
            <a:extLst>
              <a:ext uri="{FF2B5EF4-FFF2-40B4-BE49-F238E27FC236}">
                <a16:creationId xmlns:a16="http://schemas.microsoft.com/office/drawing/2014/main" id="{42B901E4-E100-4DB1-BC50-4AB7FA9E0F87}"/>
              </a:ext>
            </a:extLst>
          </p:cNvPr>
          <p:cNvSpPr>
            <a:spLocks noGrp="1" noChangeArrowheads="1"/>
          </p:cNvSpPr>
          <p:nvPr>
            <p:ph type="body" idx="1"/>
          </p:nvPr>
        </p:nvSpPr>
        <p:spPr/>
        <p:txBody>
          <a:bodyPr/>
          <a:lstStyle/>
          <a:p>
            <a:pPr algn="just" eaLnBrk="1" hangingPunct="1"/>
            <a:r>
              <a:rPr lang="es-MX" altLang="en-US">
                <a:latin typeface="Tahoma" panose="020B0604030504040204" pitchFamily="34" charset="0"/>
              </a:rPr>
              <a:t>Suele presentarse durante la adolescencia, porque en esa época las glándulas sebáceas comienzan a producir más aceite.</a:t>
            </a:r>
          </a:p>
          <a:p>
            <a:pPr algn="just" eaLnBrk="1" hangingPunct="1"/>
            <a:r>
              <a:rPr lang="es-MX" altLang="en-US">
                <a:latin typeface="Tahoma" panose="020B0604030504040204" pitchFamily="34" charset="0"/>
              </a:rPr>
              <a:t> El aumento en la producción de aceite, combinado con las células muertas de la epidermis, pueden provocar un tapón que obstruye un poro de la piel.</a:t>
            </a:r>
            <a:r>
              <a:rPr lang="es-MX" altLang="en-US" baseline="30000">
                <a:latin typeface="Tahoma" panose="020B0604030504040204" pitchFamily="34" charset="0"/>
              </a:rPr>
              <a:t>3</a:t>
            </a:r>
            <a:endParaRPr lang="es-ES" altLang="en-US" baseline="30000">
              <a:latin typeface="Tahoma" panose="020B0604030504040204" pitchFamily="34" charset="0"/>
            </a:endParaRPr>
          </a:p>
        </p:txBody>
      </p:sp>
      <p:sp>
        <p:nvSpPr>
          <p:cNvPr id="21510" name="Text Box 6">
            <a:extLst>
              <a:ext uri="{FF2B5EF4-FFF2-40B4-BE49-F238E27FC236}">
                <a16:creationId xmlns:a16="http://schemas.microsoft.com/office/drawing/2014/main" id="{B1208BDD-8E57-41B4-870C-6B39F9F3E303}"/>
              </a:ext>
            </a:extLst>
          </p:cNvPr>
          <p:cNvSpPr txBox="1">
            <a:spLocks noChangeArrowheads="1"/>
          </p:cNvSpPr>
          <p:nvPr/>
        </p:nvSpPr>
        <p:spPr bwMode="auto">
          <a:xfrm>
            <a:off x="3514726" y="6248400"/>
            <a:ext cx="6315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1508">
                                            <p:txEl>
                                              <p:pRg st="0" end="0"/>
                                            </p:txEl>
                                          </p:spTgt>
                                        </p:tgtEl>
                                        <p:attrNameLst>
                                          <p:attrName>style.visibility</p:attrName>
                                        </p:attrNameLst>
                                      </p:cBhvr>
                                      <p:to>
                                        <p:strVal val="visible"/>
                                      </p:to>
                                    </p:set>
                                    <p:animEffect transition="in" filter="barn(inHorizontal)">
                                      <p:cBhvr>
                                        <p:cTn id="7" dur="500"/>
                                        <p:tgtEl>
                                          <p:spTgt spid="2150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1508">
                                            <p:txEl>
                                              <p:pRg st="1" end="1"/>
                                            </p:txEl>
                                          </p:spTgt>
                                        </p:tgtEl>
                                        <p:attrNameLst>
                                          <p:attrName>style.visibility</p:attrName>
                                        </p:attrNameLst>
                                      </p:cBhvr>
                                      <p:to>
                                        <p:strVal val="visible"/>
                                      </p:to>
                                    </p:set>
                                    <p:animEffect transition="in" filter="barn(inHorizontal)">
                                      <p:cBhvr>
                                        <p:cTn id="12" dur="500"/>
                                        <p:tgtEl>
                                          <p:spTgt spid="2150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barn(inHorizontal)">
                                      <p:cBhvr>
                                        <p:cTn id="17" dur="5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uild="p" autoUpdateAnimBg="0"/>
      <p:bldP spid="21510"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EAFA1C1-CA33-472B-9561-C051BDC45662}"/>
              </a:ext>
            </a:extLst>
          </p:cNvPr>
          <p:cNvSpPr>
            <a:spLocks noGrp="1" noChangeArrowheads="1"/>
          </p:cNvSpPr>
          <p:nvPr>
            <p:ph type="title"/>
          </p:nvPr>
        </p:nvSpPr>
        <p:spPr/>
        <p:txBody>
          <a:bodyPr/>
          <a:lstStyle/>
          <a:p>
            <a:pPr eaLnBrk="1" hangingPunct="1"/>
            <a:r>
              <a:rPr lang="es-MX" altLang="en-US" sz="4200">
                <a:latin typeface="Tahoma" panose="020B0604030504040204" pitchFamily="34" charset="0"/>
              </a:rPr>
              <a:t>Acné</a:t>
            </a:r>
            <a:endParaRPr lang="es-ES" altLang="en-US" sz="4200">
              <a:latin typeface="Tahoma" panose="020B0604030504040204" pitchFamily="34" charset="0"/>
            </a:endParaRPr>
          </a:p>
        </p:txBody>
      </p:sp>
      <p:sp>
        <p:nvSpPr>
          <p:cNvPr id="22531" name="Rectangle 3">
            <a:extLst>
              <a:ext uri="{FF2B5EF4-FFF2-40B4-BE49-F238E27FC236}">
                <a16:creationId xmlns:a16="http://schemas.microsoft.com/office/drawing/2014/main" id="{BD227338-FD41-4CC7-9DE3-E8751265F36D}"/>
              </a:ext>
            </a:extLst>
          </p:cNvPr>
          <p:cNvSpPr>
            <a:spLocks noGrp="1" noChangeArrowheads="1"/>
          </p:cNvSpPr>
          <p:nvPr>
            <p:ph type="body" sz="half" idx="2"/>
          </p:nvPr>
        </p:nvSpPr>
        <p:spPr>
          <a:xfrm>
            <a:off x="5715000" y="1371600"/>
            <a:ext cx="3810000" cy="4114800"/>
          </a:xfrm>
        </p:spPr>
        <p:txBody>
          <a:bodyPr>
            <a:normAutofit lnSpcReduction="10000"/>
          </a:bodyPr>
          <a:lstStyle/>
          <a:p>
            <a:pPr algn="just" eaLnBrk="1" hangingPunct="1">
              <a:lnSpc>
                <a:spcPct val="80000"/>
              </a:lnSpc>
            </a:pPr>
            <a:r>
              <a:rPr lang="es-MX" altLang="en-US" sz="2200">
                <a:latin typeface="Tahoma" panose="020B0604030504040204" pitchFamily="34" charset="0"/>
              </a:rPr>
              <a:t>Cuando esto ocurre en un poro expuesto al aire, se forma una espinilla abierta (punto negro).</a:t>
            </a:r>
          </a:p>
          <a:p>
            <a:pPr algn="just" eaLnBrk="1" hangingPunct="1">
              <a:lnSpc>
                <a:spcPct val="80000"/>
              </a:lnSpc>
            </a:pPr>
            <a:r>
              <a:rPr lang="es-MX" altLang="en-US" sz="2200">
                <a:latin typeface="Tahoma" panose="020B0604030504040204" pitchFamily="34" charset="0"/>
              </a:rPr>
              <a:t>Las espinillas cerradas (puntos blancos) son poros obstruidos que no están expuestos al aire por estar cubiertos de una delgada y transparente capa de epidermis.</a:t>
            </a:r>
          </a:p>
          <a:p>
            <a:pPr algn="just" eaLnBrk="1" hangingPunct="1">
              <a:lnSpc>
                <a:spcPct val="80000"/>
              </a:lnSpc>
            </a:pPr>
            <a:r>
              <a:rPr lang="es-MX" altLang="en-US" sz="2200">
                <a:latin typeface="Tahoma" panose="020B0604030504040204" pitchFamily="34" charset="0"/>
              </a:rPr>
              <a:t>Las bacterias pueden infectar un poro obstruido y provocar la formación de un barro y/o quiste.</a:t>
            </a:r>
            <a:r>
              <a:rPr lang="es-MX" altLang="en-US" sz="2200" baseline="30000">
                <a:latin typeface="Tahoma" panose="020B0604030504040204" pitchFamily="34" charset="0"/>
              </a:rPr>
              <a:t>3</a:t>
            </a:r>
            <a:endParaRPr lang="es-ES" altLang="en-US" sz="2200" baseline="30000">
              <a:latin typeface="Tahoma" panose="020B0604030504040204" pitchFamily="34" charset="0"/>
            </a:endParaRPr>
          </a:p>
        </p:txBody>
      </p:sp>
      <p:sp>
        <p:nvSpPr>
          <p:cNvPr id="22532" name="Text Box 4">
            <a:extLst>
              <a:ext uri="{FF2B5EF4-FFF2-40B4-BE49-F238E27FC236}">
                <a16:creationId xmlns:a16="http://schemas.microsoft.com/office/drawing/2014/main" id="{D8D36153-6E14-474D-90A0-41B6BAD39337}"/>
              </a:ext>
            </a:extLst>
          </p:cNvPr>
          <p:cNvSpPr txBox="1">
            <a:spLocks noChangeArrowheads="1"/>
          </p:cNvSpPr>
          <p:nvPr/>
        </p:nvSpPr>
        <p:spPr bwMode="auto">
          <a:xfrm>
            <a:off x="2117726" y="6205539"/>
            <a:ext cx="63150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imes New Roman" panose="02020603050405020304" pitchFamily="18" charset="0"/>
            </a:endParaRPr>
          </a:p>
        </p:txBody>
      </p:sp>
      <p:pic>
        <p:nvPicPr>
          <p:cNvPr id="22534" name="Picture 6" descr="acne">
            <a:extLst>
              <a:ext uri="{FF2B5EF4-FFF2-40B4-BE49-F238E27FC236}">
                <a16:creationId xmlns:a16="http://schemas.microsoft.com/office/drawing/2014/main" id="{1E6041E6-9886-4754-A177-B6D04C66E6B7}"/>
              </a:ext>
            </a:extLst>
          </p:cNvPr>
          <p:cNvPicPr>
            <a:picLocks noGrp="1" noChangeAspect="1" noChangeArrowheads="1" noCrop="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143000" y="1905000"/>
            <a:ext cx="4033838" cy="391795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anim calcmode="lin" valueType="num">
                                      <p:cBhvr>
                                        <p:cTn id="7" dur="500" fill="hold"/>
                                        <p:tgtEl>
                                          <p:spTgt spid="22534"/>
                                        </p:tgtEl>
                                        <p:attrNameLst>
                                          <p:attrName>ppt_w</p:attrName>
                                        </p:attrNameLst>
                                      </p:cBhvr>
                                      <p:tavLst>
                                        <p:tav tm="0">
                                          <p:val>
                                            <p:fltVal val="0"/>
                                          </p:val>
                                        </p:tav>
                                        <p:tav tm="100000">
                                          <p:val>
                                            <p:strVal val="#ppt_w"/>
                                          </p:val>
                                        </p:tav>
                                      </p:tavLst>
                                    </p:anim>
                                    <p:anim calcmode="lin" valueType="num">
                                      <p:cBhvr>
                                        <p:cTn id="8" dur="500" fill="hold"/>
                                        <p:tgtEl>
                                          <p:spTgt spid="2253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22531">
                                            <p:txEl>
                                              <p:pRg st="0" end="0"/>
                                            </p:txEl>
                                          </p:spTgt>
                                        </p:tgtEl>
                                        <p:attrNameLst>
                                          <p:attrName>style.visibility</p:attrName>
                                        </p:attrNameLst>
                                      </p:cBhvr>
                                      <p:to>
                                        <p:strVal val="visible"/>
                                      </p:to>
                                    </p:set>
                                    <p:animEffect transition="in" filter="barn(inHorizontal)">
                                      <p:cBhvr>
                                        <p:cTn id="13" dur="500"/>
                                        <p:tgtEl>
                                          <p:spTgt spid="2253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22531">
                                            <p:txEl>
                                              <p:pRg st="1" end="1"/>
                                            </p:txEl>
                                          </p:spTgt>
                                        </p:tgtEl>
                                        <p:attrNameLst>
                                          <p:attrName>style.visibility</p:attrName>
                                        </p:attrNameLst>
                                      </p:cBhvr>
                                      <p:to>
                                        <p:strVal val="visible"/>
                                      </p:to>
                                    </p:set>
                                    <p:animEffect transition="in" filter="barn(inHorizontal)">
                                      <p:cBhvr>
                                        <p:cTn id="18" dur="500"/>
                                        <p:tgtEl>
                                          <p:spTgt spid="22531">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22531">
                                            <p:txEl>
                                              <p:pRg st="2" end="2"/>
                                            </p:txEl>
                                          </p:spTgt>
                                        </p:tgtEl>
                                        <p:attrNameLst>
                                          <p:attrName>style.visibility</p:attrName>
                                        </p:attrNameLst>
                                      </p:cBhvr>
                                      <p:to>
                                        <p:strVal val="visible"/>
                                      </p:to>
                                    </p:set>
                                    <p:animEffect transition="in" filter="barn(inHorizontal)">
                                      <p:cBhvr>
                                        <p:cTn id="23" dur="500"/>
                                        <p:tgtEl>
                                          <p:spTgt spid="2253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22532"/>
                                        </p:tgtEl>
                                        <p:attrNameLst>
                                          <p:attrName>style.visibility</p:attrName>
                                        </p:attrNameLst>
                                      </p:cBhvr>
                                      <p:to>
                                        <p:strVal val="visible"/>
                                      </p:to>
                                    </p:set>
                                    <p:animEffect transition="in" filter="barn(inHorizontal)">
                                      <p:cBhvr>
                                        <p:cTn id="28"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P spid="22532"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7F8C6415-4605-4B3A-A804-F2301EFBAD30}"/>
              </a:ext>
            </a:extLst>
          </p:cNvPr>
          <p:cNvSpPr>
            <a:spLocks noGrp="1" noChangeArrowheads="1"/>
          </p:cNvSpPr>
          <p:nvPr>
            <p:ph type="title"/>
          </p:nvPr>
        </p:nvSpPr>
        <p:spPr>
          <a:xfrm>
            <a:off x="1600200" y="0"/>
            <a:ext cx="7772400" cy="1143000"/>
          </a:xfrm>
        </p:spPr>
        <p:txBody>
          <a:bodyPr/>
          <a:lstStyle/>
          <a:p>
            <a:pPr eaLnBrk="1" hangingPunct="1"/>
            <a:r>
              <a:rPr lang="es-MX" altLang="en-US" sz="4200">
                <a:latin typeface="Tahoma" panose="020B0604030504040204" pitchFamily="34" charset="0"/>
              </a:rPr>
              <a:t>Acné</a:t>
            </a:r>
            <a:endParaRPr lang="es-ES" altLang="en-US" sz="4200">
              <a:latin typeface="Tahoma" panose="020B0604030504040204" pitchFamily="34" charset="0"/>
            </a:endParaRPr>
          </a:p>
        </p:txBody>
      </p:sp>
      <p:pic>
        <p:nvPicPr>
          <p:cNvPr id="22531" name="Picture 3" descr="basics_diagram1">
            <a:extLst>
              <a:ext uri="{FF2B5EF4-FFF2-40B4-BE49-F238E27FC236}">
                <a16:creationId xmlns:a16="http://schemas.microsoft.com/office/drawing/2014/main" id="{D2857863-F8D2-4D04-B9B9-EBAD29BD42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838200"/>
            <a:ext cx="79248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2D8F75C-2B4E-4A94-BB6F-EB0A84F1EA7F}"/>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Causas del acné:</a:t>
            </a:r>
            <a:endParaRPr lang="es-ES" altLang="en-US">
              <a:latin typeface="Tahoma" panose="020B0604030504040204" pitchFamily="34" charset="0"/>
            </a:endParaRPr>
          </a:p>
        </p:txBody>
      </p:sp>
      <p:sp>
        <p:nvSpPr>
          <p:cNvPr id="24579" name="Rectangle 3">
            <a:extLst>
              <a:ext uri="{FF2B5EF4-FFF2-40B4-BE49-F238E27FC236}">
                <a16:creationId xmlns:a16="http://schemas.microsoft.com/office/drawing/2014/main" id="{6A30AD86-9E3C-41E3-8B35-3F65B1D5E6BC}"/>
              </a:ext>
            </a:extLst>
          </p:cNvPr>
          <p:cNvSpPr>
            <a:spLocks noGrp="1" noChangeArrowheads="1"/>
          </p:cNvSpPr>
          <p:nvPr>
            <p:ph type="body" idx="1"/>
          </p:nvPr>
        </p:nvSpPr>
        <p:spPr/>
        <p:txBody>
          <a:bodyPr/>
          <a:lstStyle/>
          <a:p>
            <a:pPr algn="just" eaLnBrk="1" hangingPunct="1"/>
            <a:r>
              <a:rPr lang="es-MX" altLang="en-US" sz="2800">
                <a:latin typeface="Tahoma" panose="020B0604030504040204" pitchFamily="34" charset="0"/>
              </a:rPr>
              <a:t>Hormonal (especialmente en la adolescencia).</a:t>
            </a:r>
          </a:p>
          <a:p>
            <a:pPr algn="just" eaLnBrk="1" hangingPunct="1"/>
            <a:r>
              <a:rPr lang="es-MX" altLang="en-US" sz="2800">
                <a:latin typeface="Tahoma" panose="020B0604030504040204" pitchFamily="34" charset="0"/>
              </a:rPr>
              <a:t>Sobreproducción de células muertas de la epidermis.</a:t>
            </a:r>
          </a:p>
          <a:p>
            <a:pPr algn="just" eaLnBrk="1" hangingPunct="1"/>
            <a:r>
              <a:rPr lang="es-MX" altLang="en-US" sz="2800">
                <a:latin typeface="Tahoma" panose="020B0604030504040204" pitchFamily="34" charset="0"/>
              </a:rPr>
              <a:t>Bacterias presentes en la piel.</a:t>
            </a:r>
          </a:p>
          <a:p>
            <a:pPr algn="just" eaLnBrk="1" hangingPunct="1"/>
            <a:r>
              <a:rPr lang="es-MX" altLang="en-US" sz="2800">
                <a:latin typeface="Tahoma" panose="020B0604030504040204" pitchFamily="34" charset="0"/>
              </a:rPr>
              <a:t>Hereditario.</a:t>
            </a:r>
          </a:p>
          <a:p>
            <a:pPr algn="just" eaLnBrk="1" hangingPunct="1"/>
            <a:r>
              <a:rPr lang="es-MX" altLang="en-US" sz="2800">
                <a:latin typeface="Tahoma" panose="020B0604030504040204" pitchFamily="34" charset="0"/>
              </a:rPr>
              <a:t>Puede ser más evidente en períodos menstruales.</a:t>
            </a:r>
          </a:p>
          <a:p>
            <a:pPr algn="just" eaLnBrk="1" hangingPunct="1"/>
            <a:r>
              <a:rPr lang="es-MX" altLang="en-US" sz="2800">
                <a:latin typeface="Tahoma" panose="020B0604030504040204" pitchFamily="34" charset="0"/>
              </a:rPr>
              <a:t>Algunos cosméticos pueden empeorar el acné.</a:t>
            </a:r>
            <a:endParaRPr lang="es-ES" altLang="en-US" sz="28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arn(inHorizontal)">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arn(inHorizontal)">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arn(inHorizontal)">
                                      <p:cBhvr>
                                        <p:cTn id="17" dur="5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arn(inHorizontal)">
                                      <p:cBhvr>
                                        <p:cTn id="22" dur="500"/>
                                        <p:tgtEl>
                                          <p:spTgt spid="245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24579">
                                            <p:txEl>
                                              <p:pRg st="4" end="4"/>
                                            </p:txEl>
                                          </p:spTgt>
                                        </p:tgtEl>
                                        <p:attrNameLst>
                                          <p:attrName>style.visibility</p:attrName>
                                        </p:attrNameLst>
                                      </p:cBhvr>
                                      <p:to>
                                        <p:strVal val="visible"/>
                                      </p:to>
                                    </p:set>
                                    <p:animEffect transition="in" filter="barn(inHorizontal)">
                                      <p:cBhvr>
                                        <p:cTn id="27" dur="500"/>
                                        <p:tgtEl>
                                          <p:spTgt spid="2457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24579">
                                            <p:txEl>
                                              <p:pRg st="5" end="5"/>
                                            </p:txEl>
                                          </p:spTgt>
                                        </p:tgtEl>
                                        <p:attrNameLst>
                                          <p:attrName>style.visibility</p:attrName>
                                        </p:attrNameLst>
                                      </p:cBhvr>
                                      <p:to>
                                        <p:strVal val="visible"/>
                                      </p:to>
                                    </p:set>
                                    <p:animEffect transition="in" filter="barn(inHorizontal)">
                                      <p:cBhvr>
                                        <p:cTn id="32"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AD2EF9E-E6DB-4FC1-B217-7800EF31BC04}"/>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Algunos mitos sobre el acné:</a:t>
            </a:r>
            <a:endParaRPr lang="es-ES" altLang="en-US">
              <a:latin typeface="Tahoma" panose="020B0604030504040204" pitchFamily="34" charset="0"/>
            </a:endParaRPr>
          </a:p>
        </p:txBody>
      </p:sp>
      <p:sp>
        <p:nvSpPr>
          <p:cNvPr id="25603" name="Rectangle 3">
            <a:extLst>
              <a:ext uri="{FF2B5EF4-FFF2-40B4-BE49-F238E27FC236}">
                <a16:creationId xmlns:a16="http://schemas.microsoft.com/office/drawing/2014/main" id="{1276BEE6-2584-4407-B99F-A3518D0DBBCF}"/>
              </a:ext>
            </a:extLst>
          </p:cNvPr>
          <p:cNvSpPr>
            <a:spLocks noGrp="1" noChangeArrowheads="1"/>
          </p:cNvSpPr>
          <p:nvPr>
            <p:ph type="body" sz="half" idx="2"/>
          </p:nvPr>
        </p:nvSpPr>
        <p:spPr>
          <a:xfrm>
            <a:off x="5338764" y="1600201"/>
            <a:ext cx="4033837" cy="4530725"/>
          </a:xfrm>
        </p:spPr>
        <p:txBody>
          <a:bodyPr/>
          <a:lstStyle/>
          <a:p>
            <a:pPr algn="just" eaLnBrk="1" hangingPunct="1">
              <a:buFont typeface="Wingdings" panose="05000000000000000000" pitchFamily="2" charset="2"/>
              <a:buNone/>
            </a:pPr>
            <a:r>
              <a:rPr lang="es-MX" altLang="en-US" sz="2400" b="1" i="1">
                <a:solidFill>
                  <a:srgbClr val="FF0000"/>
                </a:solidFill>
                <a:latin typeface="Tahoma" panose="020B0604030504040204" pitchFamily="34" charset="0"/>
              </a:rPr>
              <a:t>	El acné es causado por una pobre higiene</a:t>
            </a:r>
          </a:p>
          <a:p>
            <a:pPr algn="just" eaLnBrk="1" hangingPunct="1">
              <a:buFont typeface="Wingdings" panose="05000000000000000000" pitchFamily="2" charset="2"/>
              <a:buNone/>
            </a:pPr>
            <a:endParaRPr lang="es-MX" altLang="en-US" sz="2400" b="1" i="1">
              <a:solidFill>
                <a:srgbClr val="FF0000"/>
              </a:solidFill>
              <a:latin typeface="Tahoma" panose="020B0604030504040204" pitchFamily="34" charset="0"/>
            </a:endParaRPr>
          </a:p>
          <a:p>
            <a:pPr algn="just" eaLnBrk="1" hangingPunct="1"/>
            <a:r>
              <a:rPr lang="es-MX" altLang="en-US" sz="2400">
                <a:latin typeface="Tahoma" panose="020B0604030504040204" pitchFamily="34" charset="0"/>
              </a:rPr>
              <a:t>FALSO, el acné es causado como se ha visto por una sobreproducción de células muertas de la epidermis y una sobreproducción de las glándulas sebáceas.</a:t>
            </a:r>
            <a:endParaRPr lang="es-ES" altLang="en-US" sz="2400">
              <a:latin typeface="Tahoma" panose="020B0604030504040204" pitchFamily="34" charset="0"/>
            </a:endParaRPr>
          </a:p>
        </p:txBody>
      </p:sp>
      <p:pic>
        <p:nvPicPr>
          <p:cNvPr id="25605" name="Picture 5" descr="ecoloco_N">
            <a:extLst>
              <a:ext uri="{FF2B5EF4-FFF2-40B4-BE49-F238E27FC236}">
                <a16:creationId xmlns:a16="http://schemas.microsoft.com/office/drawing/2014/main" id="{14578D92-5EBE-4F10-ABB6-3782732C8B7A}"/>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143000" y="1958976"/>
            <a:ext cx="4033838" cy="3813175"/>
          </a:xfrm>
        </p:spPr>
      </p:pic>
      <p:sp>
        <p:nvSpPr>
          <p:cNvPr id="25606" name="Text Box 6">
            <a:extLst>
              <a:ext uri="{FF2B5EF4-FFF2-40B4-BE49-F238E27FC236}">
                <a16:creationId xmlns:a16="http://schemas.microsoft.com/office/drawing/2014/main" id="{DE60ABE2-7FA0-4392-AAD5-2ECC086533AA}"/>
              </a:ext>
            </a:extLst>
          </p:cNvPr>
          <p:cNvSpPr txBox="1">
            <a:spLocks noChangeArrowheads="1"/>
          </p:cNvSpPr>
          <p:nvPr/>
        </p:nvSpPr>
        <p:spPr bwMode="auto">
          <a:xfrm>
            <a:off x="1812925" y="5975350"/>
            <a:ext cx="1333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n-US" sz="1200">
                <a:solidFill>
                  <a:srgbClr val="333333"/>
                </a:solidFill>
                <a:latin typeface="Tahoma" panose="020B0604030504040204" pitchFamily="34" charset="0"/>
              </a:rPr>
              <a:t>Foto: esmas.com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25605"/>
                                        </p:tgtEl>
                                        <p:attrNameLst>
                                          <p:attrName>style.visibility</p:attrName>
                                        </p:attrNameLst>
                                      </p:cBhvr>
                                      <p:to>
                                        <p:strVal val="visible"/>
                                      </p:to>
                                    </p:set>
                                    <p:anim calcmode="lin" valueType="num">
                                      <p:cBhvr>
                                        <p:cTn id="7" dur="500" fill="hold"/>
                                        <p:tgtEl>
                                          <p:spTgt spid="25605"/>
                                        </p:tgtEl>
                                        <p:attrNameLst>
                                          <p:attrName>ppt_w</p:attrName>
                                        </p:attrNameLst>
                                      </p:cBhvr>
                                      <p:tavLst>
                                        <p:tav tm="0">
                                          <p:val>
                                            <p:fltVal val="0"/>
                                          </p:val>
                                        </p:tav>
                                        <p:tav tm="100000">
                                          <p:val>
                                            <p:strVal val="#ppt_w"/>
                                          </p:val>
                                        </p:tav>
                                      </p:tavLst>
                                    </p:anim>
                                    <p:anim calcmode="lin" valueType="num">
                                      <p:cBhvr>
                                        <p:cTn id="8" dur="500" fill="hold"/>
                                        <p:tgtEl>
                                          <p:spTgt spid="25605"/>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25606"/>
                                        </p:tgtEl>
                                        <p:attrNameLst>
                                          <p:attrName>style.visibility</p:attrName>
                                        </p:attrNameLst>
                                      </p:cBhvr>
                                      <p:to>
                                        <p:strVal val="visible"/>
                                      </p:to>
                                    </p:set>
                                    <p:animEffect transition="in" filter="barn(inHorizontal)">
                                      <p:cBhvr>
                                        <p:cTn id="13" dur="500"/>
                                        <p:tgtEl>
                                          <p:spTgt spid="2560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25603">
                                            <p:txEl>
                                              <p:pRg st="0" end="0"/>
                                            </p:txEl>
                                          </p:spTgt>
                                        </p:tgtEl>
                                        <p:attrNameLst>
                                          <p:attrName>style.visibility</p:attrName>
                                        </p:attrNameLst>
                                      </p:cBhvr>
                                      <p:to>
                                        <p:strVal val="visible"/>
                                      </p:to>
                                    </p:set>
                                    <p:animEffect transition="in" filter="barn(inHorizontal)">
                                      <p:cBhvr>
                                        <p:cTn id="18" dur="500"/>
                                        <p:tgtEl>
                                          <p:spTgt spid="25603">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25603">
                                            <p:txEl>
                                              <p:pRg st="2" end="2"/>
                                            </p:txEl>
                                          </p:spTgt>
                                        </p:tgtEl>
                                        <p:attrNameLst>
                                          <p:attrName>style.visibility</p:attrName>
                                        </p:attrNameLst>
                                      </p:cBhvr>
                                      <p:to>
                                        <p:strVal val="visible"/>
                                      </p:to>
                                    </p:set>
                                    <p:animEffect transition="in" filter="barn(inHorizontal)">
                                      <p:cBhvr>
                                        <p:cTn id="23" dur="500"/>
                                        <p:tgtEl>
                                          <p:spTgt spid="256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P spid="25606"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01510E6-3157-48BE-8723-4F23D61D0CBF}"/>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Algunos mitos sobre el acné:</a:t>
            </a:r>
            <a:endParaRPr lang="es-ES" altLang="en-US">
              <a:latin typeface="Tahoma" panose="020B0604030504040204" pitchFamily="34" charset="0"/>
            </a:endParaRPr>
          </a:p>
        </p:txBody>
      </p:sp>
      <p:sp>
        <p:nvSpPr>
          <p:cNvPr id="26627" name="Rectangle 3">
            <a:extLst>
              <a:ext uri="{FF2B5EF4-FFF2-40B4-BE49-F238E27FC236}">
                <a16:creationId xmlns:a16="http://schemas.microsoft.com/office/drawing/2014/main" id="{E6C13CC6-F4AE-4AC3-9EA5-E1B8C45837DC}"/>
              </a:ext>
            </a:extLst>
          </p:cNvPr>
          <p:cNvSpPr>
            <a:spLocks noGrp="1" noChangeArrowheads="1"/>
          </p:cNvSpPr>
          <p:nvPr>
            <p:ph type="body" sz="half" idx="2"/>
          </p:nvPr>
        </p:nvSpPr>
        <p:spPr>
          <a:xfrm>
            <a:off x="5338764" y="1600201"/>
            <a:ext cx="4033837" cy="4530725"/>
          </a:xfrm>
        </p:spPr>
        <p:txBody>
          <a:bodyPr/>
          <a:lstStyle/>
          <a:p>
            <a:pPr algn="just" eaLnBrk="1" hangingPunct="1">
              <a:lnSpc>
                <a:spcPct val="90000"/>
              </a:lnSpc>
              <a:buFont typeface="Wingdings" panose="05000000000000000000" pitchFamily="2" charset="2"/>
              <a:buNone/>
            </a:pPr>
            <a:r>
              <a:rPr lang="es-MX" altLang="en-US" sz="2000" b="1" i="1">
                <a:solidFill>
                  <a:srgbClr val="FF0000"/>
                </a:solidFill>
                <a:latin typeface="Tahoma" panose="020B0604030504040204" pitchFamily="34" charset="0"/>
              </a:rPr>
              <a:t>	El acné es causado por ciertos alimentos</a:t>
            </a:r>
          </a:p>
          <a:p>
            <a:pPr algn="just" eaLnBrk="1" hangingPunct="1">
              <a:lnSpc>
                <a:spcPct val="90000"/>
              </a:lnSpc>
              <a:buFont typeface="Wingdings" panose="05000000000000000000" pitchFamily="2" charset="2"/>
              <a:buNone/>
            </a:pPr>
            <a:endParaRPr lang="es-MX" altLang="en-US" sz="2000" b="1" i="1">
              <a:solidFill>
                <a:srgbClr val="FF0000"/>
              </a:solidFill>
              <a:latin typeface="Tahoma" panose="020B0604030504040204" pitchFamily="34" charset="0"/>
            </a:endParaRPr>
          </a:p>
          <a:p>
            <a:pPr algn="just" eaLnBrk="1" hangingPunct="1">
              <a:lnSpc>
                <a:spcPct val="90000"/>
              </a:lnSpc>
            </a:pPr>
            <a:r>
              <a:rPr lang="es-MX" altLang="en-US" sz="2000">
                <a:latin typeface="Tahoma" panose="020B0604030504040204" pitchFamily="34" charset="0"/>
              </a:rPr>
              <a:t>FALSO, muchos estudios han demostrado que NO existe ninguna relación entre el tipo de dieta y el acné.</a:t>
            </a:r>
          </a:p>
          <a:p>
            <a:pPr algn="just" eaLnBrk="1" hangingPunct="1">
              <a:lnSpc>
                <a:spcPct val="90000"/>
              </a:lnSpc>
            </a:pPr>
            <a:r>
              <a:rPr lang="es-MX" altLang="en-US" sz="2000">
                <a:latin typeface="Tahoma" panose="020B0604030504040204" pitchFamily="34" charset="0"/>
              </a:rPr>
              <a:t>Ni el chocolate, ni las papas fritas, ni las pizzas son causas de acné.</a:t>
            </a:r>
          </a:p>
          <a:p>
            <a:pPr algn="just" eaLnBrk="1" hangingPunct="1">
              <a:lnSpc>
                <a:spcPct val="90000"/>
              </a:lnSpc>
            </a:pPr>
            <a:r>
              <a:rPr lang="es-MX" altLang="en-US" sz="2000">
                <a:latin typeface="Tahoma" panose="020B0604030504040204" pitchFamily="34" charset="0"/>
              </a:rPr>
              <a:t>Claro que todo tu cuerpo te agradecerá si consumes alimentos sanos y bebes suficiente agua.</a:t>
            </a:r>
            <a:endParaRPr lang="es-ES" altLang="en-US" sz="2000">
              <a:latin typeface="Tahoma" panose="020B0604030504040204" pitchFamily="34" charset="0"/>
            </a:endParaRPr>
          </a:p>
        </p:txBody>
      </p:sp>
      <p:pic>
        <p:nvPicPr>
          <p:cNvPr id="26629" name="Picture 5" descr="ftPanpizza">
            <a:extLst>
              <a:ext uri="{FF2B5EF4-FFF2-40B4-BE49-F238E27FC236}">
                <a16:creationId xmlns:a16="http://schemas.microsoft.com/office/drawing/2014/main" id="{7F65C2E8-10FC-4D56-854A-26D9EF133751}"/>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498600" y="1600201"/>
            <a:ext cx="3321050" cy="4530725"/>
          </a:xfrm>
        </p:spPr>
      </p:pic>
      <p:sp>
        <p:nvSpPr>
          <p:cNvPr id="26630" name="Text Box 6">
            <a:extLst>
              <a:ext uri="{FF2B5EF4-FFF2-40B4-BE49-F238E27FC236}">
                <a16:creationId xmlns:a16="http://schemas.microsoft.com/office/drawing/2014/main" id="{873B1884-ED38-4CBB-91DE-6C2C0BB6ABF3}"/>
              </a:ext>
            </a:extLst>
          </p:cNvPr>
          <p:cNvSpPr txBox="1">
            <a:spLocks noChangeArrowheads="1"/>
          </p:cNvSpPr>
          <p:nvPr/>
        </p:nvSpPr>
        <p:spPr bwMode="auto">
          <a:xfrm>
            <a:off x="1889125" y="6356350"/>
            <a:ext cx="1703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n-US" sz="1200">
                <a:latin typeface="Tahoma" panose="020B0604030504040204" pitchFamily="34" charset="0"/>
              </a:rPr>
              <a:t>www.pizzahut.com.mx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26629"/>
                                        </p:tgtEl>
                                        <p:attrNameLst>
                                          <p:attrName>style.visibility</p:attrName>
                                        </p:attrNameLst>
                                      </p:cBhvr>
                                      <p:to>
                                        <p:strVal val="visible"/>
                                      </p:to>
                                    </p:set>
                                    <p:anim calcmode="lin" valueType="num">
                                      <p:cBhvr>
                                        <p:cTn id="7" dur="500" fill="hold"/>
                                        <p:tgtEl>
                                          <p:spTgt spid="26629"/>
                                        </p:tgtEl>
                                        <p:attrNameLst>
                                          <p:attrName>ppt_w</p:attrName>
                                        </p:attrNameLst>
                                      </p:cBhvr>
                                      <p:tavLst>
                                        <p:tav tm="0">
                                          <p:val>
                                            <p:fltVal val="0"/>
                                          </p:val>
                                        </p:tav>
                                        <p:tav tm="100000">
                                          <p:val>
                                            <p:strVal val="#ppt_w"/>
                                          </p:val>
                                        </p:tav>
                                      </p:tavLst>
                                    </p:anim>
                                    <p:anim calcmode="lin" valueType="num">
                                      <p:cBhvr>
                                        <p:cTn id="8" dur="500" fill="hold"/>
                                        <p:tgtEl>
                                          <p:spTgt spid="26629"/>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26630"/>
                                        </p:tgtEl>
                                        <p:attrNameLst>
                                          <p:attrName>style.visibility</p:attrName>
                                        </p:attrNameLst>
                                      </p:cBhvr>
                                      <p:to>
                                        <p:strVal val="visible"/>
                                      </p:to>
                                    </p:set>
                                    <p:animEffect transition="in" filter="barn(inHorizontal)">
                                      <p:cBhvr>
                                        <p:cTn id="13" dur="500"/>
                                        <p:tgtEl>
                                          <p:spTgt spid="2663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26627">
                                            <p:txEl>
                                              <p:pRg st="0" end="0"/>
                                            </p:txEl>
                                          </p:spTgt>
                                        </p:tgtEl>
                                        <p:attrNameLst>
                                          <p:attrName>style.visibility</p:attrName>
                                        </p:attrNameLst>
                                      </p:cBhvr>
                                      <p:to>
                                        <p:strVal val="visible"/>
                                      </p:to>
                                    </p:set>
                                    <p:animEffect transition="in" filter="barn(inHorizontal)">
                                      <p:cBhvr>
                                        <p:cTn id="18" dur="500"/>
                                        <p:tgtEl>
                                          <p:spTgt spid="26627">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26627">
                                            <p:txEl>
                                              <p:pRg st="2" end="2"/>
                                            </p:txEl>
                                          </p:spTgt>
                                        </p:tgtEl>
                                        <p:attrNameLst>
                                          <p:attrName>style.visibility</p:attrName>
                                        </p:attrNameLst>
                                      </p:cBhvr>
                                      <p:to>
                                        <p:strVal val="visible"/>
                                      </p:to>
                                    </p:set>
                                    <p:animEffect transition="in" filter="barn(inHorizontal)">
                                      <p:cBhvr>
                                        <p:cTn id="23" dur="500"/>
                                        <p:tgtEl>
                                          <p:spTgt spid="26627">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26627">
                                            <p:txEl>
                                              <p:pRg st="3" end="3"/>
                                            </p:txEl>
                                          </p:spTgt>
                                        </p:tgtEl>
                                        <p:attrNameLst>
                                          <p:attrName>style.visibility</p:attrName>
                                        </p:attrNameLst>
                                      </p:cBhvr>
                                      <p:to>
                                        <p:strVal val="visible"/>
                                      </p:to>
                                    </p:set>
                                    <p:animEffect transition="in" filter="barn(inHorizontal)">
                                      <p:cBhvr>
                                        <p:cTn id="28" dur="500"/>
                                        <p:tgtEl>
                                          <p:spTgt spid="26627">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6" presetClass="entr" presetSubtype="26" fill="hold" grpId="0" nodeType="clickEffect">
                                  <p:stCondLst>
                                    <p:cond delay="0"/>
                                  </p:stCondLst>
                                  <p:childTnLst>
                                    <p:set>
                                      <p:cBhvr>
                                        <p:cTn id="32" dur="1" fill="hold">
                                          <p:stCondLst>
                                            <p:cond delay="0"/>
                                          </p:stCondLst>
                                        </p:cTn>
                                        <p:tgtEl>
                                          <p:spTgt spid="26627">
                                            <p:txEl>
                                              <p:pRg st="4" end="4"/>
                                            </p:txEl>
                                          </p:spTgt>
                                        </p:tgtEl>
                                        <p:attrNameLst>
                                          <p:attrName>style.visibility</p:attrName>
                                        </p:attrNameLst>
                                      </p:cBhvr>
                                      <p:to>
                                        <p:strVal val="visible"/>
                                      </p:to>
                                    </p:set>
                                    <p:animEffect transition="in" filter="barn(inHorizontal)">
                                      <p:cBhvr>
                                        <p:cTn id="33" dur="500"/>
                                        <p:tgtEl>
                                          <p:spTgt spid="266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P spid="26630"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A626EAA3-C612-4CC5-A83C-3F6D0A509721}"/>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Tips para prevenir el acné:</a:t>
            </a:r>
            <a:endParaRPr lang="es-ES" altLang="en-US">
              <a:latin typeface="Tahoma" panose="020B0604030504040204" pitchFamily="34" charset="0"/>
            </a:endParaRPr>
          </a:p>
        </p:txBody>
      </p:sp>
      <p:sp>
        <p:nvSpPr>
          <p:cNvPr id="29699" name="Rectangle 3">
            <a:extLst>
              <a:ext uri="{FF2B5EF4-FFF2-40B4-BE49-F238E27FC236}">
                <a16:creationId xmlns:a16="http://schemas.microsoft.com/office/drawing/2014/main" id="{E2BB7FA8-6D76-441C-86B7-46A58F143097}"/>
              </a:ext>
            </a:extLst>
          </p:cNvPr>
          <p:cNvSpPr>
            <a:spLocks noGrp="1" noChangeArrowheads="1"/>
          </p:cNvSpPr>
          <p:nvPr>
            <p:ph type="body" idx="1"/>
          </p:nvPr>
        </p:nvSpPr>
        <p:spPr/>
        <p:txBody>
          <a:bodyPr/>
          <a:lstStyle/>
          <a:p>
            <a:pPr algn="just" eaLnBrk="1" hangingPunct="1"/>
            <a:r>
              <a:rPr lang="es-MX" altLang="en-US">
                <a:latin typeface="Tahoma" panose="020B0604030504040204" pitchFamily="34" charset="0"/>
              </a:rPr>
              <a:t>Lava tu cara dos veces al día, con un jabón neutro y una esponja especial.</a:t>
            </a:r>
          </a:p>
          <a:p>
            <a:pPr algn="just" eaLnBrk="1" hangingPunct="1"/>
            <a:r>
              <a:rPr lang="es-MX" altLang="en-US">
                <a:latin typeface="Tahoma" panose="020B0604030504040204" pitchFamily="34" charset="0"/>
              </a:rPr>
              <a:t>Lava tus manos frecuentemente y evita poner tu dedos y/o manos en tu cara.</a:t>
            </a:r>
          </a:p>
          <a:p>
            <a:pPr algn="just" eaLnBrk="1" hangingPunct="1"/>
            <a:r>
              <a:rPr lang="es-MX" altLang="en-US">
                <a:latin typeface="Tahoma" panose="020B0604030504040204" pitchFamily="34" charset="0"/>
              </a:rPr>
              <a:t>Evita las quemaduras de sol.</a:t>
            </a:r>
          </a:p>
          <a:p>
            <a:pPr algn="just" eaLnBrk="1" hangingPunct="1"/>
            <a:r>
              <a:rPr lang="es-MX" altLang="en-US">
                <a:latin typeface="Tahoma" panose="020B0604030504040204" pitchFamily="34" charset="0"/>
              </a:rPr>
              <a:t>Evita usar el pelo sobre las zonas donde tienes acné (frente, mejillas).</a:t>
            </a:r>
            <a:endParaRPr lang="es-ES" altLang="en-US">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barn(inHorizontal)">
                                      <p:cBhvr>
                                        <p:cTn id="7" dur="5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barn(inHorizontal)">
                                      <p:cBhvr>
                                        <p:cTn id="12" dur="500"/>
                                        <p:tgtEl>
                                          <p:spTgt spid="296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barn(inHorizontal)">
                                      <p:cBhvr>
                                        <p:cTn id="17" dur="500"/>
                                        <p:tgtEl>
                                          <p:spTgt spid="296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barn(inHorizontal)">
                                      <p:cBhvr>
                                        <p:cTn id="22"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4A7E6E4-7858-449A-A56A-7E806AE819BE}"/>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Cáncer de piel</a:t>
            </a:r>
            <a:endParaRPr lang="es-ES" altLang="en-US">
              <a:latin typeface="Tahoma" panose="020B0604030504040204" pitchFamily="34" charset="0"/>
            </a:endParaRPr>
          </a:p>
        </p:txBody>
      </p:sp>
      <p:sp>
        <p:nvSpPr>
          <p:cNvPr id="32771" name="Rectangle 3">
            <a:extLst>
              <a:ext uri="{FF2B5EF4-FFF2-40B4-BE49-F238E27FC236}">
                <a16:creationId xmlns:a16="http://schemas.microsoft.com/office/drawing/2014/main" id="{D74888BD-7537-44D9-8B37-C88F9B829571}"/>
              </a:ext>
            </a:extLst>
          </p:cNvPr>
          <p:cNvSpPr>
            <a:spLocks noGrp="1" noChangeArrowheads="1"/>
          </p:cNvSpPr>
          <p:nvPr>
            <p:ph type="body" sz="half" idx="2"/>
          </p:nvPr>
        </p:nvSpPr>
        <p:spPr>
          <a:xfrm>
            <a:off x="5338764" y="1600201"/>
            <a:ext cx="4033837" cy="4530725"/>
          </a:xfrm>
        </p:spPr>
        <p:txBody>
          <a:bodyPr/>
          <a:lstStyle/>
          <a:p>
            <a:pPr algn="just" eaLnBrk="1" hangingPunct="1"/>
            <a:r>
              <a:rPr lang="es-MX" altLang="en-US" sz="2400">
                <a:latin typeface="Tahoma" panose="020B0604030504040204" pitchFamily="34" charset="0"/>
              </a:rPr>
              <a:t>Un </a:t>
            </a:r>
            <a:r>
              <a:rPr lang="es-MX" altLang="en-US" sz="2400" b="1" i="1">
                <a:latin typeface="Tahoma" panose="020B0604030504040204" pitchFamily="34" charset="0"/>
              </a:rPr>
              <a:t>cáncer</a:t>
            </a:r>
            <a:r>
              <a:rPr lang="es-MX" altLang="en-US" sz="2400">
                <a:latin typeface="Tahoma" panose="020B0604030504040204" pitchFamily="34" charset="0"/>
              </a:rPr>
              <a:t> es una zona de crecimiento celular sin control que invade el tejido circundante y lo destruye.</a:t>
            </a:r>
            <a:r>
              <a:rPr lang="es-MX" altLang="en-US" sz="2400" baseline="30000">
                <a:latin typeface="Tahoma" panose="020B0604030504040204" pitchFamily="34" charset="0"/>
              </a:rPr>
              <a:t>3</a:t>
            </a:r>
          </a:p>
          <a:p>
            <a:pPr algn="just" eaLnBrk="1" hangingPunct="1"/>
            <a:r>
              <a:rPr lang="es-MX" altLang="en-US" sz="2400">
                <a:latin typeface="Tahoma" panose="020B0604030504040204" pitchFamily="34" charset="0"/>
              </a:rPr>
              <a:t>La palabra </a:t>
            </a:r>
            <a:r>
              <a:rPr lang="es-MX" altLang="en-US" sz="2400" i="1">
                <a:latin typeface="Tahoma" panose="020B0604030504040204" pitchFamily="34" charset="0"/>
              </a:rPr>
              <a:t>cáncer </a:t>
            </a:r>
            <a:r>
              <a:rPr lang="es-MX" altLang="en-US" sz="2400">
                <a:latin typeface="Tahoma" panose="020B0604030504040204" pitchFamily="34" charset="0"/>
              </a:rPr>
              <a:t>proviene del latín, que significa cangrejo.</a:t>
            </a:r>
          </a:p>
          <a:p>
            <a:pPr algn="just" eaLnBrk="1" hangingPunct="1"/>
            <a:r>
              <a:rPr lang="es-MX" altLang="en-US" sz="2400">
                <a:latin typeface="Tahoma" panose="020B0604030504040204" pitchFamily="34" charset="0"/>
              </a:rPr>
              <a:t>El término médico para estos padecimientos es el de </a:t>
            </a:r>
            <a:r>
              <a:rPr lang="es-MX" altLang="en-US" sz="2400" b="1" i="1">
                <a:latin typeface="Tahoma" panose="020B0604030504040204" pitchFamily="34" charset="0"/>
              </a:rPr>
              <a:t>neoplasia.</a:t>
            </a:r>
            <a:endParaRPr lang="es-ES" altLang="en-US" sz="2400">
              <a:latin typeface="Tahoma" panose="020B0604030504040204" pitchFamily="34" charset="0"/>
            </a:endParaRPr>
          </a:p>
        </p:txBody>
      </p:sp>
      <p:pic>
        <p:nvPicPr>
          <p:cNvPr id="32773" name="Picture 5" descr="cancer">
            <a:extLst>
              <a:ext uri="{FF2B5EF4-FFF2-40B4-BE49-F238E27FC236}">
                <a16:creationId xmlns:a16="http://schemas.microsoft.com/office/drawing/2014/main" id="{6104C92E-2490-4EB5-B2A7-EF5F1C7B1EB0}"/>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373189" y="1600201"/>
            <a:ext cx="3571875" cy="4530725"/>
          </a:xfrm>
          <a:noFill/>
        </p:spPr>
      </p:pic>
      <p:sp>
        <p:nvSpPr>
          <p:cNvPr id="32774" name="Text Box 6">
            <a:extLst>
              <a:ext uri="{FF2B5EF4-FFF2-40B4-BE49-F238E27FC236}">
                <a16:creationId xmlns:a16="http://schemas.microsoft.com/office/drawing/2014/main" id="{F1509721-2B8E-49F3-B3F8-44F6C37FD3FD}"/>
              </a:ext>
            </a:extLst>
          </p:cNvPr>
          <p:cNvSpPr txBox="1">
            <a:spLocks noChangeArrowheads="1"/>
          </p:cNvSpPr>
          <p:nvPr/>
        </p:nvSpPr>
        <p:spPr bwMode="auto">
          <a:xfrm>
            <a:off x="3276601" y="6248400"/>
            <a:ext cx="6315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2773"/>
                                        </p:tgtEl>
                                        <p:attrNameLst>
                                          <p:attrName>style.visibility</p:attrName>
                                        </p:attrNameLst>
                                      </p:cBhvr>
                                      <p:to>
                                        <p:strVal val="visible"/>
                                      </p:to>
                                    </p:set>
                                    <p:anim calcmode="lin" valueType="num">
                                      <p:cBhvr>
                                        <p:cTn id="7" dur="500" fill="hold"/>
                                        <p:tgtEl>
                                          <p:spTgt spid="32773"/>
                                        </p:tgtEl>
                                        <p:attrNameLst>
                                          <p:attrName>ppt_w</p:attrName>
                                        </p:attrNameLst>
                                      </p:cBhvr>
                                      <p:tavLst>
                                        <p:tav tm="0">
                                          <p:val>
                                            <p:fltVal val="0"/>
                                          </p:val>
                                        </p:tav>
                                        <p:tav tm="100000">
                                          <p:val>
                                            <p:strVal val="#ppt_w"/>
                                          </p:val>
                                        </p:tav>
                                      </p:tavLst>
                                    </p:anim>
                                    <p:anim calcmode="lin" valueType="num">
                                      <p:cBhvr>
                                        <p:cTn id="8" dur="500" fill="hold"/>
                                        <p:tgtEl>
                                          <p:spTgt spid="32773"/>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32771">
                                            <p:txEl>
                                              <p:pRg st="0" end="0"/>
                                            </p:txEl>
                                          </p:spTgt>
                                        </p:tgtEl>
                                        <p:attrNameLst>
                                          <p:attrName>style.visibility</p:attrName>
                                        </p:attrNameLst>
                                      </p:cBhvr>
                                      <p:to>
                                        <p:strVal val="visible"/>
                                      </p:to>
                                    </p:set>
                                    <p:animEffect transition="in" filter="barn(inHorizontal)">
                                      <p:cBhvr>
                                        <p:cTn id="13" dur="500"/>
                                        <p:tgtEl>
                                          <p:spTgt spid="3277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32771">
                                            <p:txEl>
                                              <p:pRg st="1" end="1"/>
                                            </p:txEl>
                                          </p:spTgt>
                                        </p:tgtEl>
                                        <p:attrNameLst>
                                          <p:attrName>style.visibility</p:attrName>
                                        </p:attrNameLst>
                                      </p:cBhvr>
                                      <p:to>
                                        <p:strVal val="visible"/>
                                      </p:to>
                                    </p:set>
                                    <p:animEffect transition="in" filter="barn(inHorizontal)">
                                      <p:cBhvr>
                                        <p:cTn id="18" dur="500"/>
                                        <p:tgtEl>
                                          <p:spTgt spid="32771">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2771">
                                            <p:txEl>
                                              <p:pRg st="2" end="2"/>
                                            </p:txEl>
                                          </p:spTgt>
                                        </p:tgtEl>
                                        <p:attrNameLst>
                                          <p:attrName>style.visibility</p:attrName>
                                        </p:attrNameLst>
                                      </p:cBhvr>
                                      <p:to>
                                        <p:strVal val="visible"/>
                                      </p:to>
                                    </p:set>
                                    <p:animEffect transition="in" filter="barn(inHorizontal)">
                                      <p:cBhvr>
                                        <p:cTn id="23" dur="500"/>
                                        <p:tgtEl>
                                          <p:spTgt spid="3277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32774"/>
                                        </p:tgtEl>
                                        <p:attrNameLst>
                                          <p:attrName>style.visibility</p:attrName>
                                        </p:attrNameLst>
                                      </p:cBhvr>
                                      <p:to>
                                        <p:strVal val="visible"/>
                                      </p:to>
                                    </p:set>
                                    <p:animEffect transition="in" filter="barn(inHorizontal)">
                                      <p:cBhvr>
                                        <p:cTn id="28" dur="500"/>
                                        <p:tgtEl>
                                          <p:spTgt spid="32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P spid="3277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
                <a:schemeClr val="tx1"/>
              </a:buClr>
              <a:buFont typeface="+mj-lt"/>
              <a:buAutoNum type="arabicParenR" startAt="4"/>
            </a:pPr>
            <a:r>
              <a:rPr lang="es-ES" dirty="0"/>
              <a:t>La piel es un sistema </a:t>
            </a:r>
            <a:r>
              <a:rPr lang="es-ES" dirty="0" err="1"/>
              <a:t>mini-excretor</a:t>
            </a:r>
            <a:r>
              <a:rPr lang="es-ES" dirty="0"/>
              <a:t>, sal de urea y agua perdida en los poros de la piel en el sudor.
Sitio de síntesis de vitamina D, activar o desactivar ciertos medicamentos y hormonas.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Funciones</a:t>
            </a:r>
            <a:r>
              <a:rPr lang="en-US" dirty="0"/>
              <a:t>
</a:t>
            </a:r>
          </a:p>
        </p:txBody>
      </p:sp>
      <p:pic>
        <p:nvPicPr>
          <p:cNvPr id="41986" name="Picture 2" descr="http://s.hswstatic.com/gif/eccrine-sweat-glands-2.gif"/>
          <p:cNvPicPr>
            <a:picLocks noChangeAspect="1" noChangeArrowheads="1"/>
          </p:cNvPicPr>
          <p:nvPr/>
        </p:nvPicPr>
        <p:blipFill>
          <a:blip r:embed="rId2" cstate="print"/>
          <a:srcRect/>
          <a:stretch>
            <a:fillRect/>
          </a:stretch>
        </p:blipFill>
        <p:spPr bwMode="auto">
          <a:xfrm>
            <a:off x="5695950" y="3886201"/>
            <a:ext cx="3943350" cy="2762251"/>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AFEAD8A-7402-44A2-ACA0-1968BA178219}"/>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Cáncer de piel</a:t>
            </a:r>
            <a:endParaRPr lang="es-ES" altLang="en-US">
              <a:latin typeface="Tahoma" panose="020B0604030504040204" pitchFamily="34" charset="0"/>
            </a:endParaRPr>
          </a:p>
        </p:txBody>
      </p:sp>
      <p:sp>
        <p:nvSpPr>
          <p:cNvPr id="34819" name="Rectangle 3">
            <a:extLst>
              <a:ext uri="{FF2B5EF4-FFF2-40B4-BE49-F238E27FC236}">
                <a16:creationId xmlns:a16="http://schemas.microsoft.com/office/drawing/2014/main" id="{96DA5FD0-8FE4-4F8F-88A6-30DAFF1A8C1B}"/>
              </a:ext>
            </a:extLst>
          </p:cNvPr>
          <p:cNvSpPr>
            <a:spLocks noGrp="1" noChangeArrowheads="1"/>
          </p:cNvSpPr>
          <p:nvPr>
            <p:ph type="body" idx="1"/>
          </p:nvPr>
        </p:nvSpPr>
        <p:spPr>
          <a:xfrm>
            <a:off x="1585913" y="1412875"/>
            <a:ext cx="7772400" cy="4114800"/>
          </a:xfrm>
        </p:spPr>
        <p:txBody>
          <a:bodyPr/>
          <a:lstStyle/>
          <a:p>
            <a:pPr algn="just" eaLnBrk="1" hangingPunct="1">
              <a:lnSpc>
                <a:spcPct val="80000"/>
              </a:lnSpc>
            </a:pPr>
            <a:r>
              <a:rPr lang="es-MX" altLang="en-US" sz="2200">
                <a:latin typeface="Tahoma" panose="020B0604030504040204" pitchFamily="34" charset="0"/>
              </a:rPr>
              <a:t>En general, los tipos más comunes de cáncer de la piel se presentan en personas de más de 40 años y pocas veces son mortales.</a:t>
            </a:r>
          </a:p>
          <a:p>
            <a:pPr algn="just" eaLnBrk="1" hangingPunct="1">
              <a:lnSpc>
                <a:spcPct val="80000"/>
              </a:lnSpc>
              <a:buFont typeface="Wingdings" panose="05000000000000000000" pitchFamily="2" charset="2"/>
              <a:buNone/>
            </a:pPr>
            <a:endParaRPr lang="es-MX" altLang="en-US" sz="2200">
              <a:latin typeface="Tahoma" panose="020B0604030504040204" pitchFamily="34" charset="0"/>
            </a:endParaRPr>
          </a:p>
          <a:p>
            <a:pPr algn="just" eaLnBrk="1" hangingPunct="1">
              <a:lnSpc>
                <a:spcPct val="80000"/>
              </a:lnSpc>
              <a:buFont typeface="Wingdings" panose="05000000000000000000" pitchFamily="2" charset="2"/>
              <a:buNone/>
            </a:pPr>
            <a:r>
              <a:rPr lang="es-MX" altLang="en-US" sz="2200" b="1">
                <a:solidFill>
                  <a:srgbClr val="FF0000"/>
                </a:solidFill>
                <a:latin typeface="Tahoma" panose="020B0604030504040204" pitchFamily="34" charset="0"/>
              </a:rPr>
              <a:t>MELANOMA</a:t>
            </a:r>
          </a:p>
          <a:p>
            <a:pPr algn="just" eaLnBrk="1" hangingPunct="1">
              <a:lnSpc>
                <a:spcPct val="80000"/>
              </a:lnSpc>
            </a:pPr>
            <a:r>
              <a:rPr lang="es-MX" altLang="en-US" sz="2200">
                <a:latin typeface="Tahoma" panose="020B0604030504040204" pitchFamily="34" charset="0"/>
              </a:rPr>
              <a:t>Es la forma más grave de cáncer de la piel pero la menos frecuente.</a:t>
            </a:r>
          </a:p>
          <a:p>
            <a:pPr algn="just" eaLnBrk="1" hangingPunct="1">
              <a:lnSpc>
                <a:spcPct val="80000"/>
              </a:lnSpc>
            </a:pPr>
            <a:r>
              <a:rPr lang="es-MX" altLang="en-US" sz="2200">
                <a:latin typeface="Tahoma" panose="020B0604030504040204" pitchFamily="34" charset="0"/>
              </a:rPr>
              <a:t>Se presenta tanto en personas jóvenes como mayores.</a:t>
            </a:r>
          </a:p>
          <a:p>
            <a:pPr algn="just" eaLnBrk="1" hangingPunct="1">
              <a:lnSpc>
                <a:spcPct val="80000"/>
              </a:lnSpc>
            </a:pPr>
            <a:r>
              <a:rPr lang="es-MX" altLang="en-US" sz="2200">
                <a:latin typeface="Tahoma" panose="020B0604030504040204" pitchFamily="34" charset="0"/>
              </a:rPr>
              <a:t>Suele comenzar como un lunar o mancha parda, que aumenta repentinamente de tamaño.</a:t>
            </a:r>
          </a:p>
          <a:p>
            <a:pPr algn="just" eaLnBrk="1" hangingPunct="1">
              <a:lnSpc>
                <a:spcPct val="80000"/>
              </a:lnSpc>
            </a:pPr>
            <a:r>
              <a:rPr lang="es-MX" altLang="en-US" sz="2200">
                <a:latin typeface="Tahoma" panose="020B0604030504040204" pitchFamily="34" charset="0"/>
              </a:rPr>
              <a:t>Las células afectadas son los </a:t>
            </a:r>
            <a:r>
              <a:rPr lang="es-MX" altLang="en-US" sz="2200" i="1">
                <a:solidFill>
                  <a:schemeClr val="hlink"/>
                </a:solidFill>
                <a:latin typeface="Tahoma" panose="020B0604030504040204" pitchFamily="34" charset="0"/>
              </a:rPr>
              <a:t>melanocitos</a:t>
            </a:r>
            <a:r>
              <a:rPr lang="es-MX" altLang="en-US" sz="2200">
                <a:solidFill>
                  <a:schemeClr val="hlink"/>
                </a:solidFill>
                <a:latin typeface="Tahoma" panose="020B0604030504040204" pitchFamily="34" charset="0"/>
              </a:rPr>
              <a:t>,</a:t>
            </a:r>
            <a:r>
              <a:rPr lang="es-MX" altLang="en-US" sz="2200">
                <a:latin typeface="Tahoma" panose="020B0604030504040204" pitchFamily="34" charset="0"/>
              </a:rPr>
              <a:t> los cuales son los encargados de producir la </a:t>
            </a:r>
            <a:r>
              <a:rPr lang="es-MX" altLang="en-US" sz="2200" b="1">
                <a:solidFill>
                  <a:schemeClr val="hlink"/>
                </a:solidFill>
                <a:latin typeface="Tahoma" panose="020B0604030504040204" pitchFamily="34" charset="0"/>
              </a:rPr>
              <a:t>melanina.</a:t>
            </a:r>
            <a:r>
              <a:rPr lang="es-MX" altLang="en-US" sz="2200" baseline="30000">
                <a:latin typeface="Tahoma" panose="020B0604030504040204" pitchFamily="34" charset="0"/>
              </a:rPr>
              <a:t>3</a:t>
            </a:r>
          </a:p>
          <a:p>
            <a:pPr algn="just" eaLnBrk="1" hangingPunct="1">
              <a:lnSpc>
                <a:spcPct val="80000"/>
              </a:lnSpc>
            </a:pPr>
            <a:endParaRPr lang="es-ES" altLang="en-US" sz="2200">
              <a:latin typeface="Tahoma" panose="020B0604030504040204" pitchFamily="34" charset="0"/>
            </a:endParaRPr>
          </a:p>
        </p:txBody>
      </p:sp>
      <p:sp>
        <p:nvSpPr>
          <p:cNvPr id="34820" name="Text Box 4">
            <a:extLst>
              <a:ext uri="{FF2B5EF4-FFF2-40B4-BE49-F238E27FC236}">
                <a16:creationId xmlns:a16="http://schemas.microsoft.com/office/drawing/2014/main" id="{13FD43D4-01BC-4C99-A4E9-377AB698860F}"/>
              </a:ext>
            </a:extLst>
          </p:cNvPr>
          <p:cNvSpPr txBox="1">
            <a:spLocks noChangeArrowheads="1"/>
          </p:cNvSpPr>
          <p:nvPr/>
        </p:nvSpPr>
        <p:spPr bwMode="auto">
          <a:xfrm>
            <a:off x="1965326" y="6280150"/>
            <a:ext cx="6315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arn(inHorizontal)">
                                      <p:cBhvr>
                                        <p:cTn id="7" dur="500"/>
                                        <p:tgtEl>
                                          <p:spTgt spid="34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4819">
                                            <p:txEl>
                                              <p:pRg st="2" end="2"/>
                                            </p:txEl>
                                          </p:spTgt>
                                        </p:tgtEl>
                                        <p:attrNameLst>
                                          <p:attrName>style.visibility</p:attrName>
                                        </p:attrNameLst>
                                      </p:cBhvr>
                                      <p:to>
                                        <p:strVal val="visible"/>
                                      </p:to>
                                    </p:set>
                                    <p:animEffect transition="in" filter="barn(inHorizontal)">
                                      <p:cBhvr>
                                        <p:cTn id="12" dur="500"/>
                                        <p:tgtEl>
                                          <p:spTgt spid="3481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4819">
                                            <p:txEl>
                                              <p:pRg st="3" end="3"/>
                                            </p:txEl>
                                          </p:spTgt>
                                        </p:tgtEl>
                                        <p:attrNameLst>
                                          <p:attrName>style.visibility</p:attrName>
                                        </p:attrNameLst>
                                      </p:cBhvr>
                                      <p:to>
                                        <p:strVal val="visible"/>
                                      </p:to>
                                    </p:set>
                                    <p:animEffect transition="in" filter="barn(inHorizontal)">
                                      <p:cBhvr>
                                        <p:cTn id="17" dur="500"/>
                                        <p:tgtEl>
                                          <p:spTgt spid="3481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4819">
                                            <p:txEl>
                                              <p:pRg st="4" end="4"/>
                                            </p:txEl>
                                          </p:spTgt>
                                        </p:tgtEl>
                                        <p:attrNameLst>
                                          <p:attrName>style.visibility</p:attrName>
                                        </p:attrNameLst>
                                      </p:cBhvr>
                                      <p:to>
                                        <p:strVal val="visible"/>
                                      </p:to>
                                    </p:set>
                                    <p:animEffect transition="in" filter="barn(inHorizontal)">
                                      <p:cBhvr>
                                        <p:cTn id="22" dur="500"/>
                                        <p:tgtEl>
                                          <p:spTgt spid="3481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4819">
                                            <p:txEl>
                                              <p:pRg st="5" end="5"/>
                                            </p:txEl>
                                          </p:spTgt>
                                        </p:tgtEl>
                                        <p:attrNameLst>
                                          <p:attrName>style.visibility</p:attrName>
                                        </p:attrNameLst>
                                      </p:cBhvr>
                                      <p:to>
                                        <p:strVal val="visible"/>
                                      </p:to>
                                    </p:set>
                                    <p:animEffect transition="in" filter="barn(inHorizontal)">
                                      <p:cBhvr>
                                        <p:cTn id="27" dur="500"/>
                                        <p:tgtEl>
                                          <p:spTgt spid="3481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4819">
                                            <p:txEl>
                                              <p:pRg st="6" end="6"/>
                                            </p:txEl>
                                          </p:spTgt>
                                        </p:tgtEl>
                                        <p:attrNameLst>
                                          <p:attrName>style.visibility</p:attrName>
                                        </p:attrNameLst>
                                      </p:cBhvr>
                                      <p:to>
                                        <p:strVal val="visible"/>
                                      </p:to>
                                    </p:set>
                                    <p:animEffect transition="in" filter="barn(inHorizontal)">
                                      <p:cBhvr>
                                        <p:cTn id="32" dur="500"/>
                                        <p:tgtEl>
                                          <p:spTgt spid="34819">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34820"/>
                                        </p:tgtEl>
                                        <p:attrNameLst>
                                          <p:attrName>style.visibility</p:attrName>
                                        </p:attrNameLst>
                                      </p:cBhvr>
                                      <p:to>
                                        <p:strVal val="visible"/>
                                      </p:to>
                                    </p:set>
                                    <p:animEffect transition="in" filter="barn(inHorizontal)">
                                      <p:cBhvr>
                                        <p:cTn id="37"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P spid="34820"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FA6218F-C91D-437C-B8E1-2A1088D6624A}"/>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Cáncer de piel</a:t>
            </a:r>
            <a:endParaRPr lang="es-ES" altLang="en-US">
              <a:latin typeface="Tahoma" panose="020B0604030504040204" pitchFamily="34" charset="0"/>
            </a:endParaRPr>
          </a:p>
        </p:txBody>
      </p:sp>
      <p:pic>
        <p:nvPicPr>
          <p:cNvPr id="29699" name="Picture 3" descr="p8a07301">
            <a:extLst>
              <a:ext uri="{FF2B5EF4-FFF2-40B4-BE49-F238E27FC236}">
                <a16:creationId xmlns:a16="http://schemas.microsoft.com/office/drawing/2014/main" id="{150E1CBB-724F-49E0-831C-EA619A341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306514"/>
            <a:ext cx="6705600" cy="555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59F2209C-6699-492B-BBCE-9A857CF74183}"/>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Melanoma</a:t>
            </a:r>
            <a:endParaRPr lang="es-ES" altLang="en-US">
              <a:latin typeface="Tahoma" panose="020B0604030504040204" pitchFamily="34" charset="0"/>
            </a:endParaRPr>
          </a:p>
        </p:txBody>
      </p:sp>
      <p:sp>
        <p:nvSpPr>
          <p:cNvPr id="36867" name="Rectangle 3">
            <a:extLst>
              <a:ext uri="{FF2B5EF4-FFF2-40B4-BE49-F238E27FC236}">
                <a16:creationId xmlns:a16="http://schemas.microsoft.com/office/drawing/2014/main" id="{B00A22D9-F373-4716-87D9-7C630DF770C2}"/>
              </a:ext>
            </a:extLst>
          </p:cNvPr>
          <p:cNvSpPr>
            <a:spLocks noGrp="1" noChangeArrowheads="1"/>
          </p:cNvSpPr>
          <p:nvPr>
            <p:ph type="body" idx="1"/>
          </p:nvPr>
        </p:nvSpPr>
        <p:spPr/>
        <p:txBody>
          <a:bodyPr/>
          <a:lstStyle/>
          <a:p>
            <a:pPr algn="just" eaLnBrk="1" hangingPunct="1"/>
            <a:r>
              <a:rPr lang="es-MX" altLang="en-US">
                <a:latin typeface="Tahoma" panose="020B0604030504040204" pitchFamily="34" charset="0"/>
              </a:rPr>
              <a:t>El lunar puede tornarse negro azuloso o tener manchas negruzcas.</a:t>
            </a:r>
          </a:p>
          <a:p>
            <a:pPr algn="just" eaLnBrk="1" hangingPunct="1"/>
            <a:r>
              <a:rPr lang="es-MX" altLang="en-US">
                <a:latin typeface="Tahoma" panose="020B0604030504040204" pitchFamily="34" charset="0"/>
              </a:rPr>
              <a:t>A diferencia de otros tipos de cáncer cutáneo, éste se propaga con rapidez a otros órganos (</a:t>
            </a:r>
            <a:r>
              <a:rPr lang="es-MX" altLang="en-US" i="1">
                <a:solidFill>
                  <a:schemeClr val="hlink"/>
                </a:solidFill>
                <a:latin typeface="Tahoma" panose="020B0604030504040204" pitchFamily="34" charset="0"/>
              </a:rPr>
              <a:t>metástasis</a:t>
            </a:r>
            <a:r>
              <a:rPr lang="es-MX" altLang="en-US">
                <a:latin typeface="Tahoma" panose="020B0604030504040204" pitchFamily="34" charset="0"/>
              </a:rPr>
              <a:t>).</a:t>
            </a:r>
          </a:p>
          <a:p>
            <a:pPr algn="just" eaLnBrk="1" hangingPunct="1"/>
            <a:r>
              <a:rPr lang="es-MX" altLang="en-US">
                <a:latin typeface="Tahoma" panose="020B0604030504040204" pitchFamily="34" charset="0"/>
              </a:rPr>
              <a:t>Al igual que los otros tipos de cáncer de piel, el melanoma es curable si se detecta a tiempo.</a:t>
            </a:r>
            <a:r>
              <a:rPr lang="es-MX" altLang="en-US" baseline="30000">
                <a:latin typeface="Tahoma" panose="020B0604030504040204" pitchFamily="34" charset="0"/>
              </a:rPr>
              <a:t>3</a:t>
            </a:r>
            <a:endParaRPr lang="es-ES" altLang="en-US" baseline="30000">
              <a:latin typeface="Tahoma" panose="020B0604030504040204" pitchFamily="34" charset="0"/>
            </a:endParaRPr>
          </a:p>
        </p:txBody>
      </p:sp>
      <p:sp>
        <p:nvSpPr>
          <p:cNvPr id="36868" name="Text Box 4">
            <a:extLst>
              <a:ext uri="{FF2B5EF4-FFF2-40B4-BE49-F238E27FC236}">
                <a16:creationId xmlns:a16="http://schemas.microsoft.com/office/drawing/2014/main" id="{FF2E73D8-4E65-49C2-93CE-FF4A5192E58B}"/>
              </a:ext>
            </a:extLst>
          </p:cNvPr>
          <p:cNvSpPr txBox="1">
            <a:spLocks noChangeArrowheads="1"/>
          </p:cNvSpPr>
          <p:nvPr/>
        </p:nvSpPr>
        <p:spPr bwMode="auto">
          <a:xfrm>
            <a:off x="1965326" y="5975350"/>
            <a:ext cx="6315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barn(inHorizontal)">
                                      <p:cBhvr>
                                        <p:cTn id="7" dur="500"/>
                                        <p:tgtEl>
                                          <p:spTgt spid="368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barn(inHorizontal)">
                                      <p:cBhvr>
                                        <p:cTn id="12" dur="500"/>
                                        <p:tgtEl>
                                          <p:spTgt spid="368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barn(inHorizontal)">
                                      <p:cBhvr>
                                        <p:cTn id="17" dur="500"/>
                                        <p:tgtEl>
                                          <p:spTgt spid="368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6868"/>
                                        </p:tgtEl>
                                        <p:attrNameLst>
                                          <p:attrName>style.visibility</p:attrName>
                                        </p:attrNameLst>
                                      </p:cBhvr>
                                      <p:to>
                                        <p:strVal val="visible"/>
                                      </p:to>
                                    </p:set>
                                    <p:animEffect transition="in" filter="barn(inHorizontal)">
                                      <p:cBhvr>
                                        <p:cTn id="22" dur="5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P spid="36868"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1900B46-EDE3-4B64-9F17-4EE4A4EA34F9}"/>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Cáncer de piel</a:t>
            </a:r>
            <a:endParaRPr lang="es-ES" altLang="en-US">
              <a:latin typeface="Tahoma" panose="020B0604030504040204" pitchFamily="34" charset="0"/>
            </a:endParaRPr>
          </a:p>
        </p:txBody>
      </p:sp>
      <p:sp>
        <p:nvSpPr>
          <p:cNvPr id="37892" name="Rectangle 4">
            <a:extLst>
              <a:ext uri="{FF2B5EF4-FFF2-40B4-BE49-F238E27FC236}">
                <a16:creationId xmlns:a16="http://schemas.microsoft.com/office/drawing/2014/main" id="{E5EFDC52-7208-4E2B-AEDF-F5B082B87A4A}"/>
              </a:ext>
            </a:extLst>
          </p:cNvPr>
          <p:cNvSpPr>
            <a:spLocks noGrp="1" noChangeArrowheads="1"/>
          </p:cNvSpPr>
          <p:nvPr>
            <p:ph type="body" sz="half" idx="2"/>
          </p:nvPr>
        </p:nvSpPr>
        <p:spPr>
          <a:xfrm>
            <a:off x="5338764" y="1600201"/>
            <a:ext cx="4033837" cy="3629025"/>
          </a:xfrm>
        </p:spPr>
        <p:txBody>
          <a:bodyPr/>
          <a:lstStyle/>
          <a:p>
            <a:pPr algn="just" eaLnBrk="1" hangingPunct="1"/>
            <a:r>
              <a:rPr lang="es-MX" altLang="en-US" sz="2800">
                <a:latin typeface="Tahoma" panose="020B0604030504040204" pitchFamily="34" charset="0"/>
              </a:rPr>
              <a:t>La mayor parte de los cánceres de piel se deben a una exposición excesiva a los rayos ultravioleta del sol (así como al uso de lámparas bronceadoras).</a:t>
            </a:r>
            <a:r>
              <a:rPr lang="es-MX" altLang="en-US" sz="2800" baseline="30000">
                <a:latin typeface="Tahoma" panose="020B0604030504040204" pitchFamily="34" charset="0"/>
              </a:rPr>
              <a:t>3</a:t>
            </a:r>
            <a:endParaRPr lang="es-ES" altLang="en-US" sz="2800" baseline="30000">
              <a:latin typeface="Tahoma" panose="020B0604030504040204" pitchFamily="34" charset="0"/>
            </a:endParaRPr>
          </a:p>
        </p:txBody>
      </p:sp>
      <p:pic>
        <p:nvPicPr>
          <p:cNvPr id="37893" name="Picture 5" descr="4CD5162">
            <a:extLst>
              <a:ext uri="{FF2B5EF4-FFF2-40B4-BE49-F238E27FC236}">
                <a16:creationId xmlns:a16="http://schemas.microsoft.com/office/drawing/2014/main" id="{FDFDF605-F997-46AF-85CC-5707A38E3729}"/>
              </a:ext>
            </a:extLst>
          </p:cNvPr>
          <p:cNvPicPr>
            <a:picLocks noGrp="1" noChangeAspect="1" noChangeArrowheads="1"/>
          </p:cNvPicPr>
          <p:nvPr>
            <p:ph type="clipArt" sz="half" idx="1"/>
          </p:nvPr>
        </p:nvPicPr>
        <p:blipFill>
          <a:blip r:embed="rId3">
            <a:lum bright="30000" contrast="-18000"/>
            <a:extLst>
              <a:ext uri="{28A0092B-C50C-407E-A947-70E740481C1C}">
                <a14:useLocalDpi xmlns:a14="http://schemas.microsoft.com/office/drawing/2010/main" val="0"/>
              </a:ext>
            </a:extLst>
          </a:blip>
          <a:srcRect/>
          <a:stretch>
            <a:fillRect/>
          </a:stretch>
        </p:blipFill>
        <p:spPr>
          <a:xfrm>
            <a:off x="1524000" y="2768600"/>
            <a:ext cx="3733800" cy="2489200"/>
          </a:xfrm>
        </p:spPr>
      </p:pic>
      <p:sp>
        <p:nvSpPr>
          <p:cNvPr id="37894" name="Text Box 6">
            <a:extLst>
              <a:ext uri="{FF2B5EF4-FFF2-40B4-BE49-F238E27FC236}">
                <a16:creationId xmlns:a16="http://schemas.microsoft.com/office/drawing/2014/main" id="{E48D4BCA-81EB-4C83-98C1-F6AE54EE1712}"/>
              </a:ext>
            </a:extLst>
          </p:cNvPr>
          <p:cNvSpPr txBox="1">
            <a:spLocks noChangeArrowheads="1"/>
          </p:cNvSpPr>
          <p:nvPr/>
        </p:nvSpPr>
        <p:spPr bwMode="auto">
          <a:xfrm>
            <a:off x="1812925" y="5518150"/>
            <a:ext cx="14049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b="1">
                <a:latin typeface="Tahoma" panose="020B0604030504040204" pitchFamily="34" charset="0"/>
              </a:rPr>
              <a:t>Age Fotosotck </a:t>
            </a:r>
            <a:r>
              <a:rPr lang="es-MX" altLang="en-US" sz="1200" b="1" baseline="30000">
                <a:latin typeface="Tahoma" panose="020B0604030504040204" pitchFamily="34" charset="0"/>
                <a:cs typeface="Times New Roman" panose="02020603050405020304" pitchFamily="18" charset="0"/>
              </a:rPr>
              <a:t>®</a:t>
            </a:r>
            <a:endParaRPr lang="es-ES" altLang="en-US" sz="2400">
              <a:latin typeface="Tahoma" panose="020B0604030504040204" pitchFamily="34" charset="0"/>
            </a:endParaRPr>
          </a:p>
        </p:txBody>
      </p:sp>
      <p:sp>
        <p:nvSpPr>
          <p:cNvPr id="37895" name="Text Box 7">
            <a:extLst>
              <a:ext uri="{FF2B5EF4-FFF2-40B4-BE49-F238E27FC236}">
                <a16:creationId xmlns:a16="http://schemas.microsoft.com/office/drawing/2014/main" id="{A5C5ADB3-8CA7-43C5-85E0-F9E108407C7E}"/>
              </a:ext>
            </a:extLst>
          </p:cNvPr>
          <p:cNvSpPr txBox="1">
            <a:spLocks noChangeArrowheads="1"/>
          </p:cNvSpPr>
          <p:nvPr/>
        </p:nvSpPr>
        <p:spPr bwMode="auto">
          <a:xfrm>
            <a:off x="3200401" y="6172200"/>
            <a:ext cx="6315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7893"/>
                                        </p:tgtEl>
                                        <p:attrNameLst>
                                          <p:attrName>style.visibility</p:attrName>
                                        </p:attrNameLst>
                                      </p:cBhvr>
                                      <p:to>
                                        <p:strVal val="visible"/>
                                      </p:to>
                                    </p:set>
                                    <p:anim calcmode="lin" valueType="num">
                                      <p:cBhvr>
                                        <p:cTn id="7" dur="500" fill="hold"/>
                                        <p:tgtEl>
                                          <p:spTgt spid="37893"/>
                                        </p:tgtEl>
                                        <p:attrNameLst>
                                          <p:attrName>ppt_w</p:attrName>
                                        </p:attrNameLst>
                                      </p:cBhvr>
                                      <p:tavLst>
                                        <p:tav tm="0">
                                          <p:val>
                                            <p:fltVal val="0"/>
                                          </p:val>
                                        </p:tav>
                                        <p:tav tm="100000">
                                          <p:val>
                                            <p:strVal val="#ppt_w"/>
                                          </p:val>
                                        </p:tav>
                                      </p:tavLst>
                                    </p:anim>
                                    <p:anim calcmode="lin" valueType="num">
                                      <p:cBhvr>
                                        <p:cTn id="8" dur="500" fill="hold"/>
                                        <p:tgtEl>
                                          <p:spTgt spid="37893"/>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37894"/>
                                        </p:tgtEl>
                                        <p:attrNameLst>
                                          <p:attrName>style.visibility</p:attrName>
                                        </p:attrNameLst>
                                      </p:cBhvr>
                                      <p:to>
                                        <p:strVal val="visible"/>
                                      </p:to>
                                    </p:set>
                                    <p:animEffect transition="in" filter="barn(inHorizontal)">
                                      <p:cBhvr>
                                        <p:cTn id="13" dur="500"/>
                                        <p:tgtEl>
                                          <p:spTgt spid="3789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37892">
                                            <p:txEl>
                                              <p:pRg st="0" end="0"/>
                                            </p:txEl>
                                          </p:spTgt>
                                        </p:tgtEl>
                                        <p:attrNameLst>
                                          <p:attrName>style.visibility</p:attrName>
                                        </p:attrNameLst>
                                      </p:cBhvr>
                                      <p:to>
                                        <p:strVal val="visible"/>
                                      </p:to>
                                    </p:set>
                                    <p:animEffect transition="in" filter="barn(inHorizontal)">
                                      <p:cBhvr>
                                        <p:cTn id="18" dur="500"/>
                                        <p:tgtEl>
                                          <p:spTgt spid="37892">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7895"/>
                                        </p:tgtEl>
                                        <p:attrNameLst>
                                          <p:attrName>style.visibility</p:attrName>
                                        </p:attrNameLst>
                                      </p:cBhvr>
                                      <p:to>
                                        <p:strVal val="visible"/>
                                      </p:to>
                                    </p:set>
                                    <p:animEffect transition="in" filter="barn(inHorizontal)">
                                      <p:cBhvr>
                                        <p:cTn id="23" dur="5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build="p" autoUpdateAnimBg="0"/>
      <p:bldP spid="37894" grpId="0" autoUpdateAnimBg="0"/>
      <p:bldP spid="37895"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CA65410-6F07-402D-B8DF-BA194D88B544}"/>
              </a:ext>
            </a:extLst>
          </p:cNvPr>
          <p:cNvSpPr>
            <a:spLocks noGrp="1" noChangeArrowheads="1"/>
          </p:cNvSpPr>
          <p:nvPr>
            <p:ph type="title"/>
          </p:nvPr>
        </p:nvSpPr>
        <p:spPr/>
        <p:txBody>
          <a:bodyPr/>
          <a:lstStyle/>
          <a:p>
            <a:pPr eaLnBrk="1" hangingPunct="1"/>
            <a:r>
              <a:rPr lang="es-MX" altLang="en-US">
                <a:latin typeface="Tahoma" panose="020B0604030504040204" pitchFamily="34" charset="0"/>
              </a:rPr>
              <a:t>Medidas preventivas</a:t>
            </a:r>
            <a:endParaRPr lang="es-ES" altLang="en-US">
              <a:latin typeface="Tahoma" panose="020B0604030504040204" pitchFamily="34" charset="0"/>
            </a:endParaRPr>
          </a:p>
        </p:txBody>
      </p:sp>
      <p:sp>
        <p:nvSpPr>
          <p:cNvPr id="38915" name="Rectangle 3">
            <a:extLst>
              <a:ext uri="{FF2B5EF4-FFF2-40B4-BE49-F238E27FC236}">
                <a16:creationId xmlns:a16="http://schemas.microsoft.com/office/drawing/2014/main" id="{98028308-F680-4748-B49D-802DF5DB04CE}"/>
              </a:ext>
            </a:extLst>
          </p:cNvPr>
          <p:cNvSpPr>
            <a:spLocks noGrp="1" noChangeArrowheads="1"/>
          </p:cNvSpPr>
          <p:nvPr>
            <p:ph type="body" idx="1"/>
          </p:nvPr>
        </p:nvSpPr>
        <p:spPr/>
        <p:txBody>
          <a:bodyPr/>
          <a:lstStyle/>
          <a:p>
            <a:pPr algn="just" eaLnBrk="1" hangingPunct="1">
              <a:lnSpc>
                <a:spcPct val="90000"/>
              </a:lnSpc>
            </a:pPr>
            <a:r>
              <a:rPr lang="es-MX" altLang="en-US" sz="2800">
                <a:latin typeface="Tahoma" panose="020B0604030504040204" pitchFamily="34" charset="0"/>
              </a:rPr>
              <a:t>Reduce tu exposición al sol entre las 10 am y las 3 pm.</a:t>
            </a:r>
          </a:p>
          <a:p>
            <a:pPr algn="just" eaLnBrk="1" hangingPunct="1">
              <a:lnSpc>
                <a:spcPct val="90000"/>
              </a:lnSpc>
            </a:pPr>
            <a:r>
              <a:rPr lang="es-MX" altLang="en-US" sz="2800">
                <a:latin typeface="Tahoma" panose="020B0604030504040204" pitchFamily="34" charset="0"/>
              </a:rPr>
              <a:t>Utiliza filtro solar, el cual es una sustancia que impide el paso de los rayos ultravioleta.</a:t>
            </a:r>
          </a:p>
          <a:p>
            <a:pPr algn="just" eaLnBrk="1" hangingPunct="1">
              <a:lnSpc>
                <a:spcPct val="90000"/>
              </a:lnSpc>
            </a:pPr>
            <a:r>
              <a:rPr lang="es-MX" altLang="en-US" sz="2800">
                <a:latin typeface="Tahoma" panose="020B0604030504040204" pitchFamily="34" charset="0"/>
              </a:rPr>
              <a:t>A los filtro solares se les asigna un número que corresponde  a un </a:t>
            </a:r>
            <a:r>
              <a:rPr lang="es-MX" altLang="en-US" sz="2800" u="sng">
                <a:solidFill>
                  <a:srgbClr val="3333CC"/>
                </a:solidFill>
                <a:latin typeface="Tahoma" panose="020B0604030504040204" pitchFamily="34" charset="0"/>
              </a:rPr>
              <a:t>F</a:t>
            </a:r>
            <a:r>
              <a:rPr lang="es-MX" altLang="en-US" sz="2800">
                <a:latin typeface="Tahoma" panose="020B0604030504040204" pitchFamily="34" charset="0"/>
              </a:rPr>
              <a:t>actor de </a:t>
            </a:r>
            <a:r>
              <a:rPr lang="es-MX" altLang="en-US" sz="2800" u="sng">
                <a:solidFill>
                  <a:srgbClr val="3333CC"/>
                </a:solidFill>
                <a:latin typeface="Tahoma" panose="020B0604030504040204" pitchFamily="34" charset="0"/>
              </a:rPr>
              <a:t>P</a:t>
            </a:r>
            <a:r>
              <a:rPr lang="es-MX" altLang="en-US" sz="2800">
                <a:latin typeface="Tahoma" panose="020B0604030504040204" pitchFamily="34" charset="0"/>
              </a:rPr>
              <a:t>rotección </a:t>
            </a:r>
            <a:r>
              <a:rPr lang="es-MX" altLang="en-US" sz="2800" u="sng">
                <a:solidFill>
                  <a:srgbClr val="3333CC"/>
                </a:solidFill>
                <a:latin typeface="Tahoma" panose="020B0604030504040204" pitchFamily="34" charset="0"/>
              </a:rPr>
              <a:t>S</a:t>
            </a:r>
            <a:r>
              <a:rPr lang="es-MX" altLang="en-US" sz="2800">
                <a:latin typeface="Tahoma" panose="020B0604030504040204" pitchFamily="34" charset="0"/>
              </a:rPr>
              <a:t>olar (</a:t>
            </a:r>
            <a:r>
              <a:rPr lang="es-MX" altLang="en-US" sz="2800">
                <a:solidFill>
                  <a:srgbClr val="3333CC"/>
                </a:solidFill>
                <a:latin typeface="Tahoma" panose="020B0604030504040204" pitchFamily="34" charset="0"/>
              </a:rPr>
              <a:t>FPS</a:t>
            </a:r>
            <a:r>
              <a:rPr lang="es-MX" altLang="en-US" sz="2800">
                <a:latin typeface="Tahoma" panose="020B0604030504040204" pitchFamily="34" charset="0"/>
              </a:rPr>
              <a:t>).</a:t>
            </a:r>
          </a:p>
          <a:p>
            <a:pPr algn="just" eaLnBrk="1" hangingPunct="1">
              <a:lnSpc>
                <a:spcPct val="90000"/>
              </a:lnSpc>
            </a:pPr>
            <a:r>
              <a:rPr lang="es-MX" altLang="en-US" sz="2800">
                <a:latin typeface="Tahoma" panose="020B0604030504040204" pitchFamily="34" charset="0"/>
              </a:rPr>
              <a:t>Cuanto mayor es el FPS, mayor protección.</a:t>
            </a:r>
          </a:p>
          <a:p>
            <a:pPr algn="just" eaLnBrk="1" hangingPunct="1">
              <a:lnSpc>
                <a:spcPct val="90000"/>
              </a:lnSpc>
            </a:pPr>
            <a:r>
              <a:rPr lang="es-MX" altLang="en-US" sz="2800">
                <a:latin typeface="Tahoma" panose="020B0604030504040204" pitchFamily="34" charset="0"/>
              </a:rPr>
              <a:t>Utiliza un FPS del N° 30 o mayor.</a:t>
            </a:r>
            <a:r>
              <a:rPr lang="es-MX" altLang="en-US" sz="2800" baseline="30000">
                <a:latin typeface="Tahoma" panose="020B0604030504040204" pitchFamily="34" charset="0"/>
              </a:rPr>
              <a:t>3</a:t>
            </a:r>
            <a:endParaRPr lang="es-ES" altLang="en-US" sz="2800" baseline="30000">
              <a:latin typeface="Tahoma" panose="020B0604030504040204" pitchFamily="34" charset="0"/>
            </a:endParaRPr>
          </a:p>
        </p:txBody>
      </p:sp>
      <p:sp>
        <p:nvSpPr>
          <p:cNvPr id="38916" name="Text Box 4">
            <a:extLst>
              <a:ext uri="{FF2B5EF4-FFF2-40B4-BE49-F238E27FC236}">
                <a16:creationId xmlns:a16="http://schemas.microsoft.com/office/drawing/2014/main" id="{4E373212-AD56-4DCA-991D-BB2DDADECF5F}"/>
              </a:ext>
            </a:extLst>
          </p:cNvPr>
          <p:cNvSpPr txBox="1">
            <a:spLocks noChangeArrowheads="1"/>
          </p:cNvSpPr>
          <p:nvPr/>
        </p:nvSpPr>
        <p:spPr bwMode="auto">
          <a:xfrm>
            <a:off x="1965326" y="6280150"/>
            <a:ext cx="6315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MX" altLang="en-US" sz="1200">
                <a:latin typeface="Tahoma" panose="020B0604030504040204" pitchFamily="34" charset="0"/>
              </a:rPr>
              <a:t>3 Pruitt, Crumpler, Prothrow-Stith, </a:t>
            </a:r>
            <a:r>
              <a:rPr lang="es-MX" altLang="en-US" sz="1200" i="1">
                <a:latin typeface="Tahoma" panose="020B0604030504040204" pitchFamily="34" charset="0"/>
              </a:rPr>
              <a:t>“Salud: destrezas para el bienestar”</a:t>
            </a:r>
            <a:r>
              <a:rPr lang="es-MX" altLang="en-US" sz="1200">
                <a:latin typeface="Tahoma" panose="020B0604030504040204" pitchFamily="34" charset="0"/>
              </a:rPr>
              <a:t>, Prentice Hall, 2000</a:t>
            </a:r>
            <a:endParaRPr lang="es-ES" altLang="en-US" sz="24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barn(inHorizontal)">
                                      <p:cBhvr>
                                        <p:cTn id="7" dur="500"/>
                                        <p:tgtEl>
                                          <p:spTgt spid="389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barn(inHorizontal)">
                                      <p:cBhvr>
                                        <p:cTn id="12" dur="500"/>
                                        <p:tgtEl>
                                          <p:spTgt spid="389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8915">
                                            <p:txEl>
                                              <p:pRg st="2" end="2"/>
                                            </p:txEl>
                                          </p:spTgt>
                                        </p:tgtEl>
                                        <p:attrNameLst>
                                          <p:attrName>style.visibility</p:attrName>
                                        </p:attrNameLst>
                                      </p:cBhvr>
                                      <p:to>
                                        <p:strVal val="visible"/>
                                      </p:to>
                                    </p:set>
                                    <p:animEffect transition="in" filter="barn(inHorizontal)">
                                      <p:cBhvr>
                                        <p:cTn id="17" dur="500"/>
                                        <p:tgtEl>
                                          <p:spTgt spid="389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8915">
                                            <p:txEl>
                                              <p:pRg st="3" end="3"/>
                                            </p:txEl>
                                          </p:spTgt>
                                        </p:tgtEl>
                                        <p:attrNameLst>
                                          <p:attrName>style.visibility</p:attrName>
                                        </p:attrNameLst>
                                      </p:cBhvr>
                                      <p:to>
                                        <p:strVal val="visible"/>
                                      </p:to>
                                    </p:set>
                                    <p:animEffect transition="in" filter="barn(inHorizontal)">
                                      <p:cBhvr>
                                        <p:cTn id="22" dur="500"/>
                                        <p:tgtEl>
                                          <p:spTgt spid="3891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8915">
                                            <p:txEl>
                                              <p:pRg st="4" end="4"/>
                                            </p:txEl>
                                          </p:spTgt>
                                        </p:tgtEl>
                                        <p:attrNameLst>
                                          <p:attrName>style.visibility</p:attrName>
                                        </p:attrNameLst>
                                      </p:cBhvr>
                                      <p:to>
                                        <p:strVal val="visible"/>
                                      </p:to>
                                    </p:set>
                                    <p:animEffect transition="in" filter="barn(inHorizontal)">
                                      <p:cBhvr>
                                        <p:cTn id="27" dur="500"/>
                                        <p:tgtEl>
                                          <p:spTgt spid="3891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8916"/>
                                        </p:tgtEl>
                                        <p:attrNameLst>
                                          <p:attrName>style.visibility</p:attrName>
                                        </p:attrNameLst>
                                      </p:cBhvr>
                                      <p:to>
                                        <p:strVal val="visible"/>
                                      </p:to>
                                    </p:set>
                                    <p:animEffect transition="in" filter="barn(inHorizontal)">
                                      <p:cBhvr>
                                        <p:cTn id="32"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P spid="3891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
                <a:schemeClr val="tx1"/>
              </a:buClr>
              <a:buFont typeface="+mj-lt"/>
              <a:buAutoNum type="arabicParenR" startAt="6"/>
            </a:pPr>
            <a:r>
              <a:rPr lang="es-ES" dirty="0"/>
              <a:t>Los órganos sensoriales para el tacto, la presión, el dolor y la temperatura se localizan aquí.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Funciones</a:t>
            </a:r>
            <a:r>
              <a:rPr lang="en-US" dirty="0"/>
              <a:t>
</a:t>
            </a:r>
          </a:p>
        </p:txBody>
      </p:sp>
      <p:pic>
        <p:nvPicPr>
          <p:cNvPr id="40964" name="Picture 4" descr="http://thumbs.dreamstime.com/z/skin-senses-22693701.jpg"/>
          <p:cNvPicPr>
            <a:picLocks noChangeAspect="1" noChangeArrowheads="1"/>
          </p:cNvPicPr>
          <p:nvPr/>
        </p:nvPicPr>
        <p:blipFill>
          <a:blip r:embed="rId2" cstate="print"/>
          <a:srcRect/>
          <a:stretch>
            <a:fillRect/>
          </a:stretch>
        </p:blipFill>
        <p:spPr bwMode="auto">
          <a:xfrm>
            <a:off x="3855720" y="2667001"/>
            <a:ext cx="6396990" cy="387435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9"/>
            <a:ext cx="4953000" cy="4525963"/>
          </a:xfrm>
        </p:spPr>
        <p:txBody>
          <a:bodyPr/>
          <a:lstStyle/>
          <a:p>
            <a:r>
              <a:rPr lang="es-ES" dirty="0"/>
              <a:t>Tiene dos regiones distintas:
Epidermis : La capa superficial compuesta de epitelio.
Dermis : La capa profunda compuesta de tejido conectivo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a:t>
            </a:r>
            <a:r>
              <a:rPr lang="en-US" dirty="0" err="1"/>
              <a:t>Estructura</a:t>
            </a:r>
            <a:r>
              <a:rPr lang="en-US" dirty="0"/>
              <a:t> </a:t>
            </a:r>
            <a:r>
              <a:rPr lang="en-US" dirty="0" err="1"/>
              <a:t>Básica</a:t>
            </a:r>
            <a:r>
              <a:rPr lang="en-US" dirty="0"/>
              <a:t>
</a:t>
            </a:r>
          </a:p>
        </p:txBody>
      </p:sp>
      <p:pic>
        <p:nvPicPr>
          <p:cNvPr id="41986" name="Picture 2" descr="http://classes.midlandstech.edu/carterp/Courses/bio210/chap05/Slide1.JPG"/>
          <p:cNvPicPr>
            <a:picLocks noChangeAspect="1" noChangeArrowheads="1"/>
          </p:cNvPicPr>
          <p:nvPr/>
        </p:nvPicPr>
        <p:blipFill>
          <a:blip r:embed="rId2" cstate="print"/>
          <a:srcRect/>
          <a:stretch>
            <a:fillRect/>
          </a:stretch>
        </p:blipFill>
        <p:spPr bwMode="auto">
          <a:xfrm>
            <a:off x="4876801" y="1219200"/>
            <a:ext cx="5638800" cy="4267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9"/>
            <a:ext cx="4030980" cy="4525963"/>
          </a:xfrm>
        </p:spPr>
        <p:txBody>
          <a:bodyPr>
            <a:normAutofit/>
          </a:bodyPr>
          <a:lstStyle/>
          <a:p>
            <a:pPr marL="624078" indent="-514350">
              <a:buClr>
                <a:schemeClr val="tx1"/>
              </a:buClr>
              <a:buFont typeface="+mj-lt"/>
              <a:buAutoNum type="arabicParenR"/>
            </a:pPr>
            <a:r>
              <a:rPr lang="es-ES" dirty="0"/>
              <a:t>La epidermis avascular es un epitelio escamoso estratificado queratinizado formado por células y cuatro o cinco capas.
</a:t>
            </a:r>
            <a:endParaRPr lang="en-US" dirty="0"/>
          </a:p>
        </p:txBody>
      </p:sp>
      <p:sp>
        <p:nvSpPr>
          <p:cNvPr id="3" name="Title 2"/>
          <p:cNvSpPr>
            <a:spLocks noGrp="1"/>
          </p:cNvSpPr>
          <p:nvPr>
            <p:ph type="title"/>
          </p:nvPr>
        </p:nvSpPr>
        <p:spPr/>
        <p:txBody>
          <a:bodyPr>
            <a:normAutofit fontScale="90000"/>
          </a:bodyPr>
          <a:lstStyle/>
          <a:p>
            <a:r>
              <a:rPr lang="en-US" dirty="0"/>
              <a:t>La </a:t>
            </a:r>
            <a:r>
              <a:rPr lang="en-US" dirty="0" err="1"/>
              <a:t>piel</a:t>
            </a:r>
            <a:r>
              <a:rPr lang="en-US" dirty="0"/>
              <a:t> : Epidermis
</a:t>
            </a:r>
          </a:p>
        </p:txBody>
      </p:sp>
      <p:pic>
        <p:nvPicPr>
          <p:cNvPr id="40962" name="Picture 2" descr="http://classes.midlandstech.edu/carterp/Courses/bio210/chap05/Slide1.JPG"/>
          <p:cNvPicPr>
            <a:picLocks noChangeAspect="1" noChangeArrowheads="1"/>
          </p:cNvPicPr>
          <p:nvPr/>
        </p:nvPicPr>
        <p:blipFill>
          <a:blip r:embed="rId2" cstate="print"/>
          <a:srcRect/>
          <a:stretch>
            <a:fillRect/>
          </a:stretch>
        </p:blipFill>
        <p:spPr bwMode="auto">
          <a:xfrm>
            <a:off x="4267200" y="1600200"/>
            <a:ext cx="6248400" cy="447675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2732</TotalTime>
  <Words>1720</Words>
  <Application>Microsoft Office PowerPoint</Application>
  <PresentationFormat>Custom</PresentationFormat>
  <Paragraphs>181</Paragraphs>
  <Slides>64</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Calibri</vt:lpstr>
      <vt:lpstr>Lucida Sans Unicode</vt:lpstr>
      <vt:lpstr>Tahoma</vt:lpstr>
      <vt:lpstr>Times New Roman</vt:lpstr>
      <vt:lpstr>Verdana</vt:lpstr>
      <vt:lpstr>Wingdings</vt:lpstr>
      <vt:lpstr>Wingdings 2</vt:lpstr>
      <vt:lpstr>Wingdings 3</vt:lpstr>
      <vt:lpstr>Concourse</vt:lpstr>
      <vt:lpstr>La piel o el integuento
</vt:lpstr>
      <vt:lpstr>The Skin : Definition</vt:lpstr>
      <vt:lpstr>La piel : Funciones
</vt:lpstr>
      <vt:lpstr>La piel : Funciones
</vt:lpstr>
      <vt:lpstr>La piel : Funciones
</vt:lpstr>
      <vt:lpstr>La piel : Funciones
</vt:lpstr>
      <vt:lpstr>La piel : Funciones
</vt:lpstr>
      <vt:lpstr>La Piel : Estructura Básica
</vt:lpstr>
      <vt:lpstr>La piel : Epidermis
</vt:lpstr>
      <vt:lpstr>La piel : Epidermis
</vt:lpstr>
      <vt:lpstr>La piel : Epidermis
</vt:lpstr>
      <vt:lpstr>La piel : Epidermis
</vt:lpstr>
      <vt:lpstr>La piel : Epidermis
</vt:lpstr>
      <vt:lpstr>Capa de piel
</vt:lpstr>
      <vt:lpstr>La piel : Epidermis
</vt:lpstr>
      <vt:lpstr>La piel : Epidermis
</vt:lpstr>
      <vt:lpstr>La piel : Epidermis
</vt:lpstr>
      <vt:lpstr>La piel : Epidermis
</vt:lpstr>
      <vt:lpstr>La piel : Epidermis
</vt:lpstr>
      <vt:lpstr>La piel : Dermis:
</vt:lpstr>
      <vt:lpstr>La piel : Dermis:
</vt:lpstr>
      <vt:lpstr>La piel : Dermis:
</vt:lpstr>
      <vt:lpstr>La piel : Órganos accesorios
</vt:lpstr>
      <vt:lpstr>La piel : Uñas
</vt:lpstr>
      <vt:lpstr>PowerPoint Presentation</vt:lpstr>
      <vt:lpstr>La piel : Uñas
</vt:lpstr>
      <vt:lpstr>La piel : Uñas
</vt:lpstr>
      <vt:lpstr>La piel : Uñas
</vt:lpstr>
      <vt:lpstr>La Piel : Pelos y Estructuras Asociadas.
</vt:lpstr>
      <vt:lpstr>La Piel : Pelos y Estructuras Asociadas.
</vt:lpstr>
      <vt:lpstr>La Piel : Pelos y Estructuras Asociadas. Piezas
</vt:lpstr>
      <vt:lpstr>La Piel : Pelos y Estructuras Asociadas. Piezas
</vt:lpstr>
      <vt:lpstr>PowerPoint Presentation</vt:lpstr>
      <vt:lpstr>La Piel : Pelos y Estructuras Asociadas. Piezas
</vt:lpstr>
      <vt:lpstr>La Piel : Pelos y Estructuras Asociadas. Piezas
</vt:lpstr>
      <vt:lpstr>La Piel : Glándulas Cutaneous
</vt:lpstr>
      <vt:lpstr>La Piel : Glándulas Cutaneous
</vt:lpstr>
      <vt:lpstr>La Piel : Glándulas Cutaneous
</vt:lpstr>
      <vt:lpstr>La Piel : Glándulas Cutaneous
</vt:lpstr>
      <vt:lpstr>La Piel : Demografía: Huellas dactilares
</vt:lpstr>
      <vt:lpstr>Membranas de recubrimiento y revestimiento
</vt:lpstr>
      <vt:lpstr>Membranas de recubrimiento y revestimiento
</vt:lpstr>
      <vt:lpstr>Membranas de recubrimiento y revestimiento
</vt:lpstr>
      <vt:lpstr>Membranas de recubrimiento y revestimiento
</vt:lpstr>
      <vt:lpstr>Membranas de recubrimiento y revestimiento
</vt:lpstr>
      <vt:lpstr>Membranas de recubrimiento y revestimiento
</vt:lpstr>
      <vt:lpstr>Membranas de recubrimiento y revestimiento
</vt:lpstr>
      <vt:lpstr>Membranas de recubrimiento y revestimiento
</vt:lpstr>
      <vt:lpstr>Membranas de recubrimiento y revestimiento
</vt:lpstr>
      <vt:lpstr>Enfermedades de</vt:lpstr>
      <vt:lpstr>Acné</vt:lpstr>
      <vt:lpstr>Acné</vt:lpstr>
      <vt:lpstr>Acné</vt:lpstr>
      <vt:lpstr>Acné</vt:lpstr>
      <vt:lpstr>Causas del acné:</vt:lpstr>
      <vt:lpstr>Algunos mitos sobre el acné:</vt:lpstr>
      <vt:lpstr>Algunos mitos sobre el acné:</vt:lpstr>
      <vt:lpstr>Tips para prevenir el acné:</vt:lpstr>
      <vt:lpstr>Cáncer de piel</vt:lpstr>
      <vt:lpstr>Cáncer de piel</vt:lpstr>
      <vt:lpstr>Cáncer de piel</vt:lpstr>
      <vt:lpstr>Melanoma</vt:lpstr>
      <vt:lpstr>Cáncer de piel</vt:lpstr>
      <vt:lpstr>Medidas preventivas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Skin or Integument</dc:title>
  <dc:creator>Faculty</dc:creator>
  <cp:lastModifiedBy> </cp:lastModifiedBy>
  <cp:revision>137</cp:revision>
  <dcterms:created xsi:type="dcterms:W3CDTF">2015-09-22T12:01:35Z</dcterms:created>
  <dcterms:modified xsi:type="dcterms:W3CDTF">2020-05-13T02:44:24Z</dcterms:modified>
</cp:coreProperties>
</file>