
<file path=[Content_Types].xml><?xml version="1.0" encoding="utf-8"?>
<Types xmlns="http://schemas.openxmlformats.org/package/2006/content-types">
  <Default Extension="gif" ContentType="image/gi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73"/>
  </p:notesMasterIdLst>
  <p:sldIdLst>
    <p:sldId id="258" r:id="rId2"/>
    <p:sldId id="289" r:id="rId3"/>
    <p:sldId id="259" r:id="rId4"/>
    <p:sldId id="260" r:id="rId5"/>
    <p:sldId id="261" r:id="rId6"/>
    <p:sldId id="262" r:id="rId7"/>
    <p:sldId id="290" r:id="rId8"/>
    <p:sldId id="291" r:id="rId9"/>
    <p:sldId id="29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93" r:id="rId26"/>
    <p:sldId id="278" r:id="rId27"/>
    <p:sldId id="279" r:id="rId28"/>
    <p:sldId id="280" r:id="rId29"/>
    <p:sldId id="297" r:id="rId30"/>
    <p:sldId id="281" r:id="rId31"/>
    <p:sldId id="282" r:id="rId32"/>
    <p:sldId id="298" r:id="rId33"/>
    <p:sldId id="283" r:id="rId34"/>
    <p:sldId id="294" r:id="rId35"/>
    <p:sldId id="284" r:id="rId36"/>
    <p:sldId id="285" r:id="rId37"/>
    <p:sldId id="286" r:id="rId38"/>
    <p:sldId id="287" r:id="rId39"/>
    <p:sldId id="288" r:id="rId40"/>
    <p:sldId id="295" r:id="rId41"/>
    <p:sldId id="296" r:id="rId42"/>
    <p:sldId id="333" r:id="rId43"/>
    <p:sldId id="300" r:id="rId44"/>
    <p:sldId id="301" r:id="rId45"/>
    <p:sldId id="302" r:id="rId46"/>
    <p:sldId id="303" r:id="rId47"/>
    <p:sldId id="304" r:id="rId48"/>
    <p:sldId id="306" r:id="rId49"/>
    <p:sldId id="307" r:id="rId50"/>
    <p:sldId id="308" r:id="rId51"/>
    <p:sldId id="309" r:id="rId52"/>
    <p:sldId id="310" r:id="rId53"/>
    <p:sldId id="311" r:id="rId54"/>
    <p:sldId id="312" r:id="rId55"/>
    <p:sldId id="313" r:id="rId56"/>
    <p:sldId id="315" r:id="rId57"/>
    <p:sldId id="316" r:id="rId58"/>
    <p:sldId id="318" r:id="rId59"/>
    <p:sldId id="319" r:id="rId60"/>
    <p:sldId id="320" r:id="rId61"/>
    <p:sldId id="321" r:id="rId62"/>
    <p:sldId id="322" r:id="rId63"/>
    <p:sldId id="323" r:id="rId64"/>
    <p:sldId id="324" r:id="rId65"/>
    <p:sldId id="326" r:id="rId66"/>
    <p:sldId id="327" r:id="rId67"/>
    <p:sldId id="328" r:id="rId68"/>
    <p:sldId id="329" r:id="rId69"/>
    <p:sldId id="330" r:id="rId70"/>
    <p:sldId id="331" r:id="rId71"/>
    <p:sldId id="332" r:id="rId7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718" autoAdjust="0"/>
  </p:normalViewPr>
  <p:slideViewPr>
    <p:cSldViewPr>
      <p:cViewPr varScale="1">
        <p:scale>
          <a:sx n="104" d="100"/>
          <a:sy n="104" d="100"/>
        </p:scale>
        <p:origin x="942" y="108"/>
      </p:cViewPr>
      <p:guideLst>
        <p:guide orient="horz" pos="2160"/>
        <p:guide pos="2880"/>
      </p:guideLst>
    </p:cSldViewPr>
  </p:slideViewPr>
  <p:outlineViewPr>
    <p:cViewPr>
      <p:scale>
        <a:sx n="33" d="100"/>
        <a:sy n="33" d="100"/>
      </p:scale>
      <p:origin x="0" y="17844"/>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4A529F-D717-47F8-84AF-2E88E565A28B}" type="datetimeFigureOut">
              <a:rPr lang="en-US" smtClean="0"/>
              <a:t>5/12/2020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024230-B6B8-4772-BF46-4524EB3F5B8B}" type="slidenum">
              <a:rPr lang="en-US" smtClean="0"/>
              <a:t>‹#›</a:t>
            </a:fld>
            <a:endParaRPr lang="en-US"/>
          </a:p>
        </p:txBody>
      </p:sp>
    </p:spTree>
    <p:extLst>
      <p:ext uri="{BB962C8B-B14F-4D97-AF65-F5344CB8AC3E}">
        <p14:creationId xmlns:p14="http://schemas.microsoft.com/office/powerpoint/2010/main" val="41737483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03710A94-0B86-4AD2-B421-C2C904296CF7}"/>
              </a:ext>
            </a:extLst>
          </p:cNvPr>
          <p:cNvSpPr>
            <a:spLocks noGrp="1" noChangeArrowheads="1"/>
          </p:cNvSpPr>
          <p:nvPr>
            <p:ph type="sldNum" sz="quarter" idx="5"/>
          </p:nvPr>
        </p:nvSpPr>
        <p:spPr>
          <a:ln/>
        </p:spPr>
        <p:txBody>
          <a:bodyPr/>
          <a:lstStyle/>
          <a:p>
            <a:fld id="{D13897A2-B5F9-43D1-86C7-DA4C47312809}" type="slidenum">
              <a:rPr lang="en-US" altLang="en-US"/>
              <a:pPr/>
              <a:t>42</a:t>
            </a:fld>
            <a:endParaRPr lang="en-US" altLang="en-US"/>
          </a:p>
        </p:txBody>
      </p:sp>
      <p:sp>
        <p:nvSpPr>
          <p:cNvPr id="141314" name="Rectangle 2">
            <a:extLst>
              <a:ext uri="{FF2B5EF4-FFF2-40B4-BE49-F238E27FC236}">
                <a16:creationId xmlns:a16="http://schemas.microsoft.com/office/drawing/2014/main" id="{2AAF790A-D643-4A92-B74A-4BB5185D16F7}"/>
              </a:ext>
            </a:extLst>
          </p:cNvPr>
          <p:cNvSpPr>
            <a:spLocks noGrp="1" noRot="1" noChangeAspect="1" noChangeArrowheads="1" noTextEdit="1"/>
          </p:cNvSpPr>
          <p:nvPr>
            <p:ph type="sldImg"/>
          </p:nvPr>
        </p:nvSpPr>
        <p:spPr>
          <a:ln/>
        </p:spPr>
      </p:sp>
      <p:sp>
        <p:nvSpPr>
          <p:cNvPr id="141315" name="Rectangle 3">
            <a:extLst>
              <a:ext uri="{FF2B5EF4-FFF2-40B4-BE49-F238E27FC236}">
                <a16:creationId xmlns:a16="http://schemas.microsoft.com/office/drawing/2014/main" id="{01345907-14ED-4AFA-88E2-2004A5CBA83D}"/>
              </a:ext>
            </a:extLst>
          </p:cNvPr>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4492684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128A6030-0CA2-494A-B895-CEA1928ACD13}"/>
              </a:ext>
            </a:extLst>
          </p:cNvPr>
          <p:cNvSpPr>
            <a:spLocks noGrp="1" noChangeArrowheads="1"/>
          </p:cNvSpPr>
          <p:nvPr>
            <p:ph type="sldNum" sz="quarter" idx="5"/>
          </p:nvPr>
        </p:nvSpPr>
        <p:spPr>
          <a:ln/>
        </p:spPr>
        <p:txBody>
          <a:bodyPr/>
          <a:lstStyle/>
          <a:p>
            <a:fld id="{8D2AF554-63AC-4F47-8E8B-622E65A130C9}" type="slidenum">
              <a:rPr lang="en-US" altLang="en-US"/>
              <a:pPr/>
              <a:t>51</a:t>
            </a:fld>
            <a:endParaRPr lang="en-US" altLang="en-US"/>
          </a:p>
        </p:txBody>
      </p:sp>
      <p:sp>
        <p:nvSpPr>
          <p:cNvPr id="133122" name="Rectangle 2">
            <a:extLst>
              <a:ext uri="{FF2B5EF4-FFF2-40B4-BE49-F238E27FC236}">
                <a16:creationId xmlns:a16="http://schemas.microsoft.com/office/drawing/2014/main" id="{210C534A-4516-42AF-B109-99A52216DE11}"/>
              </a:ext>
            </a:extLst>
          </p:cNvPr>
          <p:cNvSpPr>
            <a:spLocks noGrp="1" noRot="1" noChangeAspect="1" noChangeArrowheads="1" noTextEdit="1"/>
          </p:cNvSpPr>
          <p:nvPr>
            <p:ph type="sldImg"/>
          </p:nvPr>
        </p:nvSpPr>
        <p:spPr>
          <a:ln/>
        </p:spPr>
      </p:sp>
      <p:sp>
        <p:nvSpPr>
          <p:cNvPr id="133123" name="Rectangle 3">
            <a:extLst>
              <a:ext uri="{FF2B5EF4-FFF2-40B4-BE49-F238E27FC236}">
                <a16:creationId xmlns:a16="http://schemas.microsoft.com/office/drawing/2014/main" id="{2D42602E-B3C5-4532-90DE-7363D844896C}"/>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C415F0A1-FE65-4BE0-9F6B-79CDE1145391}"/>
              </a:ext>
            </a:extLst>
          </p:cNvPr>
          <p:cNvSpPr>
            <a:spLocks noGrp="1" noChangeArrowheads="1"/>
          </p:cNvSpPr>
          <p:nvPr>
            <p:ph type="sldNum" sz="quarter" idx="5"/>
          </p:nvPr>
        </p:nvSpPr>
        <p:spPr>
          <a:ln/>
        </p:spPr>
        <p:txBody>
          <a:bodyPr/>
          <a:lstStyle/>
          <a:p>
            <a:fld id="{D0741FB5-59A8-4C5B-98A5-BD134D912B5A}" type="slidenum">
              <a:rPr lang="en-US" altLang="en-US"/>
              <a:pPr/>
              <a:t>52</a:t>
            </a:fld>
            <a:endParaRPr lang="en-US" altLang="en-US"/>
          </a:p>
        </p:txBody>
      </p:sp>
      <p:sp>
        <p:nvSpPr>
          <p:cNvPr id="134146" name="Rectangle 2">
            <a:extLst>
              <a:ext uri="{FF2B5EF4-FFF2-40B4-BE49-F238E27FC236}">
                <a16:creationId xmlns:a16="http://schemas.microsoft.com/office/drawing/2014/main" id="{5DCD143C-4EFA-4C3B-B152-6B785F7057B7}"/>
              </a:ext>
            </a:extLst>
          </p:cNvPr>
          <p:cNvSpPr>
            <a:spLocks noGrp="1" noRot="1" noChangeAspect="1" noChangeArrowheads="1" noTextEdit="1"/>
          </p:cNvSpPr>
          <p:nvPr>
            <p:ph type="sldImg"/>
          </p:nvPr>
        </p:nvSpPr>
        <p:spPr>
          <a:ln/>
        </p:spPr>
      </p:sp>
      <p:sp>
        <p:nvSpPr>
          <p:cNvPr id="134147" name="Rectangle 3">
            <a:extLst>
              <a:ext uri="{FF2B5EF4-FFF2-40B4-BE49-F238E27FC236}">
                <a16:creationId xmlns:a16="http://schemas.microsoft.com/office/drawing/2014/main" id="{D068F8D2-B15A-4B04-A1C5-7CF8C9F1A09F}"/>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F117D80B-15A9-40D9-ADD9-77BD80F0A58E}"/>
              </a:ext>
            </a:extLst>
          </p:cNvPr>
          <p:cNvSpPr>
            <a:spLocks noGrp="1" noChangeArrowheads="1"/>
          </p:cNvSpPr>
          <p:nvPr>
            <p:ph type="sldNum" sz="quarter" idx="5"/>
          </p:nvPr>
        </p:nvSpPr>
        <p:spPr>
          <a:ln/>
        </p:spPr>
        <p:txBody>
          <a:bodyPr/>
          <a:lstStyle/>
          <a:p>
            <a:fld id="{BCD5CCF3-1C48-4C7F-A8AF-5825E30B98F1}" type="slidenum">
              <a:rPr lang="en-US" altLang="en-US"/>
              <a:pPr/>
              <a:t>53</a:t>
            </a:fld>
            <a:endParaRPr lang="en-US" altLang="en-US"/>
          </a:p>
        </p:txBody>
      </p:sp>
      <p:sp>
        <p:nvSpPr>
          <p:cNvPr id="135170" name="Rectangle 2">
            <a:extLst>
              <a:ext uri="{FF2B5EF4-FFF2-40B4-BE49-F238E27FC236}">
                <a16:creationId xmlns:a16="http://schemas.microsoft.com/office/drawing/2014/main" id="{EB21DCEF-3FE4-40D2-AD46-4290458C800E}"/>
              </a:ext>
            </a:extLst>
          </p:cNvPr>
          <p:cNvSpPr>
            <a:spLocks noGrp="1" noRot="1" noChangeAspect="1" noChangeArrowheads="1" noTextEdit="1"/>
          </p:cNvSpPr>
          <p:nvPr>
            <p:ph type="sldImg"/>
          </p:nvPr>
        </p:nvSpPr>
        <p:spPr>
          <a:ln/>
        </p:spPr>
      </p:sp>
      <p:sp>
        <p:nvSpPr>
          <p:cNvPr id="135171" name="Rectangle 3">
            <a:extLst>
              <a:ext uri="{FF2B5EF4-FFF2-40B4-BE49-F238E27FC236}">
                <a16:creationId xmlns:a16="http://schemas.microsoft.com/office/drawing/2014/main" id="{922EDF2C-DCF2-4865-A0D2-724EDD698A66}"/>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AD509685-A81E-48CD-A08B-1387FE7C21F0}"/>
              </a:ext>
            </a:extLst>
          </p:cNvPr>
          <p:cNvSpPr>
            <a:spLocks noGrp="1" noChangeArrowheads="1"/>
          </p:cNvSpPr>
          <p:nvPr>
            <p:ph type="sldNum" sz="quarter" idx="5"/>
          </p:nvPr>
        </p:nvSpPr>
        <p:spPr>
          <a:ln/>
        </p:spPr>
        <p:txBody>
          <a:bodyPr/>
          <a:lstStyle/>
          <a:p>
            <a:fld id="{6937FF1D-9849-4CD2-BC31-BC6C69453B83}" type="slidenum">
              <a:rPr lang="en-US" altLang="en-US"/>
              <a:pPr/>
              <a:t>54</a:t>
            </a:fld>
            <a:endParaRPr lang="en-US" altLang="en-US"/>
          </a:p>
        </p:txBody>
      </p:sp>
      <p:sp>
        <p:nvSpPr>
          <p:cNvPr id="136194" name="Rectangle 2">
            <a:extLst>
              <a:ext uri="{FF2B5EF4-FFF2-40B4-BE49-F238E27FC236}">
                <a16:creationId xmlns:a16="http://schemas.microsoft.com/office/drawing/2014/main" id="{C9EFD816-630A-4ED8-B3BC-6FC41CF6489D}"/>
              </a:ext>
            </a:extLst>
          </p:cNvPr>
          <p:cNvSpPr>
            <a:spLocks noGrp="1" noRot="1" noChangeAspect="1" noChangeArrowheads="1" noTextEdit="1"/>
          </p:cNvSpPr>
          <p:nvPr>
            <p:ph type="sldImg"/>
          </p:nvPr>
        </p:nvSpPr>
        <p:spPr>
          <a:ln/>
        </p:spPr>
      </p:sp>
      <p:sp>
        <p:nvSpPr>
          <p:cNvPr id="136195" name="Rectangle 3">
            <a:extLst>
              <a:ext uri="{FF2B5EF4-FFF2-40B4-BE49-F238E27FC236}">
                <a16:creationId xmlns:a16="http://schemas.microsoft.com/office/drawing/2014/main" id="{3971D621-06AD-4D09-8762-5E83DF8D01A5}"/>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89C8F06E-B04D-41F3-8817-56B5A7D34C16}"/>
              </a:ext>
            </a:extLst>
          </p:cNvPr>
          <p:cNvSpPr>
            <a:spLocks noGrp="1" noChangeArrowheads="1"/>
          </p:cNvSpPr>
          <p:nvPr>
            <p:ph type="sldNum" sz="quarter" idx="5"/>
          </p:nvPr>
        </p:nvSpPr>
        <p:spPr>
          <a:ln/>
        </p:spPr>
        <p:txBody>
          <a:bodyPr/>
          <a:lstStyle/>
          <a:p>
            <a:fld id="{45C3F492-93E1-4DC3-AD43-1B05378F8CB0}" type="slidenum">
              <a:rPr lang="en-US" altLang="en-US"/>
              <a:pPr/>
              <a:t>55</a:t>
            </a:fld>
            <a:endParaRPr lang="en-US" altLang="en-US"/>
          </a:p>
        </p:txBody>
      </p:sp>
      <p:sp>
        <p:nvSpPr>
          <p:cNvPr id="137218" name="Rectangle 2">
            <a:extLst>
              <a:ext uri="{FF2B5EF4-FFF2-40B4-BE49-F238E27FC236}">
                <a16:creationId xmlns:a16="http://schemas.microsoft.com/office/drawing/2014/main" id="{39342C54-3654-4D3C-857C-4566C8DEFB16}"/>
              </a:ext>
            </a:extLst>
          </p:cNvPr>
          <p:cNvSpPr>
            <a:spLocks noGrp="1" noRot="1" noChangeAspect="1" noChangeArrowheads="1" noTextEdit="1"/>
          </p:cNvSpPr>
          <p:nvPr>
            <p:ph type="sldImg"/>
          </p:nvPr>
        </p:nvSpPr>
        <p:spPr>
          <a:ln/>
        </p:spPr>
      </p:sp>
      <p:sp>
        <p:nvSpPr>
          <p:cNvPr id="137219" name="Rectangle 3">
            <a:extLst>
              <a:ext uri="{FF2B5EF4-FFF2-40B4-BE49-F238E27FC236}">
                <a16:creationId xmlns:a16="http://schemas.microsoft.com/office/drawing/2014/main" id="{59A2B521-4141-47AD-A465-D78EE6C868AB}"/>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B32F10B1-8450-470F-96CB-A0F61FF9A18F}"/>
              </a:ext>
            </a:extLst>
          </p:cNvPr>
          <p:cNvSpPr>
            <a:spLocks noGrp="1" noChangeArrowheads="1"/>
          </p:cNvSpPr>
          <p:nvPr>
            <p:ph type="sldNum" sz="quarter" idx="5"/>
          </p:nvPr>
        </p:nvSpPr>
        <p:spPr>
          <a:ln/>
        </p:spPr>
        <p:txBody>
          <a:bodyPr/>
          <a:lstStyle/>
          <a:p>
            <a:fld id="{F9E8CC90-4E60-4B16-A485-3D0B54DEF869}" type="slidenum">
              <a:rPr lang="en-US" altLang="en-US"/>
              <a:pPr/>
              <a:t>56</a:t>
            </a:fld>
            <a:endParaRPr lang="en-US" altLang="en-US"/>
          </a:p>
        </p:txBody>
      </p:sp>
      <p:sp>
        <p:nvSpPr>
          <p:cNvPr id="139266" name="Rectangle 2">
            <a:extLst>
              <a:ext uri="{FF2B5EF4-FFF2-40B4-BE49-F238E27FC236}">
                <a16:creationId xmlns:a16="http://schemas.microsoft.com/office/drawing/2014/main" id="{D82BDC38-8C82-4474-BA3F-E8B323220189}"/>
              </a:ext>
            </a:extLst>
          </p:cNvPr>
          <p:cNvSpPr>
            <a:spLocks noGrp="1" noRot="1" noChangeAspect="1" noChangeArrowheads="1" noTextEdit="1"/>
          </p:cNvSpPr>
          <p:nvPr>
            <p:ph type="sldImg"/>
          </p:nvPr>
        </p:nvSpPr>
        <p:spPr>
          <a:ln/>
        </p:spPr>
      </p:sp>
      <p:sp>
        <p:nvSpPr>
          <p:cNvPr id="139267" name="Rectangle 3">
            <a:extLst>
              <a:ext uri="{FF2B5EF4-FFF2-40B4-BE49-F238E27FC236}">
                <a16:creationId xmlns:a16="http://schemas.microsoft.com/office/drawing/2014/main" id="{32D81642-6A99-4395-8DAD-6CE0B48FB1AF}"/>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731EF217-27E8-41E2-A8D3-0E0EA7A137C2}"/>
              </a:ext>
            </a:extLst>
          </p:cNvPr>
          <p:cNvSpPr>
            <a:spLocks noGrp="1" noChangeArrowheads="1"/>
          </p:cNvSpPr>
          <p:nvPr>
            <p:ph type="sldNum" sz="quarter" idx="5"/>
          </p:nvPr>
        </p:nvSpPr>
        <p:spPr>
          <a:ln/>
        </p:spPr>
        <p:txBody>
          <a:bodyPr/>
          <a:lstStyle/>
          <a:p>
            <a:fld id="{F94926CD-2A36-4823-B535-EAC06E140968}" type="slidenum">
              <a:rPr lang="en-US" altLang="en-US"/>
              <a:pPr/>
              <a:t>57</a:t>
            </a:fld>
            <a:endParaRPr lang="en-US" altLang="en-US"/>
          </a:p>
        </p:txBody>
      </p:sp>
      <p:sp>
        <p:nvSpPr>
          <p:cNvPr id="140290" name="Rectangle 2">
            <a:extLst>
              <a:ext uri="{FF2B5EF4-FFF2-40B4-BE49-F238E27FC236}">
                <a16:creationId xmlns:a16="http://schemas.microsoft.com/office/drawing/2014/main" id="{D61AD9A4-8C53-4649-B2F7-AD5D976813EA}"/>
              </a:ext>
            </a:extLst>
          </p:cNvPr>
          <p:cNvSpPr>
            <a:spLocks noGrp="1" noRot="1" noChangeAspect="1" noChangeArrowheads="1" noTextEdit="1"/>
          </p:cNvSpPr>
          <p:nvPr>
            <p:ph type="sldImg"/>
          </p:nvPr>
        </p:nvSpPr>
        <p:spPr>
          <a:ln/>
        </p:spPr>
      </p:sp>
      <p:sp>
        <p:nvSpPr>
          <p:cNvPr id="140291" name="Rectangle 3">
            <a:extLst>
              <a:ext uri="{FF2B5EF4-FFF2-40B4-BE49-F238E27FC236}">
                <a16:creationId xmlns:a16="http://schemas.microsoft.com/office/drawing/2014/main" id="{7D3A9B3F-1F77-4D17-8C73-7AB2F290818B}"/>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57C05FA7-62A3-43BF-A9E7-4F58AA06F9BE}"/>
              </a:ext>
            </a:extLst>
          </p:cNvPr>
          <p:cNvSpPr>
            <a:spLocks noGrp="1" noChangeArrowheads="1"/>
          </p:cNvSpPr>
          <p:nvPr>
            <p:ph type="sldNum" sz="quarter" idx="5"/>
          </p:nvPr>
        </p:nvSpPr>
        <p:spPr>
          <a:ln/>
        </p:spPr>
        <p:txBody>
          <a:bodyPr/>
          <a:lstStyle/>
          <a:p>
            <a:fld id="{0431F15B-8D47-4C3F-BED4-5D9DE360050B}" type="slidenum">
              <a:rPr lang="en-US" altLang="en-US"/>
              <a:pPr/>
              <a:t>58</a:t>
            </a:fld>
            <a:endParaRPr lang="en-US" altLang="en-US"/>
          </a:p>
        </p:txBody>
      </p:sp>
      <p:sp>
        <p:nvSpPr>
          <p:cNvPr id="142338" name="Rectangle 2">
            <a:extLst>
              <a:ext uri="{FF2B5EF4-FFF2-40B4-BE49-F238E27FC236}">
                <a16:creationId xmlns:a16="http://schemas.microsoft.com/office/drawing/2014/main" id="{993951D9-F623-46E5-A982-2C1B3C6AD22A}"/>
              </a:ext>
            </a:extLst>
          </p:cNvPr>
          <p:cNvSpPr>
            <a:spLocks noGrp="1" noRot="1" noChangeAspect="1" noChangeArrowheads="1" noTextEdit="1"/>
          </p:cNvSpPr>
          <p:nvPr>
            <p:ph type="sldImg"/>
          </p:nvPr>
        </p:nvSpPr>
        <p:spPr>
          <a:ln/>
        </p:spPr>
      </p:sp>
      <p:sp>
        <p:nvSpPr>
          <p:cNvPr id="142339" name="Rectangle 3">
            <a:extLst>
              <a:ext uri="{FF2B5EF4-FFF2-40B4-BE49-F238E27FC236}">
                <a16:creationId xmlns:a16="http://schemas.microsoft.com/office/drawing/2014/main" id="{8DC9D860-3DC9-4D37-A25C-62DB45A49F9A}"/>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0A89627A-24E9-4C83-95CE-7666ABFD95A0}"/>
              </a:ext>
            </a:extLst>
          </p:cNvPr>
          <p:cNvSpPr>
            <a:spLocks noGrp="1" noChangeArrowheads="1"/>
          </p:cNvSpPr>
          <p:nvPr>
            <p:ph type="sldNum" sz="quarter" idx="5"/>
          </p:nvPr>
        </p:nvSpPr>
        <p:spPr>
          <a:ln/>
        </p:spPr>
        <p:txBody>
          <a:bodyPr/>
          <a:lstStyle/>
          <a:p>
            <a:fld id="{7C6E97D5-C13C-4F38-BED5-F8BC07D1EFC8}" type="slidenum">
              <a:rPr lang="en-US" altLang="en-US"/>
              <a:pPr/>
              <a:t>59</a:t>
            </a:fld>
            <a:endParaRPr lang="en-US" altLang="en-US"/>
          </a:p>
        </p:txBody>
      </p:sp>
      <p:sp>
        <p:nvSpPr>
          <p:cNvPr id="143362" name="Rectangle 2">
            <a:extLst>
              <a:ext uri="{FF2B5EF4-FFF2-40B4-BE49-F238E27FC236}">
                <a16:creationId xmlns:a16="http://schemas.microsoft.com/office/drawing/2014/main" id="{B962B8CB-B54F-49B4-94D1-22F06EBAF352}"/>
              </a:ext>
            </a:extLst>
          </p:cNvPr>
          <p:cNvSpPr>
            <a:spLocks noGrp="1" noRot="1" noChangeAspect="1" noChangeArrowheads="1" noTextEdit="1"/>
          </p:cNvSpPr>
          <p:nvPr>
            <p:ph type="sldImg"/>
          </p:nvPr>
        </p:nvSpPr>
        <p:spPr>
          <a:ln/>
        </p:spPr>
      </p:sp>
      <p:sp>
        <p:nvSpPr>
          <p:cNvPr id="143363" name="Rectangle 3">
            <a:extLst>
              <a:ext uri="{FF2B5EF4-FFF2-40B4-BE49-F238E27FC236}">
                <a16:creationId xmlns:a16="http://schemas.microsoft.com/office/drawing/2014/main" id="{1F4E452F-A932-49AD-B120-ECFEF5092CCB}"/>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46EF5117-9825-4A17-BFA3-F1E8AB3F3667}"/>
              </a:ext>
            </a:extLst>
          </p:cNvPr>
          <p:cNvSpPr>
            <a:spLocks noGrp="1" noChangeArrowheads="1"/>
          </p:cNvSpPr>
          <p:nvPr>
            <p:ph type="sldNum" sz="quarter" idx="5"/>
          </p:nvPr>
        </p:nvSpPr>
        <p:spPr>
          <a:ln/>
        </p:spPr>
        <p:txBody>
          <a:bodyPr/>
          <a:lstStyle/>
          <a:p>
            <a:fld id="{F407B736-6D6A-477C-AB28-242AA6B7CD7E}" type="slidenum">
              <a:rPr lang="en-US" altLang="en-US"/>
              <a:pPr/>
              <a:t>60</a:t>
            </a:fld>
            <a:endParaRPr lang="en-US" altLang="en-US"/>
          </a:p>
        </p:txBody>
      </p:sp>
      <p:sp>
        <p:nvSpPr>
          <p:cNvPr id="144386" name="Rectangle 2">
            <a:extLst>
              <a:ext uri="{FF2B5EF4-FFF2-40B4-BE49-F238E27FC236}">
                <a16:creationId xmlns:a16="http://schemas.microsoft.com/office/drawing/2014/main" id="{94D4A1B1-5A51-478A-A964-FCDE510F8692}"/>
              </a:ext>
            </a:extLst>
          </p:cNvPr>
          <p:cNvSpPr>
            <a:spLocks noGrp="1" noRot="1" noChangeAspect="1" noChangeArrowheads="1" noTextEdit="1"/>
          </p:cNvSpPr>
          <p:nvPr>
            <p:ph type="sldImg"/>
          </p:nvPr>
        </p:nvSpPr>
        <p:spPr>
          <a:ln/>
        </p:spPr>
      </p:sp>
      <p:sp>
        <p:nvSpPr>
          <p:cNvPr id="144387" name="Rectangle 3">
            <a:extLst>
              <a:ext uri="{FF2B5EF4-FFF2-40B4-BE49-F238E27FC236}">
                <a16:creationId xmlns:a16="http://schemas.microsoft.com/office/drawing/2014/main" id="{1A301212-9C8F-439F-9078-FFA163C18BAF}"/>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973D48D5-4907-47C6-AAD4-CDCB171C7EB8}"/>
              </a:ext>
            </a:extLst>
          </p:cNvPr>
          <p:cNvSpPr>
            <a:spLocks noGrp="1" noChangeArrowheads="1"/>
          </p:cNvSpPr>
          <p:nvPr>
            <p:ph type="sldNum" sz="quarter" idx="5"/>
          </p:nvPr>
        </p:nvSpPr>
        <p:spPr>
          <a:ln/>
        </p:spPr>
        <p:txBody>
          <a:bodyPr/>
          <a:lstStyle/>
          <a:p>
            <a:fld id="{F4F621CA-71C0-4C62-9973-31D9242C8A88}" type="slidenum">
              <a:rPr lang="en-US" altLang="en-US"/>
              <a:pPr/>
              <a:t>43</a:t>
            </a:fld>
            <a:endParaRPr lang="en-US" altLang="en-US"/>
          </a:p>
        </p:txBody>
      </p:sp>
      <p:sp>
        <p:nvSpPr>
          <p:cNvPr id="123906" name="Rectangle 2">
            <a:extLst>
              <a:ext uri="{FF2B5EF4-FFF2-40B4-BE49-F238E27FC236}">
                <a16:creationId xmlns:a16="http://schemas.microsoft.com/office/drawing/2014/main" id="{188CBD55-7043-4F99-ADF1-50787318E7C9}"/>
              </a:ext>
            </a:extLst>
          </p:cNvPr>
          <p:cNvSpPr>
            <a:spLocks noGrp="1" noRot="1" noChangeAspect="1" noChangeArrowheads="1" noTextEdit="1"/>
          </p:cNvSpPr>
          <p:nvPr>
            <p:ph type="sldImg"/>
          </p:nvPr>
        </p:nvSpPr>
        <p:spPr>
          <a:ln/>
        </p:spPr>
      </p:sp>
      <p:sp>
        <p:nvSpPr>
          <p:cNvPr id="123907" name="Rectangle 3">
            <a:extLst>
              <a:ext uri="{FF2B5EF4-FFF2-40B4-BE49-F238E27FC236}">
                <a16:creationId xmlns:a16="http://schemas.microsoft.com/office/drawing/2014/main" id="{2004DF83-F09A-41F6-B85B-0B1A3C9C9BAE}"/>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E75C3EE3-7D0D-4B7B-B156-A3DCAE095195}"/>
              </a:ext>
            </a:extLst>
          </p:cNvPr>
          <p:cNvSpPr>
            <a:spLocks noGrp="1" noChangeArrowheads="1"/>
          </p:cNvSpPr>
          <p:nvPr>
            <p:ph type="sldNum" sz="quarter" idx="5"/>
          </p:nvPr>
        </p:nvSpPr>
        <p:spPr>
          <a:ln/>
        </p:spPr>
        <p:txBody>
          <a:bodyPr/>
          <a:lstStyle/>
          <a:p>
            <a:fld id="{B23F9E44-D3A7-4D40-A0D1-3DB09C5CE74C}" type="slidenum">
              <a:rPr lang="en-US" altLang="en-US"/>
              <a:pPr/>
              <a:t>61</a:t>
            </a:fld>
            <a:endParaRPr lang="en-US" altLang="en-US"/>
          </a:p>
        </p:txBody>
      </p:sp>
      <p:sp>
        <p:nvSpPr>
          <p:cNvPr id="145410" name="Rectangle 2">
            <a:extLst>
              <a:ext uri="{FF2B5EF4-FFF2-40B4-BE49-F238E27FC236}">
                <a16:creationId xmlns:a16="http://schemas.microsoft.com/office/drawing/2014/main" id="{33728152-81CE-4BD9-83A9-3FF8398D7807}"/>
              </a:ext>
            </a:extLst>
          </p:cNvPr>
          <p:cNvSpPr>
            <a:spLocks noGrp="1" noRot="1" noChangeAspect="1" noChangeArrowheads="1" noTextEdit="1"/>
          </p:cNvSpPr>
          <p:nvPr>
            <p:ph type="sldImg"/>
          </p:nvPr>
        </p:nvSpPr>
        <p:spPr>
          <a:ln/>
        </p:spPr>
      </p:sp>
      <p:sp>
        <p:nvSpPr>
          <p:cNvPr id="145411" name="Rectangle 3">
            <a:extLst>
              <a:ext uri="{FF2B5EF4-FFF2-40B4-BE49-F238E27FC236}">
                <a16:creationId xmlns:a16="http://schemas.microsoft.com/office/drawing/2014/main" id="{807F2E73-DF71-48AC-A338-6ACBCD733458}"/>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D550E0D1-C8A8-49B4-8C16-25DCFF7EB410}"/>
              </a:ext>
            </a:extLst>
          </p:cNvPr>
          <p:cNvSpPr>
            <a:spLocks noGrp="1" noChangeArrowheads="1"/>
          </p:cNvSpPr>
          <p:nvPr>
            <p:ph type="sldNum" sz="quarter" idx="5"/>
          </p:nvPr>
        </p:nvSpPr>
        <p:spPr>
          <a:ln/>
        </p:spPr>
        <p:txBody>
          <a:bodyPr/>
          <a:lstStyle/>
          <a:p>
            <a:fld id="{ECCA04ED-758D-4C57-BF1C-D85B34EC3454}" type="slidenum">
              <a:rPr lang="en-US" altLang="en-US"/>
              <a:pPr/>
              <a:t>62</a:t>
            </a:fld>
            <a:endParaRPr lang="en-US" altLang="en-US"/>
          </a:p>
        </p:txBody>
      </p:sp>
      <p:sp>
        <p:nvSpPr>
          <p:cNvPr id="146434" name="Rectangle 2">
            <a:extLst>
              <a:ext uri="{FF2B5EF4-FFF2-40B4-BE49-F238E27FC236}">
                <a16:creationId xmlns:a16="http://schemas.microsoft.com/office/drawing/2014/main" id="{90D2B441-5D23-404A-9224-0EDDC1457676}"/>
              </a:ext>
            </a:extLst>
          </p:cNvPr>
          <p:cNvSpPr>
            <a:spLocks noGrp="1" noRot="1" noChangeAspect="1" noChangeArrowheads="1" noTextEdit="1"/>
          </p:cNvSpPr>
          <p:nvPr>
            <p:ph type="sldImg"/>
          </p:nvPr>
        </p:nvSpPr>
        <p:spPr>
          <a:ln/>
        </p:spPr>
      </p:sp>
      <p:sp>
        <p:nvSpPr>
          <p:cNvPr id="146435" name="Rectangle 3">
            <a:extLst>
              <a:ext uri="{FF2B5EF4-FFF2-40B4-BE49-F238E27FC236}">
                <a16:creationId xmlns:a16="http://schemas.microsoft.com/office/drawing/2014/main" id="{48B9501B-94E6-4075-B6E3-B39DBACA7DC8}"/>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973A360D-EB76-40FB-B229-3E02C9EBE284}"/>
              </a:ext>
            </a:extLst>
          </p:cNvPr>
          <p:cNvSpPr>
            <a:spLocks noGrp="1" noChangeArrowheads="1"/>
          </p:cNvSpPr>
          <p:nvPr>
            <p:ph type="sldNum" sz="quarter" idx="5"/>
          </p:nvPr>
        </p:nvSpPr>
        <p:spPr>
          <a:ln/>
        </p:spPr>
        <p:txBody>
          <a:bodyPr/>
          <a:lstStyle/>
          <a:p>
            <a:fld id="{48F4F901-EBB7-4ED0-967B-9326765219BE}" type="slidenum">
              <a:rPr lang="en-US" altLang="en-US"/>
              <a:pPr/>
              <a:t>63</a:t>
            </a:fld>
            <a:endParaRPr lang="en-US" altLang="en-US"/>
          </a:p>
        </p:txBody>
      </p:sp>
      <p:sp>
        <p:nvSpPr>
          <p:cNvPr id="147458" name="Rectangle 2">
            <a:extLst>
              <a:ext uri="{FF2B5EF4-FFF2-40B4-BE49-F238E27FC236}">
                <a16:creationId xmlns:a16="http://schemas.microsoft.com/office/drawing/2014/main" id="{9D7DCC14-D771-41A9-88EE-F074A0B17AA6}"/>
              </a:ext>
            </a:extLst>
          </p:cNvPr>
          <p:cNvSpPr>
            <a:spLocks noGrp="1" noRot="1" noChangeAspect="1" noChangeArrowheads="1" noTextEdit="1"/>
          </p:cNvSpPr>
          <p:nvPr>
            <p:ph type="sldImg"/>
          </p:nvPr>
        </p:nvSpPr>
        <p:spPr>
          <a:ln/>
        </p:spPr>
      </p:sp>
      <p:sp>
        <p:nvSpPr>
          <p:cNvPr id="147459" name="Rectangle 3">
            <a:extLst>
              <a:ext uri="{FF2B5EF4-FFF2-40B4-BE49-F238E27FC236}">
                <a16:creationId xmlns:a16="http://schemas.microsoft.com/office/drawing/2014/main" id="{0E775A1C-A568-46A1-8621-C0DB075D9E62}"/>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198C42DB-F738-4F2A-BD46-EE1AB3F1809A}"/>
              </a:ext>
            </a:extLst>
          </p:cNvPr>
          <p:cNvSpPr>
            <a:spLocks noGrp="1" noChangeArrowheads="1"/>
          </p:cNvSpPr>
          <p:nvPr>
            <p:ph type="sldNum" sz="quarter" idx="5"/>
          </p:nvPr>
        </p:nvSpPr>
        <p:spPr>
          <a:ln/>
        </p:spPr>
        <p:txBody>
          <a:bodyPr/>
          <a:lstStyle/>
          <a:p>
            <a:fld id="{8A08E296-FDE9-4271-8AB5-AE889BE7CF98}" type="slidenum">
              <a:rPr lang="en-US" altLang="en-US"/>
              <a:pPr/>
              <a:t>64</a:t>
            </a:fld>
            <a:endParaRPr lang="en-US" altLang="en-US"/>
          </a:p>
        </p:txBody>
      </p:sp>
      <p:sp>
        <p:nvSpPr>
          <p:cNvPr id="148482" name="Rectangle 2">
            <a:extLst>
              <a:ext uri="{FF2B5EF4-FFF2-40B4-BE49-F238E27FC236}">
                <a16:creationId xmlns:a16="http://schemas.microsoft.com/office/drawing/2014/main" id="{B5F4A8DE-6745-4AF5-820C-D63C23E1B008}"/>
              </a:ext>
            </a:extLst>
          </p:cNvPr>
          <p:cNvSpPr>
            <a:spLocks noGrp="1" noRot="1" noChangeAspect="1" noChangeArrowheads="1" noTextEdit="1"/>
          </p:cNvSpPr>
          <p:nvPr>
            <p:ph type="sldImg"/>
          </p:nvPr>
        </p:nvSpPr>
        <p:spPr>
          <a:ln/>
        </p:spPr>
      </p:sp>
      <p:sp>
        <p:nvSpPr>
          <p:cNvPr id="148483" name="Rectangle 3">
            <a:extLst>
              <a:ext uri="{FF2B5EF4-FFF2-40B4-BE49-F238E27FC236}">
                <a16:creationId xmlns:a16="http://schemas.microsoft.com/office/drawing/2014/main" id="{70B695C2-A3C6-417F-B009-AB4F78C01E38}"/>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1413E124-ACCC-47D5-B3EE-9762A6DA6804}"/>
              </a:ext>
            </a:extLst>
          </p:cNvPr>
          <p:cNvSpPr>
            <a:spLocks noGrp="1" noChangeArrowheads="1"/>
          </p:cNvSpPr>
          <p:nvPr>
            <p:ph type="sldNum" sz="quarter" idx="5"/>
          </p:nvPr>
        </p:nvSpPr>
        <p:spPr>
          <a:ln/>
        </p:spPr>
        <p:txBody>
          <a:bodyPr/>
          <a:lstStyle/>
          <a:p>
            <a:fld id="{F5C2F1B4-E89B-42BE-8287-4501D1ED2C0E}" type="slidenum">
              <a:rPr lang="en-US" altLang="en-US"/>
              <a:pPr/>
              <a:t>65</a:t>
            </a:fld>
            <a:endParaRPr lang="en-US" altLang="en-US"/>
          </a:p>
        </p:txBody>
      </p:sp>
      <p:sp>
        <p:nvSpPr>
          <p:cNvPr id="150530" name="Rectangle 2">
            <a:extLst>
              <a:ext uri="{FF2B5EF4-FFF2-40B4-BE49-F238E27FC236}">
                <a16:creationId xmlns:a16="http://schemas.microsoft.com/office/drawing/2014/main" id="{25099045-9290-43A4-97F6-33845D0A2649}"/>
              </a:ext>
            </a:extLst>
          </p:cNvPr>
          <p:cNvSpPr>
            <a:spLocks noGrp="1" noRot="1" noChangeAspect="1" noChangeArrowheads="1" noTextEdit="1"/>
          </p:cNvSpPr>
          <p:nvPr>
            <p:ph type="sldImg"/>
          </p:nvPr>
        </p:nvSpPr>
        <p:spPr>
          <a:ln/>
        </p:spPr>
      </p:sp>
      <p:sp>
        <p:nvSpPr>
          <p:cNvPr id="150531" name="Rectangle 3">
            <a:extLst>
              <a:ext uri="{FF2B5EF4-FFF2-40B4-BE49-F238E27FC236}">
                <a16:creationId xmlns:a16="http://schemas.microsoft.com/office/drawing/2014/main" id="{A11395E5-09C5-47A4-B9BE-8E7FFE85951A}"/>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6275D075-CA3C-4374-AE6E-FA1C4B3A9C3E}"/>
              </a:ext>
            </a:extLst>
          </p:cNvPr>
          <p:cNvSpPr>
            <a:spLocks noGrp="1" noChangeArrowheads="1"/>
          </p:cNvSpPr>
          <p:nvPr>
            <p:ph type="sldNum" sz="quarter" idx="5"/>
          </p:nvPr>
        </p:nvSpPr>
        <p:spPr>
          <a:ln/>
        </p:spPr>
        <p:txBody>
          <a:bodyPr/>
          <a:lstStyle/>
          <a:p>
            <a:fld id="{1A05D9FF-CDE3-458A-B154-D5348EA9867B}" type="slidenum">
              <a:rPr lang="en-US" altLang="en-US"/>
              <a:pPr/>
              <a:t>66</a:t>
            </a:fld>
            <a:endParaRPr lang="en-US" altLang="en-US"/>
          </a:p>
        </p:txBody>
      </p:sp>
      <p:sp>
        <p:nvSpPr>
          <p:cNvPr id="151554" name="Rectangle 2">
            <a:extLst>
              <a:ext uri="{FF2B5EF4-FFF2-40B4-BE49-F238E27FC236}">
                <a16:creationId xmlns:a16="http://schemas.microsoft.com/office/drawing/2014/main" id="{26A3CA35-EC49-4A79-AE4D-23E268840E9C}"/>
              </a:ext>
            </a:extLst>
          </p:cNvPr>
          <p:cNvSpPr>
            <a:spLocks noGrp="1" noRot="1" noChangeAspect="1" noChangeArrowheads="1" noTextEdit="1"/>
          </p:cNvSpPr>
          <p:nvPr>
            <p:ph type="sldImg"/>
          </p:nvPr>
        </p:nvSpPr>
        <p:spPr>
          <a:ln/>
        </p:spPr>
      </p:sp>
      <p:sp>
        <p:nvSpPr>
          <p:cNvPr id="151555" name="Rectangle 3">
            <a:extLst>
              <a:ext uri="{FF2B5EF4-FFF2-40B4-BE49-F238E27FC236}">
                <a16:creationId xmlns:a16="http://schemas.microsoft.com/office/drawing/2014/main" id="{F33D06C6-8D7E-4819-BDC5-D786CAC343EA}"/>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5AC1678B-ED89-411C-9669-925442E73F14}"/>
              </a:ext>
            </a:extLst>
          </p:cNvPr>
          <p:cNvSpPr>
            <a:spLocks noGrp="1" noChangeArrowheads="1"/>
          </p:cNvSpPr>
          <p:nvPr>
            <p:ph type="sldNum" sz="quarter" idx="5"/>
          </p:nvPr>
        </p:nvSpPr>
        <p:spPr>
          <a:ln/>
        </p:spPr>
        <p:txBody>
          <a:bodyPr/>
          <a:lstStyle/>
          <a:p>
            <a:fld id="{45B29C1C-D6AB-476F-9448-EEE0ACCB1B42}" type="slidenum">
              <a:rPr lang="en-US" altLang="en-US"/>
              <a:pPr/>
              <a:t>67</a:t>
            </a:fld>
            <a:endParaRPr lang="en-US" altLang="en-US"/>
          </a:p>
        </p:txBody>
      </p:sp>
      <p:sp>
        <p:nvSpPr>
          <p:cNvPr id="152578" name="Rectangle 2">
            <a:extLst>
              <a:ext uri="{FF2B5EF4-FFF2-40B4-BE49-F238E27FC236}">
                <a16:creationId xmlns:a16="http://schemas.microsoft.com/office/drawing/2014/main" id="{B4DFD676-B8D3-4F0D-8FC5-ECCDDAB2D612}"/>
              </a:ext>
            </a:extLst>
          </p:cNvPr>
          <p:cNvSpPr>
            <a:spLocks noGrp="1" noRot="1" noChangeAspect="1" noChangeArrowheads="1" noTextEdit="1"/>
          </p:cNvSpPr>
          <p:nvPr>
            <p:ph type="sldImg"/>
          </p:nvPr>
        </p:nvSpPr>
        <p:spPr>
          <a:ln/>
        </p:spPr>
      </p:sp>
      <p:sp>
        <p:nvSpPr>
          <p:cNvPr id="152579" name="Rectangle 3">
            <a:extLst>
              <a:ext uri="{FF2B5EF4-FFF2-40B4-BE49-F238E27FC236}">
                <a16:creationId xmlns:a16="http://schemas.microsoft.com/office/drawing/2014/main" id="{7658CD1F-468D-416D-84C0-EFFD280A70F1}"/>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0D349814-0A75-4B82-A897-8EDA8CE28270}"/>
              </a:ext>
            </a:extLst>
          </p:cNvPr>
          <p:cNvSpPr>
            <a:spLocks noGrp="1" noChangeArrowheads="1"/>
          </p:cNvSpPr>
          <p:nvPr>
            <p:ph type="sldNum" sz="quarter" idx="5"/>
          </p:nvPr>
        </p:nvSpPr>
        <p:spPr>
          <a:ln/>
        </p:spPr>
        <p:txBody>
          <a:bodyPr/>
          <a:lstStyle/>
          <a:p>
            <a:fld id="{D976633D-30C5-415F-B99F-3060196F3224}" type="slidenum">
              <a:rPr lang="en-US" altLang="en-US"/>
              <a:pPr/>
              <a:t>68</a:t>
            </a:fld>
            <a:endParaRPr lang="en-US" altLang="en-US"/>
          </a:p>
        </p:txBody>
      </p:sp>
      <p:sp>
        <p:nvSpPr>
          <p:cNvPr id="153602" name="Rectangle 2">
            <a:extLst>
              <a:ext uri="{FF2B5EF4-FFF2-40B4-BE49-F238E27FC236}">
                <a16:creationId xmlns:a16="http://schemas.microsoft.com/office/drawing/2014/main" id="{8B41F423-43C4-4DB6-910F-CCF90D20AFE8}"/>
              </a:ext>
            </a:extLst>
          </p:cNvPr>
          <p:cNvSpPr>
            <a:spLocks noGrp="1" noRot="1" noChangeAspect="1" noChangeArrowheads="1" noTextEdit="1"/>
          </p:cNvSpPr>
          <p:nvPr>
            <p:ph type="sldImg"/>
          </p:nvPr>
        </p:nvSpPr>
        <p:spPr>
          <a:ln/>
        </p:spPr>
      </p:sp>
      <p:sp>
        <p:nvSpPr>
          <p:cNvPr id="153603" name="Rectangle 3">
            <a:extLst>
              <a:ext uri="{FF2B5EF4-FFF2-40B4-BE49-F238E27FC236}">
                <a16:creationId xmlns:a16="http://schemas.microsoft.com/office/drawing/2014/main" id="{8825CACF-A1BB-43D2-9E31-CF8C8BE5687B}"/>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62945A6C-739E-4DC1-9909-601ADB078ED5}"/>
              </a:ext>
            </a:extLst>
          </p:cNvPr>
          <p:cNvSpPr>
            <a:spLocks noGrp="1" noChangeArrowheads="1"/>
          </p:cNvSpPr>
          <p:nvPr>
            <p:ph type="sldNum" sz="quarter" idx="5"/>
          </p:nvPr>
        </p:nvSpPr>
        <p:spPr>
          <a:ln/>
        </p:spPr>
        <p:txBody>
          <a:bodyPr/>
          <a:lstStyle/>
          <a:p>
            <a:fld id="{B0CD38C1-883A-4D59-B39A-8D76B14A25CB}" type="slidenum">
              <a:rPr lang="en-US" altLang="en-US"/>
              <a:pPr/>
              <a:t>69</a:t>
            </a:fld>
            <a:endParaRPr lang="en-US" altLang="en-US"/>
          </a:p>
        </p:txBody>
      </p:sp>
      <p:sp>
        <p:nvSpPr>
          <p:cNvPr id="154626" name="Rectangle 2">
            <a:extLst>
              <a:ext uri="{FF2B5EF4-FFF2-40B4-BE49-F238E27FC236}">
                <a16:creationId xmlns:a16="http://schemas.microsoft.com/office/drawing/2014/main" id="{484F3A6A-6F86-4872-BA4D-299656348292}"/>
              </a:ext>
            </a:extLst>
          </p:cNvPr>
          <p:cNvSpPr>
            <a:spLocks noGrp="1" noRot="1" noChangeAspect="1" noChangeArrowheads="1" noTextEdit="1"/>
          </p:cNvSpPr>
          <p:nvPr>
            <p:ph type="sldImg"/>
          </p:nvPr>
        </p:nvSpPr>
        <p:spPr>
          <a:ln/>
        </p:spPr>
      </p:sp>
      <p:sp>
        <p:nvSpPr>
          <p:cNvPr id="154627" name="Rectangle 3">
            <a:extLst>
              <a:ext uri="{FF2B5EF4-FFF2-40B4-BE49-F238E27FC236}">
                <a16:creationId xmlns:a16="http://schemas.microsoft.com/office/drawing/2014/main" id="{B4B718CE-1024-450B-81B3-6CF3D5EBD04B}"/>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ACE08E83-9AAC-4E2D-A49C-C15503E35A2E}"/>
              </a:ext>
            </a:extLst>
          </p:cNvPr>
          <p:cNvSpPr>
            <a:spLocks noGrp="1" noChangeArrowheads="1"/>
          </p:cNvSpPr>
          <p:nvPr>
            <p:ph type="sldNum" sz="quarter" idx="5"/>
          </p:nvPr>
        </p:nvSpPr>
        <p:spPr>
          <a:ln/>
        </p:spPr>
        <p:txBody>
          <a:bodyPr/>
          <a:lstStyle/>
          <a:p>
            <a:fld id="{64E7E101-6CA8-4862-9C39-370CD4FAA5B8}" type="slidenum">
              <a:rPr lang="en-US" altLang="en-US"/>
              <a:pPr/>
              <a:t>70</a:t>
            </a:fld>
            <a:endParaRPr lang="en-US" altLang="en-US"/>
          </a:p>
        </p:txBody>
      </p:sp>
      <p:sp>
        <p:nvSpPr>
          <p:cNvPr id="155650" name="Rectangle 2">
            <a:extLst>
              <a:ext uri="{FF2B5EF4-FFF2-40B4-BE49-F238E27FC236}">
                <a16:creationId xmlns:a16="http://schemas.microsoft.com/office/drawing/2014/main" id="{80734A6B-5576-4D03-A6F8-5101A20EDC3C}"/>
              </a:ext>
            </a:extLst>
          </p:cNvPr>
          <p:cNvSpPr>
            <a:spLocks noGrp="1" noRot="1" noChangeAspect="1" noChangeArrowheads="1" noTextEdit="1"/>
          </p:cNvSpPr>
          <p:nvPr>
            <p:ph type="sldImg"/>
          </p:nvPr>
        </p:nvSpPr>
        <p:spPr>
          <a:ln/>
        </p:spPr>
      </p:sp>
      <p:sp>
        <p:nvSpPr>
          <p:cNvPr id="155651" name="Rectangle 3">
            <a:extLst>
              <a:ext uri="{FF2B5EF4-FFF2-40B4-BE49-F238E27FC236}">
                <a16:creationId xmlns:a16="http://schemas.microsoft.com/office/drawing/2014/main" id="{C8242EF2-350B-4BDC-A852-D306A10C19FC}"/>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BA2A5B5E-566A-44F4-B189-A806EFBFD22F}"/>
              </a:ext>
            </a:extLst>
          </p:cNvPr>
          <p:cNvSpPr>
            <a:spLocks noGrp="1" noChangeArrowheads="1"/>
          </p:cNvSpPr>
          <p:nvPr>
            <p:ph type="sldNum" sz="quarter" idx="5"/>
          </p:nvPr>
        </p:nvSpPr>
        <p:spPr>
          <a:ln/>
        </p:spPr>
        <p:txBody>
          <a:bodyPr/>
          <a:lstStyle/>
          <a:p>
            <a:fld id="{CCF9CBFC-6492-482C-AE20-F2AF6E6F66F7}" type="slidenum">
              <a:rPr lang="en-US" altLang="en-US"/>
              <a:pPr/>
              <a:t>44</a:t>
            </a:fld>
            <a:endParaRPr lang="en-US" altLang="en-US"/>
          </a:p>
        </p:txBody>
      </p:sp>
      <p:sp>
        <p:nvSpPr>
          <p:cNvPr id="124930" name="Rectangle 2">
            <a:extLst>
              <a:ext uri="{FF2B5EF4-FFF2-40B4-BE49-F238E27FC236}">
                <a16:creationId xmlns:a16="http://schemas.microsoft.com/office/drawing/2014/main" id="{0132A601-BBEE-44DF-B6ED-3DB64613E0F5}"/>
              </a:ext>
            </a:extLst>
          </p:cNvPr>
          <p:cNvSpPr>
            <a:spLocks noGrp="1" noRot="1" noChangeAspect="1" noChangeArrowheads="1" noTextEdit="1"/>
          </p:cNvSpPr>
          <p:nvPr>
            <p:ph type="sldImg"/>
          </p:nvPr>
        </p:nvSpPr>
        <p:spPr>
          <a:ln/>
        </p:spPr>
      </p:sp>
      <p:sp>
        <p:nvSpPr>
          <p:cNvPr id="124931" name="Rectangle 3">
            <a:extLst>
              <a:ext uri="{FF2B5EF4-FFF2-40B4-BE49-F238E27FC236}">
                <a16:creationId xmlns:a16="http://schemas.microsoft.com/office/drawing/2014/main" id="{72D34C7A-E6EC-44A4-B8AC-BC829C1C60B6}"/>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131893C8-90EB-414C-82DC-5CF6E93BA9EB}"/>
              </a:ext>
            </a:extLst>
          </p:cNvPr>
          <p:cNvSpPr>
            <a:spLocks noGrp="1" noChangeArrowheads="1"/>
          </p:cNvSpPr>
          <p:nvPr>
            <p:ph type="sldNum" sz="quarter" idx="5"/>
          </p:nvPr>
        </p:nvSpPr>
        <p:spPr>
          <a:ln/>
        </p:spPr>
        <p:txBody>
          <a:bodyPr/>
          <a:lstStyle/>
          <a:p>
            <a:fld id="{F93C322D-C802-4A18-96EB-069E07A71BEB}" type="slidenum">
              <a:rPr lang="en-US" altLang="en-US"/>
              <a:pPr/>
              <a:t>71</a:t>
            </a:fld>
            <a:endParaRPr lang="en-US" altLang="en-US"/>
          </a:p>
        </p:txBody>
      </p:sp>
      <p:sp>
        <p:nvSpPr>
          <p:cNvPr id="156674" name="Rectangle 2">
            <a:extLst>
              <a:ext uri="{FF2B5EF4-FFF2-40B4-BE49-F238E27FC236}">
                <a16:creationId xmlns:a16="http://schemas.microsoft.com/office/drawing/2014/main" id="{4CEC1F22-2422-444F-9FBC-46377F09A48D}"/>
              </a:ext>
            </a:extLst>
          </p:cNvPr>
          <p:cNvSpPr>
            <a:spLocks noGrp="1" noRot="1" noChangeAspect="1" noChangeArrowheads="1" noTextEdit="1"/>
          </p:cNvSpPr>
          <p:nvPr>
            <p:ph type="sldImg"/>
          </p:nvPr>
        </p:nvSpPr>
        <p:spPr>
          <a:ln/>
        </p:spPr>
      </p:sp>
      <p:sp>
        <p:nvSpPr>
          <p:cNvPr id="156675" name="Rectangle 3">
            <a:extLst>
              <a:ext uri="{FF2B5EF4-FFF2-40B4-BE49-F238E27FC236}">
                <a16:creationId xmlns:a16="http://schemas.microsoft.com/office/drawing/2014/main" id="{A743D032-5250-4BFD-B236-CA91837388FC}"/>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E86DC981-32E2-47CB-A01E-9C13052C0419}"/>
              </a:ext>
            </a:extLst>
          </p:cNvPr>
          <p:cNvSpPr>
            <a:spLocks noGrp="1" noChangeArrowheads="1"/>
          </p:cNvSpPr>
          <p:nvPr>
            <p:ph type="sldNum" sz="quarter" idx="5"/>
          </p:nvPr>
        </p:nvSpPr>
        <p:spPr>
          <a:ln/>
        </p:spPr>
        <p:txBody>
          <a:bodyPr/>
          <a:lstStyle/>
          <a:p>
            <a:fld id="{FD5F6497-19CA-491B-B4C1-FAB66E73C5B9}" type="slidenum">
              <a:rPr lang="en-US" altLang="en-US"/>
              <a:pPr/>
              <a:t>45</a:t>
            </a:fld>
            <a:endParaRPr lang="en-US" altLang="en-US"/>
          </a:p>
        </p:txBody>
      </p:sp>
      <p:sp>
        <p:nvSpPr>
          <p:cNvPr id="125954" name="Rectangle 2">
            <a:extLst>
              <a:ext uri="{FF2B5EF4-FFF2-40B4-BE49-F238E27FC236}">
                <a16:creationId xmlns:a16="http://schemas.microsoft.com/office/drawing/2014/main" id="{71977614-513C-4F1B-9CA8-8F1A5C961FD7}"/>
              </a:ext>
            </a:extLst>
          </p:cNvPr>
          <p:cNvSpPr>
            <a:spLocks noGrp="1" noRot="1" noChangeAspect="1" noChangeArrowheads="1" noTextEdit="1"/>
          </p:cNvSpPr>
          <p:nvPr>
            <p:ph type="sldImg"/>
          </p:nvPr>
        </p:nvSpPr>
        <p:spPr>
          <a:ln/>
        </p:spPr>
      </p:sp>
      <p:sp>
        <p:nvSpPr>
          <p:cNvPr id="125955" name="Rectangle 3">
            <a:extLst>
              <a:ext uri="{FF2B5EF4-FFF2-40B4-BE49-F238E27FC236}">
                <a16:creationId xmlns:a16="http://schemas.microsoft.com/office/drawing/2014/main" id="{0E15367A-A30E-42E7-9D90-C5874D65BBCD}"/>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9310DCBB-13E9-4E6D-897C-ABCAD28977BB}"/>
              </a:ext>
            </a:extLst>
          </p:cNvPr>
          <p:cNvSpPr>
            <a:spLocks noGrp="1" noChangeArrowheads="1"/>
          </p:cNvSpPr>
          <p:nvPr>
            <p:ph type="sldNum" sz="quarter" idx="5"/>
          </p:nvPr>
        </p:nvSpPr>
        <p:spPr>
          <a:ln/>
        </p:spPr>
        <p:txBody>
          <a:bodyPr/>
          <a:lstStyle/>
          <a:p>
            <a:fld id="{A6CA3345-5BE9-49B4-BC18-932F5697691D}" type="slidenum">
              <a:rPr lang="en-US" altLang="en-US"/>
              <a:pPr/>
              <a:t>46</a:t>
            </a:fld>
            <a:endParaRPr lang="en-US" altLang="en-US"/>
          </a:p>
        </p:txBody>
      </p:sp>
      <p:sp>
        <p:nvSpPr>
          <p:cNvPr id="126978" name="Rectangle 2">
            <a:extLst>
              <a:ext uri="{FF2B5EF4-FFF2-40B4-BE49-F238E27FC236}">
                <a16:creationId xmlns:a16="http://schemas.microsoft.com/office/drawing/2014/main" id="{C24BB954-F52E-48B2-9A97-06D94FB9CC1C}"/>
              </a:ext>
            </a:extLst>
          </p:cNvPr>
          <p:cNvSpPr>
            <a:spLocks noGrp="1" noRot="1" noChangeAspect="1" noChangeArrowheads="1" noTextEdit="1"/>
          </p:cNvSpPr>
          <p:nvPr>
            <p:ph type="sldImg"/>
          </p:nvPr>
        </p:nvSpPr>
        <p:spPr>
          <a:ln/>
        </p:spPr>
      </p:sp>
      <p:sp>
        <p:nvSpPr>
          <p:cNvPr id="126979" name="Rectangle 3">
            <a:extLst>
              <a:ext uri="{FF2B5EF4-FFF2-40B4-BE49-F238E27FC236}">
                <a16:creationId xmlns:a16="http://schemas.microsoft.com/office/drawing/2014/main" id="{C0E9533A-9657-4150-BA84-16D07A01C37A}"/>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1B298AFD-3FFC-4CAB-88BA-48CED18D8DC6}"/>
              </a:ext>
            </a:extLst>
          </p:cNvPr>
          <p:cNvSpPr>
            <a:spLocks noGrp="1" noChangeArrowheads="1"/>
          </p:cNvSpPr>
          <p:nvPr>
            <p:ph type="sldNum" sz="quarter" idx="5"/>
          </p:nvPr>
        </p:nvSpPr>
        <p:spPr>
          <a:ln/>
        </p:spPr>
        <p:txBody>
          <a:bodyPr/>
          <a:lstStyle/>
          <a:p>
            <a:fld id="{967A7AAB-81B3-4032-8E44-7CAB507E6239}" type="slidenum">
              <a:rPr lang="en-US" altLang="en-US"/>
              <a:pPr/>
              <a:t>47</a:t>
            </a:fld>
            <a:endParaRPr lang="en-US" altLang="en-US"/>
          </a:p>
        </p:txBody>
      </p:sp>
      <p:sp>
        <p:nvSpPr>
          <p:cNvPr id="128002" name="Rectangle 2">
            <a:extLst>
              <a:ext uri="{FF2B5EF4-FFF2-40B4-BE49-F238E27FC236}">
                <a16:creationId xmlns:a16="http://schemas.microsoft.com/office/drawing/2014/main" id="{522B1BCF-8DF2-48D9-86D1-30C9853366AC}"/>
              </a:ext>
            </a:extLst>
          </p:cNvPr>
          <p:cNvSpPr>
            <a:spLocks noGrp="1" noRot="1" noChangeAspect="1" noChangeArrowheads="1" noTextEdit="1"/>
          </p:cNvSpPr>
          <p:nvPr>
            <p:ph type="sldImg"/>
          </p:nvPr>
        </p:nvSpPr>
        <p:spPr>
          <a:ln/>
        </p:spPr>
      </p:sp>
      <p:sp>
        <p:nvSpPr>
          <p:cNvPr id="128003" name="Rectangle 3">
            <a:extLst>
              <a:ext uri="{FF2B5EF4-FFF2-40B4-BE49-F238E27FC236}">
                <a16:creationId xmlns:a16="http://schemas.microsoft.com/office/drawing/2014/main" id="{2CBE4BC1-9DFF-40BD-80D8-770BD8B8948E}"/>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0CE53F02-AF6C-4D67-A59B-9E872E188729}"/>
              </a:ext>
            </a:extLst>
          </p:cNvPr>
          <p:cNvSpPr>
            <a:spLocks noGrp="1" noChangeArrowheads="1"/>
          </p:cNvSpPr>
          <p:nvPr>
            <p:ph type="sldNum" sz="quarter" idx="5"/>
          </p:nvPr>
        </p:nvSpPr>
        <p:spPr>
          <a:ln/>
        </p:spPr>
        <p:txBody>
          <a:bodyPr/>
          <a:lstStyle/>
          <a:p>
            <a:fld id="{9A3FABB2-4D0A-4F51-9F90-F36C44B3345D}" type="slidenum">
              <a:rPr lang="en-US" altLang="en-US"/>
              <a:pPr/>
              <a:t>48</a:t>
            </a:fld>
            <a:endParaRPr lang="en-US" altLang="en-US"/>
          </a:p>
        </p:txBody>
      </p:sp>
      <p:sp>
        <p:nvSpPr>
          <p:cNvPr id="130050" name="Rectangle 2">
            <a:extLst>
              <a:ext uri="{FF2B5EF4-FFF2-40B4-BE49-F238E27FC236}">
                <a16:creationId xmlns:a16="http://schemas.microsoft.com/office/drawing/2014/main" id="{A715A43D-7C02-4909-A3FD-CCE355FAD774}"/>
              </a:ext>
            </a:extLst>
          </p:cNvPr>
          <p:cNvSpPr>
            <a:spLocks noGrp="1" noRot="1" noChangeAspect="1" noChangeArrowheads="1" noTextEdit="1"/>
          </p:cNvSpPr>
          <p:nvPr>
            <p:ph type="sldImg"/>
          </p:nvPr>
        </p:nvSpPr>
        <p:spPr>
          <a:ln/>
        </p:spPr>
      </p:sp>
      <p:sp>
        <p:nvSpPr>
          <p:cNvPr id="130051" name="Rectangle 3">
            <a:extLst>
              <a:ext uri="{FF2B5EF4-FFF2-40B4-BE49-F238E27FC236}">
                <a16:creationId xmlns:a16="http://schemas.microsoft.com/office/drawing/2014/main" id="{8BFD8532-2738-463C-8D22-ACF2DAA7FACD}"/>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34ECA8CF-A1CE-43AD-A7ED-23A5A1B791D1}"/>
              </a:ext>
            </a:extLst>
          </p:cNvPr>
          <p:cNvSpPr>
            <a:spLocks noGrp="1" noChangeArrowheads="1"/>
          </p:cNvSpPr>
          <p:nvPr>
            <p:ph type="sldNum" sz="quarter" idx="5"/>
          </p:nvPr>
        </p:nvSpPr>
        <p:spPr>
          <a:ln/>
        </p:spPr>
        <p:txBody>
          <a:bodyPr/>
          <a:lstStyle/>
          <a:p>
            <a:fld id="{A39A305C-9AA1-49BB-95A2-F8B7E9FF059B}" type="slidenum">
              <a:rPr lang="en-US" altLang="en-US"/>
              <a:pPr/>
              <a:t>49</a:t>
            </a:fld>
            <a:endParaRPr lang="en-US" altLang="en-US"/>
          </a:p>
        </p:txBody>
      </p:sp>
      <p:sp>
        <p:nvSpPr>
          <p:cNvPr id="131074" name="Rectangle 2">
            <a:extLst>
              <a:ext uri="{FF2B5EF4-FFF2-40B4-BE49-F238E27FC236}">
                <a16:creationId xmlns:a16="http://schemas.microsoft.com/office/drawing/2014/main" id="{504DD3D3-FCE2-41DC-9692-0430E0612AEF}"/>
              </a:ext>
            </a:extLst>
          </p:cNvPr>
          <p:cNvSpPr>
            <a:spLocks noGrp="1" noRot="1" noChangeAspect="1" noChangeArrowheads="1" noTextEdit="1"/>
          </p:cNvSpPr>
          <p:nvPr>
            <p:ph type="sldImg"/>
          </p:nvPr>
        </p:nvSpPr>
        <p:spPr>
          <a:ln/>
        </p:spPr>
      </p:sp>
      <p:sp>
        <p:nvSpPr>
          <p:cNvPr id="131075" name="Rectangle 3">
            <a:extLst>
              <a:ext uri="{FF2B5EF4-FFF2-40B4-BE49-F238E27FC236}">
                <a16:creationId xmlns:a16="http://schemas.microsoft.com/office/drawing/2014/main" id="{F7860900-44BC-4499-96B1-36A6083DE1D9}"/>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0F1D6FB3-B688-4BEC-A53A-13F3C96D4DEA}"/>
              </a:ext>
            </a:extLst>
          </p:cNvPr>
          <p:cNvSpPr>
            <a:spLocks noGrp="1" noChangeArrowheads="1"/>
          </p:cNvSpPr>
          <p:nvPr>
            <p:ph type="sldNum" sz="quarter" idx="5"/>
          </p:nvPr>
        </p:nvSpPr>
        <p:spPr>
          <a:ln/>
        </p:spPr>
        <p:txBody>
          <a:bodyPr/>
          <a:lstStyle/>
          <a:p>
            <a:fld id="{4FF558C4-06B2-48B8-B0F2-085B789E74CB}" type="slidenum">
              <a:rPr lang="en-US" altLang="en-US"/>
              <a:pPr/>
              <a:t>50</a:t>
            </a:fld>
            <a:endParaRPr lang="en-US" altLang="en-US"/>
          </a:p>
        </p:txBody>
      </p:sp>
      <p:sp>
        <p:nvSpPr>
          <p:cNvPr id="132098" name="Rectangle 2">
            <a:extLst>
              <a:ext uri="{FF2B5EF4-FFF2-40B4-BE49-F238E27FC236}">
                <a16:creationId xmlns:a16="http://schemas.microsoft.com/office/drawing/2014/main" id="{FAC13100-41C9-4777-AC10-102E122D8FDA}"/>
              </a:ext>
            </a:extLst>
          </p:cNvPr>
          <p:cNvSpPr>
            <a:spLocks noGrp="1" noRot="1" noChangeAspect="1" noChangeArrowheads="1" noTextEdit="1"/>
          </p:cNvSpPr>
          <p:nvPr>
            <p:ph type="sldImg"/>
          </p:nvPr>
        </p:nvSpPr>
        <p:spPr>
          <a:ln/>
        </p:spPr>
      </p:sp>
      <p:sp>
        <p:nvSpPr>
          <p:cNvPr id="132099" name="Rectangle 3">
            <a:extLst>
              <a:ext uri="{FF2B5EF4-FFF2-40B4-BE49-F238E27FC236}">
                <a16:creationId xmlns:a16="http://schemas.microsoft.com/office/drawing/2014/main" id="{D8C58C1F-6789-4820-BCFB-11242F354B9F}"/>
              </a:ext>
            </a:extLst>
          </p:cNvPr>
          <p:cNvSpPr>
            <a:spLocks noGrp="1" noChangeArrowheads="1"/>
          </p:cNvSpPr>
          <p:nvPr>
            <p:ph type="body" idx="1"/>
          </p:nvPr>
        </p:nvSpPr>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3B71281B-CB51-47ED-8950-A70B5E2C83F6}" type="datetimeFigureOut">
              <a:rPr lang="en-US" smtClean="0"/>
              <a:pPr/>
              <a:t>5/12/2020</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C938990D-B681-4D8B-88F1-430489073BC4}"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B71281B-CB51-47ED-8950-A70B5E2C83F6}" type="datetimeFigureOut">
              <a:rPr lang="en-US" smtClean="0"/>
              <a:pPr/>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38990D-B681-4D8B-88F1-430489073BC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B71281B-CB51-47ED-8950-A70B5E2C83F6}" type="datetimeFigureOut">
              <a:rPr lang="en-US" smtClean="0"/>
              <a:pPr/>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38990D-B681-4D8B-88F1-430489073BC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B71281B-CB51-47ED-8950-A70B5E2C83F6}" type="datetimeFigureOut">
              <a:rPr lang="en-US" smtClean="0"/>
              <a:pPr/>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38990D-B681-4D8B-88F1-430489073BC4}" type="slidenum">
              <a:rPr lang="en-US" smtClean="0"/>
              <a:pPr/>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3B71281B-CB51-47ED-8950-A70B5E2C83F6}" type="datetimeFigureOut">
              <a:rPr lang="en-US" smtClean="0"/>
              <a:pPr/>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38990D-B681-4D8B-88F1-430489073BC4}"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3B71281B-CB51-47ED-8950-A70B5E2C83F6}" type="datetimeFigureOut">
              <a:rPr lang="en-US" smtClean="0"/>
              <a:pPr/>
              <a:t>5/12/2020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38990D-B681-4D8B-88F1-430489073BC4}" type="slidenum">
              <a:rPr lang="en-US" smtClean="0"/>
              <a:pPr/>
              <a:t>‹#›</a:t>
            </a:fld>
            <a:endParaRPr lang="en-US"/>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3B71281B-CB51-47ED-8950-A70B5E2C83F6}" type="datetimeFigureOut">
              <a:rPr lang="en-US" smtClean="0"/>
              <a:pPr/>
              <a:t>5/12/2020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938990D-B681-4D8B-88F1-430489073BC4}"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B71281B-CB51-47ED-8950-A70B5E2C83F6}" type="datetimeFigureOut">
              <a:rPr lang="en-US" smtClean="0"/>
              <a:pPr/>
              <a:t>5/12/2020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938990D-B681-4D8B-88F1-430489073BC4}" type="slidenum">
              <a:rPr lang="en-US" smtClean="0"/>
              <a:pPr/>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71281B-CB51-47ED-8950-A70B5E2C83F6}" type="datetimeFigureOut">
              <a:rPr lang="en-US" smtClean="0"/>
              <a:pPr/>
              <a:t>5/12/2020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938990D-B681-4D8B-88F1-430489073BC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3B71281B-CB51-47ED-8950-A70B5E2C83F6}" type="datetimeFigureOut">
              <a:rPr lang="en-US" smtClean="0"/>
              <a:pPr/>
              <a:t>5/12/2020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38990D-B681-4D8B-88F1-430489073BC4}"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3B71281B-CB51-47ED-8950-A70B5E2C83F6}" type="datetimeFigureOut">
              <a:rPr lang="en-US" smtClean="0"/>
              <a:pPr/>
              <a:t>5/12/2020</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C938990D-B681-4D8B-88F1-430489073BC4}"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3B71281B-CB51-47ED-8950-A70B5E2C83F6}" type="datetimeFigureOut">
              <a:rPr lang="en-US" smtClean="0"/>
              <a:pPr/>
              <a:t>5/12/2020</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C938990D-B681-4D8B-88F1-430489073BC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ocholo\Pictures\SISTEMA ENDOCRINO.jpg"/>
          <p:cNvPicPr>
            <a:picLocks noGrp="1" noChangeAspect="1" noChangeArrowheads="1"/>
          </p:cNvPicPr>
          <p:nvPr>
            <p:ph idx="1"/>
          </p:nvPr>
        </p:nvPicPr>
        <p:blipFill>
          <a:blip r:embed="rId2" cstate="print"/>
          <a:stretch>
            <a:fillRect/>
          </a:stretch>
        </p:blipFill>
        <p:spPr bwMode="auto">
          <a:xfrm>
            <a:off x="6019800" y="3657600"/>
            <a:ext cx="2409825" cy="2438399"/>
          </a:xfrm>
          <a:prstGeom prst="rect">
            <a:avLst/>
          </a:prstGeom>
          <a:noFill/>
        </p:spPr>
      </p:pic>
      <p:sp>
        <p:nvSpPr>
          <p:cNvPr id="2" name="Title 1"/>
          <p:cNvSpPr>
            <a:spLocks noGrp="1"/>
          </p:cNvSpPr>
          <p:nvPr>
            <p:ph type="title"/>
          </p:nvPr>
        </p:nvSpPr>
        <p:spPr/>
        <p:txBody>
          <a:bodyPr>
            <a:noAutofit/>
          </a:bodyPr>
          <a:lstStyle/>
          <a:p>
            <a:r>
              <a:rPr lang="en-US" sz="4800" dirty="0">
                <a:solidFill>
                  <a:srgbClr val="002060"/>
                </a:solidFill>
              </a:rPr>
              <a:t>SISTEMA ENDOCRINO</a:t>
            </a:r>
          </a:p>
        </p:txBody>
      </p:sp>
      <p:sp>
        <p:nvSpPr>
          <p:cNvPr id="4" name="Rectangle 3"/>
          <p:cNvSpPr/>
          <p:nvPr/>
        </p:nvSpPr>
        <p:spPr>
          <a:xfrm>
            <a:off x="762000" y="1143000"/>
            <a:ext cx="6934200" cy="2677656"/>
          </a:xfrm>
          <a:prstGeom prst="rect">
            <a:avLst/>
          </a:prstGeom>
        </p:spPr>
        <p:txBody>
          <a:bodyPr wrap="square">
            <a:spAutoFit/>
          </a:bodyPr>
          <a:lstStyle/>
          <a:p>
            <a:r>
              <a:rPr lang="en-US" sz="2800" dirty="0"/>
              <a:t>Es el </a:t>
            </a:r>
            <a:r>
              <a:rPr lang="en-US" sz="2800" dirty="0" err="1"/>
              <a:t>conjunto</a:t>
            </a:r>
            <a:r>
              <a:rPr lang="en-US" sz="2800" dirty="0"/>
              <a:t> de </a:t>
            </a:r>
            <a:r>
              <a:rPr lang="en-US" sz="2800" dirty="0" err="1"/>
              <a:t>organos</a:t>
            </a:r>
            <a:r>
              <a:rPr lang="en-US" sz="2800" dirty="0"/>
              <a:t>  y </a:t>
            </a:r>
            <a:r>
              <a:rPr lang="en-US" sz="2800" dirty="0" err="1"/>
              <a:t>estructuras</a:t>
            </a:r>
            <a:r>
              <a:rPr lang="en-US" sz="2800" dirty="0"/>
              <a:t> </a:t>
            </a:r>
            <a:r>
              <a:rPr lang="en-US" sz="2800" dirty="0" err="1"/>
              <a:t>que</a:t>
            </a:r>
            <a:r>
              <a:rPr lang="en-US" sz="2800" dirty="0"/>
              <a:t> se </a:t>
            </a:r>
            <a:r>
              <a:rPr lang="en-US" sz="2800" dirty="0" err="1"/>
              <a:t>caracterizan</a:t>
            </a:r>
            <a:r>
              <a:rPr lang="en-US" sz="2800" dirty="0"/>
              <a:t> </a:t>
            </a:r>
            <a:r>
              <a:rPr lang="en-US" sz="2800" dirty="0" err="1"/>
              <a:t>por</a:t>
            </a:r>
            <a:r>
              <a:rPr lang="en-US" sz="2800" dirty="0"/>
              <a:t> </a:t>
            </a:r>
            <a:r>
              <a:rPr lang="en-US" sz="2800" dirty="0" err="1"/>
              <a:t>tener</a:t>
            </a:r>
            <a:r>
              <a:rPr lang="en-US" sz="2800" dirty="0"/>
              <a:t> un </a:t>
            </a:r>
            <a:r>
              <a:rPr lang="en-US" sz="2800" dirty="0" err="1"/>
              <a:t>tejido</a:t>
            </a:r>
            <a:r>
              <a:rPr lang="en-US" sz="2800" dirty="0"/>
              <a:t> </a:t>
            </a:r>
            <a:r>
              <a:rPr lang="en-US" sz="2800" dirty="0" err="1"/>
              <a:t>comun</a:t>
            </a:r>
            <a:r>
              <a:rPr lang="en-US" sz="2800" dirty="0"/>
              <a:t> </a:t>
            </a:r>
            <a:r>
              <a:rPr lang="en-US" sz="2800" dirty="0" err="1"/>
              <a:t>formado</a:t>
            </a:r>
            <a:r>
              <a:rPr lang="en-US" sz="2800" dirty="0"/>
              <a:t> </a:t>
            </a:r>
            <a:r>
              <a:rPr lang="en-US" sz="2800" dirty="0" err="1"/>
              <a:t>por</a:t>
            </a:r>
            <a:r>
              <a:rPr lang="en-US" sz="2800" dirty="0"/>
              <a:t> </a:t>
            </a:r>
            <a:r>
              <a:rPr lang="en-US" sz="2800" dirty="0" err="1"/>
              <a:t>epitelio</a:t>
            </a:r>
            <a:r>
              <a:rPr lang="en-US" sz="2800" dirty="0"/>
              <a:t> glandular  y </a:t>
            </a:r>
            <a:r>
              <a:rPr lang="en-US" sz="2800" dirty="0" err="1"/>
              <a:t>regulado</a:t>
            </a:r>
            <a:r>
              <a:rPr lang="en-US" sz="2800" dirty="0"/>
              <a:t> </a:t>
            </a:r>
            <a:r>
              <a:rPr lang="en-US" sz="2800" dirty="0" err="1"/>
              <a:t>por</a:t>
            </a:r>
            <a:r>
              <a:rPr lang="en-US" sz="2800" dirty="0"/>
              <a:t> el </a:t>
            </a:r>
            <a:r>
              <a:rPr lang="en-US" sz="2800" dirty="0" err="1"/>
              <a:t>Hipotalamo</a:t>
            </a:r>
            <a:r>
              <a:rPr lang="en-US" sz="2800" dirty="0"/>
              <a:t> del SNC, </a:t>
            </a:r>
            <a:r>
              <a:rPr lang="en-US" sz="2800" dirty="0" err="1"/>
              <a:t>que</a:t>
            </a:r>
            <a:r>
              <a:rPr lang="en-US" sz="2800" dirty="0"/>
              <a:t> </a:t>
            </a:r>
            <a:r>
              <a:rPr lang="en-US" sz="2800" dirty="0" err="1"/>
              <a:t>secretan</a:t>
            </a:r>
            <a:r>
              <a:rPr lang="en-US" sz="2800" dirty="0"/>
              <a:t> </a:t>
            </a:r>
            <a:r>
              <a:rPr lang="en-US" sz="2800" dirty="0" err="1"/>
              <a:t>las</a:t>
            </a:r>
            <a:r>
              <a:rPr lang="en-US" sz="2800" dirty="0"/>
              <a:t> </a:t>
            </a:r>
            <a:r>
              <a:rPr lang="en-US" sz="2800" dirty="0" err="1"/>
              <a:t>hormonas</a:t>
            </a:r>
            <a:r>
              <a:rPr lang="en-US" sz="2800" dirty="0"/>
              <a:t>.</a:t>
            </a:r>
            <a:endParaRPr lang="es-ES" sz="28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838200"/>
            <a:ext cx="8577072" cy="4648200"/>
          </a:xfrm>
        </p:spPr>
        <p:txBody>
          <a:bodyPr>
            <a:normAutofit lnSpcReduction="10000"/>
          </a:bodyPr>
          <a:lstStyle/>
          <a:p>
            <a:r>
              <a:rPr lang="es-ES" dirty="0"/>
              <a:t>La Hipófisis tal vez sea la glándula endocrina más importante: regula la mayor parte de los procesos biológicos del organismo, es el centro alrededor del cual gira buena parte del metabolismo a pesar de que no es mas que un pequeño órgano que pesa poco más de medio gramo.</a:t>
            </a:r>
          </a:p>
          <a:p>
            <a:r>
              <a:rPr lang="es-ES" dirty="0"/>
              <a:t>Esta situada sobre la base del cráneo. En el esfenoides, existe una pequeña cavidad denominada "silla turca" en la que se encuentra la hipófisis.</a:t>
            </a:r>
          </a:p>
        </p:txBody>
      </p:sp>
      <p:sp>
        <p:nvSpPr>
          <p:cNvPr id="2" name="Title 1"/>
          <p:cNvSpPr>
            <a:spLocks noGrp="1"/>
          </p:cNvSpPr>
          <p:nvPr>
            <p:ph type="title"/>
          </p:nvPr>
        </p:nvSpPr>
        <p:spPr>
          <a:xfrm>
            <a:off x="457200" y="0"/>
            <a:ext cx="8229600" cy="990600"/>
          </a:xfrm>
        </p:spPr>
        <p:txBody>
          <a:bodyPr/>
          <a:lstStyle/>
          <a:p>
            <a:r>
              <a:rPr lang="en-US" dirty="0"/>
              <a:t>HIPOFISIS</a:t>
            </a:r>
          </a:p>
        </p:txBody>
      </p:sp>
      <p:pic>
        <p:nvPicPr>
          <p:cNvPr id="34818" name="Picture 2" descr="https://encrypted-tbn2.gstatic.com/images?q=tbn:ANd9GcTBDg6su7Nv8ajH4L7CSHgoAegCr0Ext-htRhgLtBybs18hI0fJKA"/>
          <p:cNvPicPr>
            <a:picLocks noChangeAspect="1" noChangeArrowheads="1"/>
          </p:cNvPicPr>
          <p:nvPr/>
        </p:nvPicPr>
        <p:blipFill>
          <a:blip r:embed="rId2" cstate="print"/>
          <a:srcRect/>
          <a:stretch>
            <a:fillRect/>
          </a:stretch>
        </p:blipFill>
        <p:spPr bwMode="auto">
          <a:xfrm>
            <a:off x="5486400" y="4648199"/>
            <a:ext cx="3276600" cy="2016369"/>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s-ES" dirty="0"/>
              <a:t>La hipófisis está directamente comunicada con el hipotálamo por medio de un pedúnculo denominado "hipofisario". </a:t>
            </a:r>
          </a:p>
          <a:p>
            <a:r>
              <a:rPr lang="es-ES" dirty="0"/>
              <a:t>Esta constituida por dos partes completamente distintas una de otra: el lóbulo anterior y el lóbulo posterior. </a:t>
            </a:r>
            <a:endParaRPr lang="en-US" dirty="0"/>
          </a:p>
          <a:p>
            <a:endParaRPr lang="en-US" dirty="0"/>
          </a:p>
        </p:txBody>
      </p:sp>
      <p:sp>
        <p:nvSpPr>
          <p:cNvPr id="2" name="Title 1"/>
          <p:cNvSpPr>
            <a:spLocks noGrp="1"/>
          </p:cNvSpPr>
          <p:nvPr>
            <p:ph type="title"/>
          </p:nvPr>
        </p:nvSpPr>
        <p:spPr/>
        <p:txBody>
          <a:bodyPr/>
          <a:lstStyle/>
          <a:p>
            <a:r>
              <a:rPr lang="en-US" dirty="0"/>
              <a:t>HIPOFISIS</a:t>
            </a:r>
          </a:p>
        </p:txBody>
      </p:sp>
      <p:pic>
        <p:nvPicPr>
          <p:cNvPr id="33794" name="Picture 2" descr="https://encrypted-tbn2.gstatic.com/images?q=tbn:ANd9GcSbobHGDyk3HBUnPqdDhFhavwth1XMAiGBwU6V0MTNx4OhkuE2eSQ"/>
          <p:cNvPicPr>
            <a:picLocks noChangeAspect="1" noChangeArrowheads="1"/>
          </p:cNvPicPr>
          <p:nvPr/>
        </p:nvPicPr>
        <p:blipFill>
          <a:blip r:embed="rId2" cstate="print"/>
          <a:srcRect/>
          <a:stretch>
            <a:fillRect/>
          </a:stretch>
        </p:blipFill>
        <p:spPr bwMode="auto">
          <a:xfrm>
            <a:off x="6324600" y="4114800"/>
            <a:ext cx="2438400" cy="2538154"/>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s-ES" b="1" dirty="0"/>
              <a:t>Las hormonas de la </a:t>
            </a:r>
            <a:r>
              <a:rPr lang="es-ES" b="1" dirty="0" err="1"/>
              <a:t>neurohipófisis</a:t>
            </a:r>
            <a:r>
              <a:rPr lang="es-ES" b="1" dirty="0"/>
              <a:t>:</a:t>
            </a:r>
          </a:p>
          <a:p>
            <a:r>
              <a:rPr lang="es-ES" dirty="0"/>
              <a:t> La </a:t>
            </a:r>
            <a:r>
              <a:rPr lang="es-ES" dirty="0" err="1"/>
              <a:t>oxitocina</a:t>
            </a:r>
            <a:r>
              <a:rPr lang="es-ES" dirty="0"/>
              <a:t> </a:t>
            </a:r>
          </a:p>
          <a:p>
            <a:r>
              <a:rPr lang="es-ES" dirty="0"/>
              <a:t>La  </a:t>
            </a:r>
            <a:r>
              <a:rPr lang="es-ES" dirty="0" err="1"/>
              <a:t>antidiurética</a:t>
            </a:r>
            <a:endParaRPr lang="es-ES" dirty="0"/>
          </a:p>
          <a:p>
            <a:r>
              <a:rPr lang="es-ES" dirty="0"/>
              <a:t>Estas hormonas son producidas por el hipotálamo, pero son almacenadas en el lóbulo posterior de la hipófisis</a:t>
            </a:r>
          </a:p>
          <a:p>
            <a:pPr>
              <a:buNone/>
            </a:pPr>
            <a:r>
              <a:rPr lang="es-ES" dirty="0"/>
              <a:t>   </a:t>
            </a:r>
          </a:p>
          <a:p>
            <a:pPr>
              <a:buNone/>
            </a:pPr>
            <a:endParaRPr lang="en-US" dirty="0"/>
          </a:p>
        </p:txBody>
      </p:sp>
      <p:sp>
        <p:nvSpPr>
          <p:cNvPr id="2" name="Title 1"/>
          <p:cNvSpPr>
            <a:spLocks noGrp="1"/>
          </p:cNvSpPr>
          <p:nvPr>
            <p:ph type="title"/>
          </p:nvPr>
        </p:nvSpPr>
        <p:spPr/>
        <p:txBody>
          <a:bodyPr>
            <a:normAutofit fontScale="90000"/>
          </a:bodyPr>
          <a:lstStyle/>
          <a:p>
            <a:r>
              <a:rPr lang="en-US" dirty="0"/>
              <a:t>HORMONAS DEL LOBULO POSTERIOR</a:t>
            </a:r>
          </a:p>
        </p:txBody>
      </p:sp>
      <p:pic>
        <p:nvPicPr>
          <p:cNvPr id="32770" name="Picture 2" descr="https://encrypted-tbn0.gstatic.com/images?q=tbn:ANd9GcQqUUOVC0t6j3ha1lhBUigp7jnZVKz1UE3yN_2-5ysZpc9MxKMg-A"/>
          <p:cNvPicPr>
            <a:picLocks noChangeAspect="1" noChangeArrowheads="1"/>
          </p:cNvPicPr>
          <p:nvPr/>
        </p:nvPicPr>
        <p:blipFill>
          <a:blip r:embed="rId2" cstate="print"/>
          <a:srcRect/>
          <a:stretch>
            <a:fillRect/>
          </a:stretch>
        </p:blipFill>
        <p:spPr bwMode="auto">
          <a:xfrm>
            <a:off x="5943600" y="4572000"/>
            <a:ext cx="2362200" cy="1870076"/>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1"/>
            <a:ext cx="8229600" cy="4038600"/>
          </a:xfrm>
        </p:spPr>
        <p:txBody>
          <a:bodyPr>
            <a:normAutofit/>
          </a:bodyPr>
          <a:lstStyle/>
          <a:p>
            <a:pPr>
              <a:buFont typeface="Wingdings" pitchFamily="2" charset="2"/>
              <a:buChar char="q"/>
            </a:pPr>
            <a:r>
              <a:rPr lang="es-ES" sz="2400" i="1" dirty="0"/>
              <a:t>  </a:t>
            </a:r>
            <a:r>
              <a:rPr lang="es-ES" sz="2800" dirty="0"/>
              <a:t>Su función principal es la de estimular las contracciones del útero durante el parto.</a:t>
            </a:r>
          </a:p>
          <a:p>
            <a:pPr>
              <a:buFont typeface="Wingdings" pitchFamily="2" charset="2"/>
              <a:buChar char="q"/>
            </a:pPr>
            <a:r>
              <a:rPr lang="es-ES" sz="2800" dirty="0"/>
              <a:t>La oxitocina, además, estimula la expulsión de leche de las mamas, actuando sobre los conductos galactóforos, estimulándolos a contraerse.</a:t>
            </a:r>
          </a:p>
          <a:p>
            <a:pPr>
              <a:buFont typeface="Wingdings" pitchFamily="2" charset="2"/>
              <a:buChar char="q"/>
            </a:pPr>
            <a:r>
              <a:rPr lang="es-ES" sz="2800" dirty="0"/>
              <a:t>A pesar de que esta hormona también es segregada en el hombre se ignora si existen acciones biológicas y cuales son.</a:t>
            </a:r>
          </a:p>
          <a:p>
            <a:endParaRPr lang="en-US" dirty="0"/>
          </a:p>
        </p:txBody>
      </p:sp>
      <p:sp>
        <p:nvSpPr>
          <p:cNvPr id="2" name="Title 1"/>
          <p:cNvSpPr>
            <a:spLocks noGrp="1"/>
          </p:cNvSpPr>
          <p:nvPr>
            <p:ph type="title"/>
          </p:nvPr>
        </p:nvSpPr>
        <p:spPr>
          <a:xfrm>
            <a:off x="457200" y="0"/>
            <a:ext cx="8229600" cy="1066800"/>
          </a:xfrm>
        </p:spPr>
        <p:txBody>
          <a:bodyPr/>
          <a:lstStyle/>
          <a:p>
            <a:r>
              <a:rPr lang="en-US" dirty="0"/>
              <a:t>OXITOCINA</a:t>
            </a:r>
          </a:p>
        </p:txBody>
      </p:sp>
      <p:pic>
        <p:nvPicPr>
          <p:cNvPr id="31746" name="Picture 2" descr="https://encrypted-tbn1.gstatic.com/images?q=tbn:ANd9GcTmnkPPxC4oveQuvaRIptsRd37HG8h1cTUFbTHNN8U0aRAmrQtG"/>
          <p:cNvPicPr>
            <a:picLocks noChangeAspect="1" noChangeArrowheads="1"/>
          </p:cNvPicPr>
          <p:nvPr/>
        </p:nvPicPr>
        <p:blipFill>
          <a:blip r:embed="rId2" cstate="print"/>
          <a:srcRect/>
          <a:stretch>
            <a:fillRect/>
          </a:stretch>
        </p:blipFill>
        <p:spPr bwMode="auto">
          <a:xfrm>
            <a:off x="6677025" y="5010149"/>
            <a:ext cx="2466975" cy="1847851"/>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La ADH </a:t>
            </a:r>
            <a:r>
              <a:rPr lang="en-US" dirty="0" err="1"/>
              <a:t>mantiene</a:t>
            </a:r>
            <a:r>
              <a:rPr lang="en-US" dirty="0"/>
              <a:t> el balance de </a:t>
            </a:r>
            <a:r>
              <a:rPr lang="en-US" dirty="0" err="1"/>
              <a:t>agua</a:t>
            </a:r>
            <a:r>
              <a:rPr lang="en-US" dirty="0"/>
              <a:t> </a:t>
            </a:r>
            <a:r>
              <a:rPr lang="en-US" dirty="0" err="1"/>
              <a:t>aumentando</a:t>
            </a:r>
            <a:r>
              <a:rPr lang="en-US" dirty="0"/>
              <a:t> la </a:t>
            </a:r>
            <a:r>
              <a:rPr lang="en-US" dirty="0" err="1"/>
              <a:t>absorcion</a:t>
            </a:r>
            <a:r>
              <a:rPr lang="en-US" dirty="0"/>
              <a:t> de </a:t>
            </a:r>
            <a:r>
              <a:rPr lang="en-US" dirty="0" err="1"/>
              <a:t>agua</a:t>
            </a:r>
            <a:r>
              <a:rPr lang="en-US" dirty="0"/>
              <a:t> en los </a:t>
            </a:r>
            <a:r>
              <a:rPr lang="en-US" dirty="0" err="1"/>
              <a:t>tubulos</a:t>
            </a:r>
            <a:r>
              <a:rPr lang="en-US" dirty="0"/>
              <a:t> </a:t>
            </a:r>
            <a:r>
              <a:rPr lang="en-US" dirty="0" err="1"/>
              <a:t>renales.Algunos</a:t>
            </a:r>
            <a:r>
              <a:rPr lang="en-US" dirty="0"/>
              <a:t> </a:t>
            </a:r>
            <a:r>
              <a:rPr lang="en-US" dirty="0" err="1"/>
              <a:t>medicamentos</a:t>
            </a:r>
            <a:r>
              <a:rPr lang="en-US" dirty="0"/>
              <a:t> </a:t>
            </a:r>
            <a:r>
              <a:rPr lang="en-US" dirty="0" err="1"/>
              <a:t>llamados</a:t>
            </a:r>
            <a:r>
              <a:rPr lang="en-US" dirty="0"/>
              <a:t> </a:t>
            </a:r>
            <a:r>
              <a:rPr lang="en-US" dirty="0" err="1"/>
              <a:t>diureticos</a:t>
            </a:r>
            <a:r>
              <a:rPr lang="en-US" dirty="0"/>
              <a:t> son </a:t>
            </a:r>
            <a:r>
              <a:rPr lang="en-US" dirty="0" err="1"/>
              <a:t>usados</a:t>
            </a:r>
            <a:r>
              <a:rPr lang="en-US" dirty="0"/>
              <a:t> </a:t>
            </a:r>
            <a:r>
              <a:rPr lang="en-US" dirty="0" err="1"/>
              <a:t>para</a:t>
            </a:r>
            <a:r>
              <a:rPr lang="en-US" dirty="0"/>
              <a:t> </a:t>
            </a:r>
            <a:r>
              <a:rPr lang="en-US" dirty="0" err="1"/>
              <a:t>inhibir</a:t>
            </a:r>
            <a:r>
              <a:rPr lang="en-US" dirty="0"/>
              <a:t> la </a:t>
            </a:r>
            <a:r>
              <a:rPr lang="en-US" dirty="0" err="1"/>
              <a:t>accion</a:t>
            </a:r>
            <a:r>
              <a:rPr lang="en-US" dirty="0"/>
              <a:t> de la </a:t>
            </a:r>
            <a:r>
              <a:rPr lang="en-US" dirty="0" err="1"/>
              <a:t>ADH.El</a:t>
            </a:r>
            <a:r>
              <a:rPr lang="en-US" dirty="0"/>
              <a:t> </a:t>
            </a:r>
            <a:r>
              <a:rPr lang="en-US" dirty="0" err="1"/>
              <a:t>resultado</a:t>
            </a:r>
            <a:r>
              <a:rPr lang="en-US" dirty="0"/>
              <a:t> </a:t>
            </a:r>
            <a:r>
              <a:rPr lang="en-US" dirty="0" err="1"/>
              <a:t>es</a:t>
            </a:r>
            <a:r>
              <a:rPr lang="en-US" dirty="0"/>
              <a:t> un </a:t>
            </a:r>
            <a:r>
              <a:rPr lang="en-US" dirty="0" err="1"/>
              <a:t>aumento</a:t>
            </a:r>
            <a:r>
              <a:rPr lang="en-US" dirty="0"/>
              <a:t> en el </a:t>
            </a:r>
            <a:r>
              <a:rPr lang="en-US" dirty="0" err="1"/>
              <a:t>nivel</a:t>
            </a:r>
            <a:r>
              <a:rPr lang="en-US" dirty="0"/>
              <a:t> de </a:t>
            </a:r>
            <a:r>
              <a:rPr lang="en-US" dirty="0" err="1"/>
              <a:t>orina</a:t>
            </a:r>
            <a:r>
              <a:rPr lang="en-US" dirty="0"/>
              <a:t> y </a:t>
            </a:r>
            <a:r>
              <a:rPr lang="en-US" dirty="0" err="1"/>
              <a:t>una</a:t>
            </a:r>
            <a:r>
              <a:rPr lang="en-US" dirty="0"/>
              <a:t> </a:t>
            </a:r>
            <a:r>
              <a:rPr lang="en-US" dirty="0" err="1"/>
              <a:t>disminucion</a:t>
            </a:r>
            <a:r>
              <a:rPr lang="en-US" dirty="0"/>
              <a:t> en el </a:t>
            </a:r>
            <a:r>
              <a:rPr lang="en-US" dirty="0" err="1"/>
              <a:t>volumen</a:t>
            </a:r>
            <a:r>
              <a:rPr lang="en-US" dirty="0"/>
              <a:t> </a:t>
            </a:r>
            <a:r>
              <a:rPr lang="en-US" dirty="0" err="1"/>
              <a:t>sanguineo</a:t>
            </a:r>
            <a:r>
              <a:rPr lang="en-US" dirty="0"/>
              <a:t>, </a:t>
            </a:r>
            <a:r>
              <a:rPr lang="en-US" dirty="0" err="1"/>
              <a:t>disminuyendo</a:t>
            </a:r>
            <a:r>
              <a:rPr lang="en-US" dirty="0"/>
              <a:t> </a:t>
            </a:r>
            <a:r>
              <a:rPr lang="en-US" dirty="0" err="1"/>
              <a:t>esto</a:t>
            </a:r>
            <a:r>
              <a:rPr lang="en-US" dirty="0"/>
              <a:t> la </a:t>
            </a:r>
            <a:r>
              <a:rPr lang="en-US" dirty="0" err="1"/>
              <a:t>presion</a:t>
            </a:r>
            <a:r>
              <a:rPr lang="en-US" dirty="0"/>
              <a:t> arterial.</a:t>
            </a:r>
          </a:p>
        </p:txBody>
      </p:sp>
      <p:sp>
        <p:nvSpPr>
          <p:cNvPr id="2" name="Title 1"/>
          <p:cNvSpPr>
            <a:spLocks noGrp="1"/>
          </p:cNvSpPr>
          <p:nvPr>
            <p:ph type="title"/>
          </p:nvPr>
        </p:nvSpPr>
        <p:spPr/>
        <p:txBody>
          <a:bodyPr/>
          <a:lstStyle/>
          <a:p>
            <a:r>
              <a:rPr lang="en-US" dirty="0"/>
              <a:t>ANTIDIURETICA</a:t>
            </a:r>
          </a:p>
        </p:txBody>
      </p:sp>
      <p:pic>
        <p:nvPicPr>
          <p:cNvPr id="30722" name="Picture 2" descr="https://encrypted-tbn2.gstatic.com/images?q=tbn:ANd9GcTmsx01kQe6Q8peoMEH1X4JWlhNJzDPMipa6ubStdYkrvcfRuWuiA"/>
          <p:cNvPicPr>
            <a:picLocks noChangeAspect="1" noChangeArrowheads="1"/>
          </p:cNvPicPr>
          <p:nvPr/>
        </p:nvPicPr>
        <p:blipFill>
          <a:blip r:embed="rId2" cstate="print"/>
          <a:srcRect/>
          <a:stretch>
            <a:fillRect/>
          </a:stretch>
        </p:blipFill>
        <p:spPr bwMode="auto">
          <a:xfrm>
            <a:off x="6172200" y="4572000"/>
            <a:ext cx="2466975" cy="1847851"/>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066800"/>
            <a:ext cx="8653272" cy="4191000"/>
          </a:xfrm>
        </p:spPr>
        <p:txBody>
          <a:bodyPr>
            <a:normAutofit fontScale="92500" lnSpcReduction="10000"/>
          </a:bodyPr>
          <a:lstStyle/>
          <a:p>
            <a:r>
              <a:rPr lang="en-US" sz="2600" dirty="0"/>
              <a:t>Es el </a:t>
            </a:r>
            <a:r>
              <a:rPr lang="en-US" sz="2600" dirty="0" err="1"/>
              <a:t>lobulos</a:t>
            </a:r>
            <a:r>
              <a:rPr lang="en-US" sz="2600" dirty="0"/>
              <a:t> </a:t>
            </a:r>
            <a:r>
              <a:rPr lang="en-US" sz="2600" dirty="0" err="1"/>
              <a:t>mas</a:t>
            </a:r>
            <a:r>
              <a:rPr lang="en-US" sz="2600" dirty="0"/>
              <a:t> </a:t>
            </a:r>
            <a:r>
              <a:rPr lang="en-US" sz="2600" dirty="0" err="1"/>
              <a:t>grande</a:t>
            </a:r>
            <a:r>
              <a:rPr lang="en-US" sz="2600" dirty="0"/>
              <a:t> </a:t>
            </a:r>
          </a:p>
          <a:p>
            <a:r>
              <a:rPr lang="en-US" sz="2600" dirty="0"/>
              <a:t>Produce </a:t>
            </a:r>
            <a:r>
              <a:rPr lang="en-US" sz="2600" dirty="0" err="1"/>
              <a:t>las</a:t>
            </a:r>
            <a:r>
              <a:rPr lang="en-US" sz="2600" dirty="0"/>
              <a:t> </a:t>
            </a:r>
            <a:r>
              <a:rPr lang="en-US" sz="2600" dirty="0" err="1"/>
              <a:t>siguientes</a:t>
            </a:r>
            <a:r>
              <a:rPr lang="en-US" sz="2600" dirty="0"/>
              <a:t> </a:t>
            </a:r>
            <a:r>
              <a:rPr lang="en-US" sz="2600" dirty="0" err="1"/>
              <a:t>hormonas</a:t>
            </a:r>
            <a:r>
              <a:rPr lang="en-US" sz="2600" dirty="0"/>
              <a:t>:</a:t>
            </a:r>
          </a:p>
          <a:p>
            <a:pPr marL="514350" indent="-514350">
              <a:buFont typeface="+mj-lt"/>
              <a:buAutoNum type="arabicPeriod"/>
            </a:pPr>
            <a:r>
              <a:rPr lang="en-US" sz="2400" dirty="0"/>
              <a:t>STH o </a:t>
            </a:r>
            <a:r>
              <a:rPr lang="en-US" sz="2400" dirty="0" err="1"/>
              <a:t>somatotropina</a:t>
            </a:r>
            <a:endParaRPr lang="en-US" sz="2400" dirty="0"/>
          </a:p>
          <a:p>
            <a:pPr marL="514350" indent="-514350">
              <a:buFont typeface="+mj-lt"/>
              <a:buAutoNum type="arabicPeriod"/>
            </a:pPr>
            <a:r>
              <a:rPr lang="en-US" sz="2400" dirty="0" err="1"/>
              <a:t>Prolactina</a:t>
            </a:r>
            <a:endParaRPr lang="en-US" sz="2400" dirty="0"/>
          </a:p>
          <a:p>
            <a:pPr marL="514350" indent="-514350">
              <a:buFont typeface="+mj-lt"/>
              <a:buAutoNum type="arabicPeriod"/>
            </a:pPr>
            <a:r>
              <a:rPr lang="en-US" sz="2400" dirty="0" err="1"/>
              <a:t>Hormona</a:t>
            </a:r>
            <a:r>
              <a:rPr lang="en-US" sz="2400" dirty="0"/>
              <a:t> </a:t>
            </a:r>
            <a:r>
              <a:rPr lang="en-US" sz="2400" dirty="0" err="1"/>
              <a:t>estimulante</a:t>
            </a:r>
            <a:r>
              <a:rPr lang="en-US" sz="2400" dirty="0"/>
              <a:t> de la </a:t>
            </a:r>
            <a:r>
              <a:rPr lang="en-US" sz="2400" dirty="0" err="1"/>
              <a:t>tiroides</a:t>
            </a:r>
            <a:r>
              <a:rPr lang="en-US" sz="2400" dirty="0"/>
              <a:t> TSH</a:t>
            </a:r>
          </a:p>
          <a:p>
            <a:pPr marL="514350" indent="-514350">
              <a:buFont typeface="+mj-lt"/>
              <a:buAutoNum type="arabicPeriod"/>
            </a:pPr>
            <a:r>
              <a:rPr lang="en-US" sz="2400" dirty="0" err="1"/>
              <a:t>Adenocorticotropica</a:t>
            </a:r>
            <a:r>
              <a:rPr lang="en-US" sz="2400" dirty="0"/>
              <a:t> o ACTH</a:t>
            </a:r>
          </a:p>
          <a:p>
            <a:pPr marL="514350" indent="-514350">
              <a:buFont typeface="+mj-lt"/>
              <a:buAutoNum type="arabicPeriod"/>
            </a:pPr>
            <a:r>
              <a:rPr lang="en-US" sz="2400" dirty="0" err="1"/>
              <a:t>Foliculoestimulante</a:t>
            </a:r>
            <a:r>
              <a:rPr lang="en-US" sz="2400" dirty="0"/>
              <a:t> o FSH</a:t>
            </a:r>
          </a:p>
          <a:p>
            <a:pPr marL="514350" indent="-514350">
              <a:buFont typeface="+mj-lt"/>
              <a:buAutoNum type="arabicPeriod"/>
            </a:pPr>
            <a:r>
              <a:rPr lang="en-US" sz="2400" dirty="0" err="1"/>
              <a:t>Luteinizante</a:t>
            </a:r>
            <a:r>
              <a:rPr lang="en-US" sz="2400" dirty="0"/>
              <a:t> o LH</a:t>
            </a:r>
          </a:p>
          <a:p>
            <a:pPr marL="514350" indent="-514350">
              <a:buFont typeface="+mj-lt"/>
              <a:buAutoNum type="arabicPeriod"/>
            </a:pPr>
            <a:r>
              <a:rPr lang="en-US" sz="2400" dirty="0" err="1"/>
              <a:t>Estimulante</a:t>
            </a:r>
            <a:r>
              <a:rPr lang="en-US" sz="2400" dirty="0"/>
              <a:t> de </a:t>
            </a:r>
            <a:r>
              <a:rPr lang="en-US" sz="2400" dirty="0" err="1"/>
              <a:t>las</a:t>
            </a:r>
            <a:r>
              <a:rPr lang="en-US" sz="2400" dirty="0"/>
              <a:t> </a:t>
            </a:r>
            <a:r>
              <a:rPr lang="en-US" sz="2400" dirty="0" err="1"/>
              <a:t>celulas</a:t>
            </a:r>
            <a:r>
              <a:rPr lang="en-US" sz="2400" dirty="0"/>
              <a:t> </a:t>
            </a:r>
            <a:r>
              <a:rPr lang="en-US" sz="2400" dirty="0" err="1"/>
              <a:t>intersticiales</a:t>
            </a:r>
            <a:endParaRPr lang="en-US" sz="2400" dirty="0"/>
          </a:p>
          <a:p>
            <a:pPr marL="514350" indent="-514350">
              <a:buFont typeface="+mj-lt"/>
              <a:buAutoNum type="arabicPeriod"/>
            </a:pPr>
            <a:r>
              <a:rPr lang="en-US" sz="2400" dirty="0" err="1"/>
              <a:t>Hormona</a:t>
            </a:r>
            <a:r>
              <a:rPr lang="en-US" sz="2400" dirty="0"/>
              <a:t> </a:t>
            </a:r>
            <a:r>
              <a:rPr lang="en-US" sz="2400" dirty="0" err="1"/>
              <a:t>estimulante</a:t>
            </a:r>
            <a:r>
              <a:rPr lang="en-US" sz="2400" dirty="0"/>
              <a:t> de los </a:t>
            </a:r>
            <a:r>
              <a:rPr lang="en-US" sz="2400" dirty="0" err="1"/>
              <a:t>melanocitos</a:t>
            </a:r>
            <a:endParaRPr lang="en-US" sz="2400" dirty="0"/>
          </a:p>
          <a:p>
            <a:pPr marL="514350" indent="-514350">
              <a:buFont typeface="+mj-lt"/>
              <a:buAutoNum type="arabicPeriod"/>
            </a:pPr>
            <a:r>
              <a:rPr lang="en-US" sz="2400" dirty="0"/>
              <a:t>ICSH </a:t>
            </a:r>
            <a:r>
              <a:rPr lang="en-US" sz="2400" dirty="0" err="1"/>
              <a:t>Estimulante</a:t>
            </a:r>
            <a:r>
              <a:rPr lang="en-US" sz="2400" dirty="0"/>
              <a:t> de </a:t>
            </a:r>
            <a:r>
              <a:rPr lang="en-US" sz="2400" dirty="0" err="1"/>
              <a:t>las</a:t>
            </a:r>
            <a:r>
              <a:rPr lang="en-US" sz="2400" dirty="0"/>
              <a:t> </a:t>
            </a:r>
            <a:r>
              <a:rPr lang="en-US" sz="2400" dirty="0" err="1"/>
              <a:t>Celulas</a:t>
            </a:r>
            <a:r>
              <a:rPr lang="en-US" sz="2400" dirty="0"/>
              <a:t> </a:t>
            </a:r>
            <a:r>
              <a:rPr lang="en-US" sz="2400" dirty="0" err="1"/>
              <a:t>Intersticiales</a:t>
            </a:r>
            <a:endParaRPr lang="en-US" sz="2400" dirty="0"/>
          </a:p>
          <a:p>
            <a:pPr marL="514350" indent="-514350">
              <a:buFont typeface="+mj-lt"/>
              <a:buAutoNum type="arabicPeriod"/>
            </a:pPr>
            <a:endParaRPr lang="en-US" sz="2400" dirty="0"/>
          </a:p>
          <a:p>
            <a:pPr marL="514350" indent="-514350">
              <a:buFont typeface="+mj-lt"/>
              <a:buAutoNum type="arabicPeriod"/>
            </a:pPr>
            <a:endParaRPr lang="en-US" sz="2400" dirty="0"/>
          </a:p>
        </p:txBody>
      </p:sp>
      <p:sp>
        <p:nvSpPr>
          <p:cNvPr id="2" name="Title 1"/>
          <p:cNvSpPr>
            <a:spLocks noGrp="1"/>
          </p:cNvSpPr>
          <p:nvPr>
            <p:ph type="title"/>
          </p:nvPr>
        </p:nvSpPr>
        <p:spPr>
          <a:xfrm>
            <a:off x="457200" y="0"/>
            <a:ext cx="8229600" cy="1066800"/>
          </a:xfrm>
        </p:spPr>
        <p:txBody>
          <a:bodyPr>
            <a:normAutofit fontScale="90000"/>
          </a:bodyPr>
          <a:lstStyle/>
          <a:p>
            <a:r>
              <a:rPr lang="en-US" dirty="0"/>
              <a:t>HIPOFISIS ANTERIOR:  </a:t>
            </a:r>
            <a:r>
              <a:rPr lang="en-US" dirty="0" err="1"/>
              <a:t>Adeno</a:t>
            </a:r>
            <a:r>
              <a:rPr lang="en-US" dirty="0"/>
              <a:t> </a:t>
            </a:r>
            <a:r>
              <a:rPr lang="en-US" dirty="0" err="1"/>
              <a:t>Hipofisis</a:t>
            </a:r>
            <a:endParaRPr lang="en-US" dirty="0"/>
          </a:p>
        </p:txBody>
      </p:sp>
      <p:pic>
        <p:nvPicPr>
          <p:cNvPr id="29698" name="Picture 2" descr="https://encrypted-tbn3.gstatic.com/images?q=tbn:ANd9GcQr-QQECHhOrXFYDnr1vBcUmkxmy92DNYoxUHF5yJh6ZYQunI4v"/>
          <p:cNvPicPr>
            <a:picLocks noChangeAspect="1" noChangeArrowheads="1"/>
          </p:cNvPicPr>
          <p:nvPr/>
        </p:nvPicPr>
        <p:blipFill>
          <a:blip r:embed="rId2" cstate="print"/>
          <a:srcRect/>
          <a:stretch>
            <a:fillRect/>
          </a:stretch>
        </p:blipFill>
        <p:spPr bwMode="auto">
          <a:xfrm>
            <a:off x="6096000" y="609600"/>
            <a:ext cx="2619375" cy="1409700"/>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err="1"/>
              <a:t>Acelera</a:t>
            </a:r>
            <a:r>
              <a:rPr lang="en-US" dirty="0"/>
              <a:t> el </a:t>
            </a:r>
            <a:r>
              <a:rPr lang="en-US" dirty="0" err="1"/>
              <a:t>crecimiento</a:t>
            </a:r>
            <a:r>
              <a:rPr lang="en-US" dirty="0"/>
              <a:t> corporal y </a:t>
            </a:r>
            <a:r>
              <a:rPr lang="en-US" dirty="0" err="1"/>
              <a:t>hace</a:t>
            </a:r>
            <a:r>
              <a:rPr lang="en-US" dirty="0"/>
              <a:t> </a:t>
            </a:r>
            <a:r>
              <a:rPr lang="en-US" dirty="0" err="1"/>
              <a:t>que</a:t>
            </a:r>
            <a:r>
              <a:rPr lang="en-US" dirty="0"/>
              <a:t> el </a:t>
            </a:r>
            <a:r>
              <a:rPr lang="en-US" dirty="0" err="1"/>
              <a:t>cuerpo</a:t>
            </a:r>
            <a:r>
              <a:rPr lang="en-US" dirty="0"/>
              <a:t> use la </a:t>
            </a:r>
            <a:r>
              <a:rPr lang="en-US" dirty="0" err="1"/>
              <a:t>grasa</a:t>
            </a:r>
            <a:r>
              <a:rPr lang="en-US" dirty="0"/>
              <a:t> </a:t>
            </a:r>
            <a:r>
              <a:rPr lang="en-US" dirty="0" err="1"/>
              <a:t>para</a:t>
            </a:r>
            <a:r>
              <a:rPr lang="en-US" dirty="0"/>
              <a:t> </a:t>
            </a:r>
            <a:r>
              <a:rPr lang="en-US" dirty="0" err="1"/>
              <a:t>obtener</a:t>
            </a:r>
            <a:r>
              <a:rPr lang="en-US" dirty="0"/>
              <a:t> </a:t>
            </a:r>
            <a:r>
              <a:rPr lang="en-US" dirty="0" err="1"/>
              <a:t>energia</a:t>
            </a:r>
            <a:r>
              <a:rPr lang="en-US" dirty="0"/>
              <a:t>, </a:t>
            </a:r>
            <a:r>
              <a:rPr lang="en-US" dirty="0" err="1"/>
              <a:t>esto</a:t>
            </a:r>
            <a:r>
              <a:rPr lang="en-US" dirty="0"/>
              <a:t> </a:t>
            </a:r>
            <a:r>
              <a:rPr lang="en-US" dirty="0" err="1"/>
              <a:t>ayuda</a:t>
            </a:r>
            <a:r>
              <a:rPr lang="en-US" dirty="0"/>
              <a:t> a </a:t>
            </a:r>
            <a:r>
              <a:rPr lang="en-US" dirty="0" err="1"/>
              <a:t>mantener</a:t>
            </a:r>
            <a:r>
              <a:rPr lang="en-US" dirty="0"/>
              <a:t> los </a:t>
            </a:r>
            <a:r>
              <a:rPr lang="en-US" dirty="0" err="1"/>
              <a:t>niveles</a:t>
            </a:r>
            <a:r>
              <a:rPr lang="en-US" dirty="0"/>
              <a:t> de </a:t>
            </a:r>
            <a:r>
              <a:rPr lang="en-US" dirty="0" err="1"/>
              <a:t>azucar</a:t>
            </a:r>
            <a:r>
              <a:rPr lang="en-US" dirty="0"/>
              <a:t> en </a:t>
            </a:r>
            <a:r>
              <a:rPr lang="en-US" dirty="0" err="1"/>
              <a:t>sangre</a:t>
            </a:r>
            <a:endParaRPr lang="en-US" dirty="0"/>
          </a:p>
        </p:txBody>
      </p:sp>
      <p:sp>
        <p:nvSpPr>
          <p:cNvPr id="2" name="Title 1"/>
          <p:cNvSpPr>
            <a:spLocks noGrp="1"/>
          </p:cNvSpPr>
          <p:nvPr>
            <p:ph type="title"/>
          </p:nvPr>
        </p:nvSpPr>
        <p:spPr/>
        <p:txBody>
          <a:bodyPr/>
          <a:lstStyle/>
          <a:p>
            <a:r>
              <a:rPr lang="en-US" dirty="0"/>
              <a:t>GH O SOMATOTROPINA</a:t>
            </a:r>
          </a:p>
        </p:txBody>
      </p:sp>
      <p:pic>
        <p:nvPicPr>
          <p:cNvPr id="28674" name="Picture 2" descr="https://encrypted-tbn0.gstatic.com/images?q=tbn:ANd9GcRJ7IbtvBXg9KiBJF8Rixc5AMT_1HmelAAMnQ09LwSYPQ4E-5fq"/>
          <p:cNvPicPr>
            <a:picLocks noChangeAspect="1" noChangeArrowheads="1"/>
          </p:cNvPicPr>
          <p:nvPr/>
        </p:nvPicPr>
        <p:blipFill>
          <a:blip r:embed="rId2" cstate="print"/>
          <a:srcRect/>
          <a:stretch>
            <a:fillRect/>
          </a:stretch>
        </p:blipFill>
        <p:spPr bwMode="auto">
          <a:xfrm>
            <a:off x="4191000" y="3581399"/>
            <a:ext cx="3657600" cy="2656281"/>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err="1"/>
              <a:t>Estimula</a:t>
            </a:r>
            <a:r>
              <a:rPr lang="en-US" dirty="0"/>
              <a:t> la </a:t>
            </a:r>
            <a:r>
              <a:rPr lang="en-US" dirty="0" err="1"/>
              <a:t>secrecion</a:t>
            </a:r>
            <a:r>
              <a:rPr lang="en-US" dirty="0"/>
              <a:t> de </a:t>
            </a:r>
            <a:r>
              <a:rPr lang="en-US" dirty="0" err="1"/>
              <a:t>leche</a:t>
            </a:r>
            <a:r>
              <a:rPr lang="en-US" dirty="0"/>
              <a:t> en </a:t>
            </a:r>
            <a:r>
              <a:rPr lang="en-US" dirty="0" err="1"/>
              <a:t>las</a:t>
            </a:r>
            <a:r>
              <a:rPr lang="en-US" dirty="0"/>
              <a:t> </a:t>
            </a:r>
            <a:r>
              <a:rPr lang="en-US" dirty="0" err="1"/>
              <a:t>mujeres</a:t>
            </a:r>
            <a:r>
              <a:rPr lang="en-US" dirty="0"/>
              <a:t>.</a:t>
            </a:r>
          </a:p>
        </p:txBody>
      </p:sp>
      <p:sp>
        <p:nvSpPr>
          <p:cNvPr id="2" name="Title 1"/>
          <p:cNvSpPr>
            <a:spLocks noGrp="1"/>
          </p:cNvSpPr>
          <p:nvPr>
            <p:ph type="title"/>
          </p:nvPr>
        </p:nvSpPr>
        <p:spPr/>
        <p:txBody>
          <a:bodyPr/>
          <a:lstStyle/>
          <a:p>
            <a:r>
              <a:rPr lang="en-US" dirty="0"/>
              <a:t>PROLACTINA</a:t>
            </a:r>
          </a:p>
        </p:txBody>
      </p:sp>
      <p:pic>
        <p:nvPicPr>
          <p:cNvPr id="27650" name="Picture 2" descr="https://encrypted-tbn1.gstatic.com/images?q=tbn:ANd9GcRiEiFQcJiolknnyEXiKiJIVc2tnc8hD5ZTry1H02xcYPse6b8w"/>
          <p:cNvPicPr>
            <a:picLocks noChangeAspect="1" noChangeArrowheads="1"/>
          </p:cNvPicPr>
          <p:nvPr/>
        </p:nvPicPr>
        <p:blipFill>
          <a:blip r:embed="rId2" cstate="print"/>
          <a:srcRect/>
          <a:stretch>
            <a:fillRect/>
          </a:stretch>
        </p:blipFill>
        <p:spPr bwMode="auto">
          <a:xfrm>
            <a:off x="4038600" y="2819400"/>
            <a:ext cx="3200400" cy="3200400"/>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a:p>
            <a:r>
              <a:rPr lang="en-US" dirty="0"/>
              <a:t>TSH. </a:t>
            </a:r>
            <a:r>
              <a:rPr lang="en-US" dirty="0" err="1"/>
              <a:t>Estimula</a:t>
            </a:r>
            <a:r>
              <a:rPr lang="en-US" dirty="0"/>
              <a:t> el </a:t>
            </a:r>
            <a:r>
              <a:rPr lang="en-US" dirty="0" err="1"/>
              <a:t>crecimiento</a:t>
            </a:r>
            <a:r>
              <a:rPr lang="en-US" dirty="0"/>
              <a:t> y la </a:t>
            </a:r>
            <a:r>
              <a:rPr lang="en-US" dirty="0" err="1"/>
              <a:t>secrecion</a:t>
            </a:r>
            <a:r>
              <a:rPr lang="en-US" dirty="0"/>
              <a:t> hormonal de la </a:t>
            </a:r>
            <a:r>
              <a:rPr lang="en-US" dirty="0" err="1"/>
              <a:t>glandula</a:t>
            </a:r>
            <a:r>
              <a:rPr lang="en-US" dirty="0"/>
              <a:t> </a:t>
            </a:r>
            <a:r>
              <a:rPr lang="en-US" dirty="0" err="1"/>
              <a:t>tiroides</a:t>
            </a:r>
            <a:endParaRPr lang="en-US" dirty="0"/>
          </a:p>
        </p:txBody>
      </p:sp>
      <p:sp>
        <p:nvSpPr>
          <p:cNvPr id="2" name="Title 1"/>
          <p:cNvSpPr>
            <a:spLocks noGrp="1"/>
          </p:cNvSpPr>
          <p:nvPr>
            <p:ph type="title"/>
          </p:nvPr>
        </p:nvSpPr>
        <p:spPr/>
        <p:txBody>
          <a:bodyPr>
            <a:normAutofit fontScale="90000"/>
          </a:bodyPr>
          <a:lstStyle/>
          <a:p>
            <a:r>
              <a:rPr lang="en-US" dirty="0"/>
              <a:t>HORMONA ESTIMULANTE DE LA TIROIDES</a:t>
            </a:r>
          </a:p>
        </p:txBody>
      </p:sp>
      <p:pic>
        <p:nvPicPr>
          <p:cNvPr id="18434" name="Picture 2" descr="https://encrypted-tbn3.gstatic.com/images?q=tbn:ANd9GcTyCkyVR1-UGGBNkV-lCRWCH3ws_WArlUMeOtoUd75Fer5SjfJv"/>
          <p:cNvPicPr>
            <a:picLocks noChangeAspect="1" noChangeArrowheads="1"/>
          </p:cNvPicPr>
          <p:nvPr/>
        </p:nvPicPr>
        <p:blipFill>
          <a:blip r:embed="rId2" cstate="print"/>
          <a:srcRect/>
          <a:stretch>
            <a:fillRect/>
          </a:stretch>
        </p:blipFill>
        <p:spPr bwMode="auto">
          <a:xfrm>
            <a:off x="4419600" y="3200400"/>
            <a:ext cx="4267200" cy="3111449"/>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b="1" dirty="0" err="1"/>
              <a:t>Estimula</a:t>
            </a:r>
            <a:r>
              <a:rPr lang="en-US" b="1" dirty="0"/>
              <a:t> el </a:t>
            </a:r>
            <a:r>
              <a:rPr lang="en-US" b="1" dirty="0" err="1"/>
              <a:t>crecimiento</a:t>
            </a:r>
            <a:r>
              <a:rPr lang="en-US" b="1" dirty="0"/>
              <a:t> y la </a:t>
            </a:r>
            <a:r>
              <a:rPr lang="en-US" b="1" dirty="0" err="1"/>
              <a:t>secrecion</a:t>
            </a:r>
            <a:r>
              <a:rPr lang="en-US" b="1" dirty="0"/>
              <a:t> de la </a:t>
            </a:r>
            <a:r>
              <a:rPr lang="en-US" b="1" dirty="0" err="1"/>
              <a:t>corteza</a:t>
            </a:r>
            <a:r>
              <a:rPr lang="en-US" b="1" dirty="0"/>
              <a:t>  adrenal.</a:t>
            </a:r>
          </a:p>
        </p:txBody>
      </p:sp>
      <p:sp>
        <p:nvSpPr>
          <p:cNvPr id="2" name="Title 1"/>
          <p:cNvSpPr>
            <a:spLocks noGrp="1"/>
          </p:cNvSpPr>
          <p:nvPr>
            <p:ph type="title"/>
          </p:nvPr>
        </p:nvSpPr>
        <p:spPr/>
        <p:txBody>
          <a:bodyPr>
            <a:normAutofit fontScale="90000"/>
          </a:bodyPr>
          <a:lstStyle/>
          <a:p>
            <a:r>
              <a:rPr lang="en-US" dirty="0"/>
              <a:t>ADENOCORTICOTROPICA(ACTH)</a:t>
            </a:r>
          </a:p>
        </p:txBody>
      </p:sp>
      <p:pic>
        <p:nvPicPr>
          <p:cNvPr id="1026" name="Picture 2" descr="Image result for ACTH function">
            <a:extLst>
              <a:ext uri="{FF2B5EF4-FFF2-40B4-BE49-F238E27FC236}">
                <a16:creationId xmlns:a16="http://schemas.microsoft.com/office/drawing/2014/main" id="{B5CD3A47-2993-4203-95AF-2F27D5DEA9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200" y="2896423"/>
            <a:ext cx="4857750" cy="3200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err="1"/>
              <a:t>Sustancias</a:t>
            </a:r>
            <a:r>
              <a:rPr lang="en-US" dirty="0"/>
              <a:t> </a:t>
            </a:r>
            <a:r>
              <a:rPr lang="en-US" dirty="0" err="1"/>
              <a:t>producidas</a:t>
            </a:r>
            <a:r>
              <a:rPr lang="en-US" dirty="0"/>
              <a:t> </a:t>
            </a:r>
            <a:r>
              <a:rPr lang="en-US" dirty="0" err="1"/>
              <a:t>por</a:t>
            </a:r>
            <a:r>
              <a:rPr lang="en-US" dirty="0"/>
              <a:t> el </a:t>
            </a:r>
            <a:r>
              <a:rPr lang="en-US" dirty="0" err="1"/>
              <a:t>sistema</a:t>
            </a:r>
            <a:r>
              <a:rPr lang="en-US" dirty="0"/>
              <a:t> </a:t>
            </a:r>
            <a:r>
              <a:rPr lang="en-US" dirty="0" err="1"/>
              <a:t>endocrino</a:t>
            </a:r>
            <a:r>
              <a:rPr lang="en-US" dirty="0"/>
              <a:t> </a:t>
            </a:r>
            <a:r>
              <a:rPr lang="en-US" dirty="0" err="1"/>
              <a:t>que</a:t>
            </a:r>
            <a:r>
              <a:rPr lang="en-US" dirty="0"/>
              <a:t> </a:t>
            </a:r>
            <a:r>
              <a:rPr lang="en-US" dirty="0" err="1"/>
              <a:t>afectan</a:t>
            </a:r>
            <a:r>
              <a:rPr lang="en-US" dirty="0"/>
              <a:t> la </a:t>
            </a:r>
            <a:r>
              <a:rPr lang="en-US" dirty="0" err="1"/>
              <a:t>funcion</a:t>
            </a:r>
            <a:r>
              <a:rPr lang="en-US" dirty="0"/>
              <a:t> de </a:t>
            </a:r>
            <a:r>
              <a:rPr lang="en-US" dirty="0" err="1"/>
              <a:t>otras</a:t>
            </a:r>
            <a:r>
              <a:rPr lang="en-US" dirty="0"/>
              <a:t> </a:t>
            </a:r>
            <a:r>
              <a:rPr lang="en-US" dirty="0" err="1"/>
              <a:t>celulas</a:t>
            </a:r>
            <a:r>
              <a:rPr lang="en-US" dirty="0"/>
              <a:t>, </a:t>
            </a:r>
            <a:r>
              <a:rPr lang="en-US" dirty="0" err="1"/>
              <a:t>actuan</a:t>
            </a:r>
            <a:r>
              <a:rPr lang="en-US" dirty="0"/>
              <a:t> </a:t>
            </a:r>
            <a:r>
              <a:rPr lang="en-US" dirty="0" err="1"/>
              <a:t>como</a:t>
            </a:r>
            <a:r>
              <a:rPr lang="en-US" dirty="0"/>
              <a:t> </a:t>
            </a:r>
            <a:r>
              <a:rPr lang="en-US" dirty="0" err="1"/>
              <a:t>mensajeros</a:t>
            </a:r>
            <a:r>
              <a:rPr lang="en-US" dirty="0"/>
              <a:t> y </a:t>
            </a:r>
            <a:r>
              <a:rPr lang="en-US" dirty="0" err="1"/>
              <a:t>como</a:t>
            </a:r>
            <a:r>
              <a:rPr lang="en-US" dirty="0"/>
              <a:t> </a:t>
            </a:r>
            <a:r>
              <a:rPr lang="en-US" dirty="0" err="1"/>
              <a:t>mecanismo</a:t>
            </a:r>
            <a:r>
              <a:rPr lang="en-US" dirty="0"/>
              <a:t> de control de </a:t>
            </a:r>
            <a:r>
              <a:rPr lang="en-US" dirty="0" err="1"/>
              <a:t>las</a:t>
            </a:r>
            <a:r>
              <a:rPr lang="en-US" dirty="0"/>
              <a:t> </a:t>
            </a:r>
            <a:r>
              <a:rPr lang="en-US" dirty="0" err="1"/>
              <a:t>funciones</a:t>
            </a:r>
            <a:r>
              <a:rPr lang="en-US" dirty="0"/>
              <a:t> </a:t>
            </a:r>
            <a:r>
              <a:rPr lang="en-US" dirty="0" err="1"/>
              <a:t>corporales</a:t>
            </a:r>
            <a:r>
              <a:rPr lang="en-US" dirty="0"/>
              <a:t>, </a:t>
            </a:r>
            <a:r>
              <a:rPr lang="en-US" dirty="0" err="1"/>
              <a:t>como</a:t>
            </a:r>
            <a:r>
              <a:rPr lang="en-US" dirty="0"/>
              <a:t> </a:t>
            </a:r>
            <a:r>
              <a:rPr lang="en-US" dirty="0" err="1"/>
              <a:t>crecimiento</a:t>
            </a:r>
            <a:r>
              <a:rPr lang="en-US" dirty="0"/>
              <a:t>, </a:t>
            </a:r>
            <a:r>
              <a:rPr lang="en-US" dirty="0" err="1"/>
              <a:t>desarrollo</a:t>
            </a:r>
            <a:r>
              <a:rPr lang="en-US" dirty="0"/>
              <a:t>, </a:t>
            </a:r>
            <a:r>
              <a:rPr lang="en-US" dirty="0" err="1"/>
              <a:t>metabolismo</a:t>
            </a:r>
            <a:r>
              <a:rPr lang="en-US" dirty="0"/>
              <a:t>, </a:t>
            </a:r>
            <a:r>
              <a:rPr lang="en-US" dirty="0" err="1"/>
              <a:t>emociones</a:t>
            </a:r>
            <a:r>
              <a:rPr lang="en-US" dirty="0"/>
              <a:t> </a:t>
            </a:r>
            <a:r>
              <a:rPr lang="en-US" dirty="0" err="1"/>
              <a:t>sexualidad</a:t>
            </a:r>
            <a:r>
              <a:rPr lang="en-US" dirty="0"/>
              <a:t> etc.</a:t>
            </a:r>
          </a:p>
        </p:txBody>
      </p:sp>
      <p:sp>
        <p:nvSpPr>
          <p:cNvPr id="3" name="Title 2"/>
          <p:cNvSpPr>
            <a:spLocks noGrp="1"/>
          </p:cNvSpPr>
          <p:nvPr>
            <p:ph type="title"/>
          </p:nvPr>
        </p:nvSpPr>
        <p:spPr/>
        <p:txBody>
          <a:bodyPr/>
          <a:lstStyle/>
          <a:p>
            <a:r>
              <a:rPr lang="en-US" dirty="0" err="1"/>
              <a:t>Hormonas</a:t>
            </a:r>
            <a:endParaRPr lang="en-US" dirty="0"/>
          </a:p>
        </p:txBody>
      </p:sp>
      <p:pic>
        <p:nvPicPr>
          <p:cNvPr id="8194" name="Picture 2" descr="https://encrypted-tbn0.gstatic.com/images?q=tbn:ANd9GcS2ysqLrK0Q9jtv-qOEFnfOdPUZNzKlvaMGxQRiu_tr8F0SU_hOYg"/>
          <p:cNvPicPr>
            <a:picLocks noChangeAspect="1" noChangeArrowheads="1"/>
          </p:cNvPicPr>
          <p:nvPr/>
        </p:nvPicPr>
        <p:blipFill>
          <a:blip r:embed="rId2" cstate="print"/>
          <a:srcRect/>
          <a:stretch>
            <a:fillRect/>
          </a:stretch>
        </p:blipFill>
        <p:spPr bwMode="auto">
          <a:xfrm>
            <a:off x="4876799" y="4572000"/>
            <a:ext cx="3532907" cy="190500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81328"/>
            <a:ext cx="4648200" cy="4525963"/>
          </a:xfrm>
        </p:spPr>
        <p:txBody>
          <a:bodyPr/>
          <a:lstStyle/>
          <a:p>
            <a:r>
              <a:rPr lang="en-US" b="1" dirty="0" err="1"/>
              <a:t>Estimula</a:t>
            </a:r>
            <a:r>
              <a:rPr lang="en-US" b="1" dirty="0"/>
              <a:t> el </a:t>
            </a:r>
            <a:r>
              <a:rPr lang="en-US" b="1" dirty="0" err="1"/>
              <a:t>crecimiento</a:t>
            </a:r>
            <a:r>
              <a:rPr lang="en-US" b="1" dirty="0"/>
              <a:t> de un </a:t>
            </a:r>
            <a:r>
              <a:rPr lang="en-US" b="1" dirty="0" err="1"/>
              <a:t>nuevo</a:t>
            </a:r>
            <a:r>
              <a:rPr lang="en-US" b="1" dirty="0"/>
              <a:t> </a:t>
            </a:r>
            <a:r>
              <a:rPr lang="en-US" b="1" dirty="0" err="1"/>
              <a:t>foliculo</a:t>
            </a:r>
            <a:r>
              <a:rPr lang="en-US" b="1" dirty="0"/>
              <a:t> </a:t>
            </a:r>
            <a:r>
              <a:rPr lang="en-US" b="1" dirty="0" err="1"/>
              <a:t>ovarico</a:t>
            </a:r>
            <a:r>
              <a:rPr lang="en-US" b="1" dirty="0"/>
              <a:t> y </a:t>
            </a:r>
            <a:r>
              <a:rPr lang="en-US" b="1" dirty="0" err="1"/>
              <a:t>tambien</a:t>
            </a:r>
            <a:r>
              <a:rPr lang="en-US" b="1" dirty="0"/>
              <a:t> la </a:t>
            </a:r>
            <a:r>
              <a:rPr lang="en-US" b="1" dirty="0" err="1"/>
              <a:t>secrecion</a:t>
            </a:r>
            <a:r>
              <a:rPr lang="en-US" b="1" dirty="0"/>
              <a:t> de </a:t>
            </a:r>
            <a:r>
              <a:rPr lang="en-US" b="1" dirty="0" err="1"/>
              <a:t>estrogenos</a:t>
            </a:r>
            <a:r>
              <a:rPr lang="en-US" b="1" dirty="0"/>
              <a:t> </a:t>
            </a:r>
            <a:r>
              <a:rPr lang="en-US" b="1" dirty="0" err="1"/>
              <a:t>por</a:t>
            </a:r>
            <a:r>
              <a:rPr lang="en-US" b="1" dirty="0"/>
              <a:t> </a:t>
            </a:r>
            <a:r>
              <a:rPr lang="en-US" b="1" dirty="0" err="1"/>
              <a:t>las</a:t>
            </a:r>
            <a:r>
              <a:rPr lang="en-US" b="1" dirty="0"/>
              <a:t> </a:t>
            </a:r>
            <a:r>
              <a:rPr lang="en-US" b="1" dirty="0" err="1"/>
              <a:t>celulas</a:t>
            </a:r>
            <a:r>
              <a:rPr lang="en-US" b="1" dirty="0"/>
              <a:t> </a:t>
            </a:r>
            <a:r>
              <a:rPr lang="en-US" b="1" dirty="0" err="1"/>
              <a:t>foliculares</a:t>
            </a:r>
            <a:r>
              <a:rPr lang="en-US" b="1" dirty="0"/>
              <a:t> en la </a:t>
            </a:r>
            <a:r>
              <a:rPr lang="en-US" b="1" dirty="0" err="1"/>
              <a:t>mujer</a:t>
            </a:r>
            <a:r>
              <a:rPr lang="en-US" b="1" dirty="0"/>
              <a:t>. </a:t>
            </a:r>
            <a:r>
              <a:rPr lang="en-US" b="1" dirty="0" err="1"/>
              <a:t>Ademas</a:t>
            </a:r>
            <a:r>
              <a:rPr lang="en-US" b="1" dirty="0"/>
              <a:t> </a:t>
            </a:r>
            <a:r>
              <a:rPr lang="en-US" b="1" dirty="0" err="1"/>
              <a:t>estimula</a:t>
            </a:r>
            <a:r>
              <a:rPr lang="en-US" b="1" dirty="0"/>
              <a:t> la </a:t>
            </a:r>
            <a:r>
              <a:rPr lang="en-US" b="1" dirty="0" err="1"/>
              <a:t>produccion</a:t>
            </a:r>
            <a:r>
              <a:rPr lang="en-US" b="1" dirty="0"/>
              <a:t> de </a:t>
            </a:r>
            <a:r>
              <a:rPr lang="en-US" b="1" dirty="0" err="1"/>
              <a:t>esperma</a:t>
            </a:r>
            <a:r>
              <a:rPr lang="en-US" b="1" dirty="0"/>
              <a:t> en el hombre.</a:t>
            </a:r>
          </a:p>
        </p:txBody>
      </p:sp>
      <p:sp>
        <p:nvSpPr>
          <p:cNvPr id="2" name="Title 1"/>
          <p:cNvSpPr>
            <a:spLocks noGrp="1"/>
          </p:cNvSpPr>
          <p:nvPr>
            <p:ph type="title"/>
          </p:nvPr>
        </p:nvSpPr>
        <p:spPr/>
        <p:txBody>
          <a:bodyPr/>
          <a:lstStyle/>
          <a:p>
            <a:r>
              <a:rPr lang="en-US" dirty="0"/>
              <a:t>FOLICULOESTIMULANTE(FSH)</a:t>
            </a:r>
          </a:p>
        </p:txBody>
      </p:sp>
      <p:pic>
        <p:nvPicPr>
          <p:cNvPr id="2050" name="Picture 2" descr="Image result for FSH function">
            <a:extLst>
              <a:ext uri="{FF2B5EF4-FFF2-40B4-BE49-F238E27FC236}">
                <a16:creationId xmlns:a16="http://schemas.microsoft.com/office/drawing/2014/main" id="{6B596AE8-C075-4AE4-B130-8A96F13218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0" y="1752600"/>
            <a:ext cx="3143250" cy="3200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b="1" dirty="0" err="1"/>
              <a:t>Estimula</a:t>
            </a:r>
            <a:r>
              <a:rPr lang="en-US" b="1" dirty="0"/>
              <a:t> la </a:t>
            </a:r>
            <a:r>
              <a:rPr lang="en-US" b="1" dirty="0" err="1"/>
              <a:t>ovulacion</a:t>
            </a:r>
            <a:r>
              <a:rPr lang="en-US" b="1" dirty="0"/>
              <a:t> y la </a:t>
            </a:r>
            <a:r>
              <a:rPr lang="en-US" b="1" dirty="0" err="1"/>
              <a:t>formacion</a:t>
            </a:r>
            <a:r>
              <a:rPr lang="en-US" b="1" dirty="0"/>
              <a:t> del </a:t>
            </a:r>
            <a:r>
              <a:rPr lang="en-US" b="1" dirty="0" err="1"/>
              <a:t>cuerpo</a:t>
            </a:r>
            <a:r>
              <a:rPr lang="en-US" b="1" dirty="0"/>
              <a:t> </a:t>
            </a:r>
            <a:r>
              <a:rPr lang="en-US" b="1" dirty="0" err="1"/>
              <a:t>luteo</a:t>
            </a:r>
            <a:r>
              <a:rPr lang="en-US" b="1" dirty="0"/>
              <a:t>.</a:t>
            </a:r>
          </a:p>
        </p:txBody>
      </p:sp>
      <p:sp>
        <p:nvSpPr>
          <p:cNvPr id="2" name="Title 1"/>
          <p:cNvSpPr>
            <a:spLocks noGrp="1"/>
          </p:cNvSpPr>
          <p:nvPr>
            <p:ph type="title"/>
          </p:nvPr>
        </p:nvSpPr>
        <p:spPr/>
        <p:txBody>
          <a:bodyPr/>
          <a:lstStyle/>
          <a:p>
            <a:r>
              <a:rPr lang="en-US" dirty="0"/>
              <a:t>LUTEINIZANTE(LH)</a:t>
            </a:r>
          </a:p>
        </p:txBody>
      </p:sp>
      <p:pic>
        <p:nvPicPr>
          <p:cNvPr id="4" name="Picture 2" descr="Image result for FSH function">
            <a:extLst>
              <a:ext uri="{FF2B5EF4-FFF2-40B4-BE49-F238E27FC236}">
                <a16:creationId xmlns:a16="http://schemas.microsoft.com/office/drawing/2014/main" id="{BF616718-0CD6-4DB1-A934-03D1AF15A8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8600" y="2285999"/>
            <a:ext cx="3733800" cy="380168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b="1" dirty="0"/>
              <a:t>ICSH. </a:t>
            </a:r>
            <a:r>
              <a:rPr lang="en-US" b="1" dirty="0" err="1"/>
              <a:t>Estimula</a:t>
            </a:r>
            <a:r>
              <a:rPr lang="en-US" b="1" dirty="0"/>
              <a:t> la </a:t>
            </a:r>
            <a:r>
              <a:rPr lang="en-US" b="1" dirty="0" err="1"/>
              <a:t>secrecion</a:t>
            </a:r>
            <a:r>
              <a:rPr lang="en-US" b="1" dirty="0"/>
              <a:t> de </a:t>
            </a:r>
            <a:r>
              <a:rPr lang="en-US" b="1" dirty="0" err="1"/>
              <a:t>testosterona</a:t>
            </a:r>
            <a:r>
              <a:rPr lang="en-US" b="1" dirty="0"/>
              <a:t> </a:t>
            </a:r>
            <a:r>
              <a:rPr lang="en-US" b="1" dirty="0" err="1"/>
              <a:t>por</a:t>
            </a:r>
            <a:r>
              <a:rPr lang="en-US" b="1" dirty="0"/>
              <a:t> la </a:t>
            </a:r>
            <a:r>
              <a:rPr lang="en-US" b="1" dirty="0" err="1"/>
              <a:t>celulas</a:t>
            </a:r>
            <a:r>
              <a:rPr lang="en-US" b="1" dirty="0"/>
              <a:t> </a:t>
            </a:r>
            <a:r>
              <a:rPr lang="en-US" b="1" dirty="0" err="1"/>
              <a:t>intersticiales</a:t>
            </a:r>
            <a:r>
              <a:rPr lang="en-US" b="1" dirty="0"/>
              <a:t> de los </a:t>
            </a:r>
            <a:r>
              <a:rPr lang="en-US" b="1" dirty="0" err="1"/>
              <a:t>testiculos</a:t>
            </a:r>
            <a:r>
              <a:rPr lang="en-US" dirty="0"/>
              <a:t>.</a:t>
            </a:r>
          </a:p>
        </p:txBody>
      </p:sp>
      <p:sp>
        <p:nvSpPr>
          <p:cNvPr id="2" name="Title 1"/>
          <p:cNvSpPr>
            <a:spLocks noGrp="1"/>
          </p:cNvSpPr>
          <p:nvPr>
            <p:ph type="title"/>
          </p:nvPr>
        </p:nvSpPr>
        <p:spPr/>
        <p:txBody>
          <a:bodyPr>
            <a:normAutofit/>
          </a:bodyPr>
          <a:lstStyle/>
          <a:p>
            <a:r>
              <a:rPr lang="en-US" sz="2800" dirty="0"/>
              <a:t>ESTIMULANTE DE LAS CELULAS INTERSTICIALES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b="1" dirty="0"/>
              <a:t>MSH. </a:t>
            </a:r>
            <a:r>
              <a:rPr lang="en-US" b="1" dirty="0" err="1"/>
              <a:t>Aumenta</a:t>
            </a:r>
            <a:r>
              <a:rPr lang="en-US" b="1" dirty="0"/>
              <a:t> la </a:t>
            </a:r>
            <a:r>
              <a:rPr lang="en-US" b="1" dirty="0" err="1"/>
              <a:t>pigmentacion</a:t>
            </a:r>
            <a:r>
              <a:rPr lang="en-US" b="1" dirty="0"/>
              <a:t> de la </a:t>
            </a:r>
            <a:r>
              <a:rPr lang="en-US" b="1" dirty="0" err="1"/>
              <a:t>piel</a:t>
            </a:r>
            <a:r>
              <a:rPr lang="en-US" dirty="0"/>
              <a:t>.</a:t>
            </a:r>
          </a:p>
        </p:txBody>
      </p:sp>
      <p:sp>
        <p:nvSpPr>
          <p:cNvPr id="2" name="Title 1"/>
          <p:cNvSpPr>
            <a:spLocks noGrp="1"/>
          </p:cNvSpPr>
          <p:nvPr>
            <p:ph type="title"/>
          </p:nvPr>
        </p:nvSpPr>
        <p:spPr/>
        <p:txBody>
          <a:bodyPr>
            <a:normAutofit fontScale="90000"/>
          </a:bodyPr>
          <a:lstStyle/>
          <a:p>
            <a:r>
              <a:rPr lang="en-US" dirty="0"/>
              <a:t>ESTIMULANTE DE LOS MELANOCITOS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es-ES" sz="2400" b="1" dirty="0"/>
              <a:t>   </a:t>
            </a:r>
            <a:r>
              <a:rPr lang="es-ES" sz="2400" dirty="0"/>
              <a:t> Es una glándula que se encuentra por debajo del cartílago tiroides, tiene forma de mariposa y ambos lóbulos están unidos por una estructura llamada istmo. </a:t>
            </a:r>
          </a:p>
          <a:p>
            <a:pPr>
              <a:buNone/>
            </a:pPr>
            <a:r>
              <a:rPr lang="es-ES" sz="2400" dirty="0"/>
              <a:t>   Secreta las hormonas </a:t>
            </a:r>
            <a:r>
              <a:rPr lang="es-ES" sz="2400" b="1" dirty="0"/>
              <a:t>tiroxina y la triyodotironina</a:t>
            </a:r>
            <a:r>
              <a:rPr lang="es-ES" sz="2400" dirty="0"/>
              <a:t> que influyen en la maduración y el desarrollo de los tejidos, en la producción de energía y de calor, en el metabolismo de nutrientes, en las funciones mentales, cardíacas, respiratorias, sexuales y reproductivas.</a:t>
            </a:r>
          </a:p>
          <a:p>
            <a:pPr>
              <a:buNone/>
            </a:pPr>
            <a:r>
              <a:rPr lang="es-ES" sz="2400" dirty="0"/>
              <a:t>   </a:t>
            </a:r>
            <a:endParaRPr lang="en-US" sz="2400" dirty="0"/>
          </a:p>
        </p:txBody>
      </p:sp>
      <p:sp>
        <p:nvSpPr>
          <p:cNvPr id="2" name="Title 1"/>
          <p:cNvSpPr>
            <a:spLocks noGrp="1"/>
          </p:cNvSpPr>
          <p:nvPr>
            <p:ph type="title"/>
          </p:nvPr>
        </p:nvSpPr>
        <p:spPr/>
        <p:txBody>
          <a:bodyPr>
            <a:normAutofit/>
          </a:bodyPr>
          <a:lstStyle/>
          <a:p>
            <a:r>
              <a:rPr lang="en-US" sz="4000" dirty="0"/>
              <a:t>GLANDULA TIROIDES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s-ES" sz="2800" dirty="0"/>
              <a:t>También secreta una hormona denominada </a:t>
            </a:r>
            <a:r>
              <a:rPr lang="es-ES" sz="2800" b="1" dirty="0"/>
              <a:t>calcitonina,</a:t>
            </a:r>
            <a:r>
              <a:rPr lang="es-ES" sz="2800" dirty="0"/>
              <a:t> que controla los niveles de calcio en el cuerpo, manteniendo los niveles de calcio adecuados en el torrente sanguíneo</a:t>
            </a:r>
            <a:endParaRPr lang="en-US" sz="2800" dirty="0"/>
          </a:p>
          <a:p>
            <a:endParaRPr lang="en-US" dirty="0"/>
          </a:p>
        </p:txBody>
      </p:sp>
      <p:sp>
        <p:nvSpPr>
          <p:cNvPr id="3" name="Title 2"/>
          <p:cNvSpPr>
            <a:spLocks noGrp="1"/>
          </p:cNvSpPr>
          <p:nvPr>
            <p:ph type="title"/>
          </p:nvPr>
        </p:nvSpPr>
        <p:spPr/>
        <p:txBody>
          <a:bodyPr/>
          <a:lstStyle/>
          <a:p>
            <a:r>
              <a:rPr lang="en-US" sz="4400" dirty="0"/>
              <a:t>GLANDULA TIROIDES</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219200"/>
            <a:ext cx="8500872" cy="4114800"/>
          </a:xfrm>
        </p:spPr>
        <p:txBody>
          <a:bodyPr>
            <a:normAutofit/>
          </a:bodyPr>
          <a:lstStyle/>
          <a:p>
            <a:pPr>
              <a:buNone/>
            </a:pPr>
            <a:r>
              <a:rPr lang="en-US" dirty="0"/>
              <a:t>   </a:t>
            </a:r>
            <a:r>
              <a:rPr lang="en-US" dirty="0" err="1"/>
              <a:t>Usualmente</a:t>
            </a:r>
            <a:r>
              <a:rPr lang="en-US" dirty="0"/>
              <a:t> son 4, </a:t>
            </a:r>
            <a:r>
              <a:rPr lang="en-US" dirty="0" err="1"/>
              <a:t>unidas</a:t>
            </a:r>
            <a:r>
              <a:rPr lang="en-US" dirty="0"/>
              <a:t> a la </a:t>
            </a:r>
            <a:r>
              <a:rPr lang="en-US" dirty="0" err="1"/>
              <a:t>superficie</a:t>
            </a:r>
            <a:r>
              <a:rPr lang="en-US" dirty="0"/>
              <a:t> posterior de la glandula </a:t>
            </a:r>
            <a:r>
              <a:rPr lang="en-US" dirty="0" err="1"/>
              <a:t>tiroides</a:t>
            </a:r>
            <a:r>
              <a:rPr lang="en-US" dirty="0"/>
              <a:t>. </a:t>
            </a:r>
            <a:r>
              <a:rPr lang="en-US" dirty="0" err="1"/>
              <a:t>Secreta</a:t>
            </a:r>
            <a:r>
              <a:rPr lang="en-US" dirty="0"/>
              <a:t> la </a:t>
            </a:r>
            <a:r>
              <a:rPr lang="en-US" dirty="0" err="1"/>
              <a:t>hormona</a:t>
            </a:r>
            <a:r>
              <a:rPr lang="en-US" dirty="0"/>
              <a:t> </a:t>
            </a:r>
            <a:r>
              <a:rPr lang="en-US" b="1" dirty="0" err="1"/>
              <a:t>paratiroidea</a:t>
            </a:r>
            <a:r>
              <a:rPr lang="en-US" b="1" dirty="0"/>
              <a:t> o </a:t>
            </a:r>
            <a:r>
              <a:rPr lang="en-US" b="1" dirty="0" err="1"/>
              <a:t>parathormona</a:t>
            </a:r>
            <a:r>
              <a:rPr lang="en-US" b="1" dirty="0"/>
              <a:t>,</a:t>
            </a:r>
            <a:r>
              <a:rPr lang="en-US" dirty="0"/>
              <a:t> </a:t>
            </a:r>
            <a:r>
              <a:rPr lang="en-US" dirty="0" err="1"/>
              <a:t>que</a:t>
            </a:r>
            <a:r>
              <a:rPr lang="en-US" dirty="0"/>
              <a:t> </a:t>
            </a:r>
            <a:r>
              <a:rPr lang="en-US" dirty="0" err="1"/>
              <a:t>controla</a:t>
            </a:r>
            <a:r>
              <a:rPr lang="en-US" dirty="0"/>
              <a:t> la </a:t>
            </a:r>
            <a:r>
              <a:rPr lang="en-US" dirty="0" err="1"/>
              <a:t>concentracion</a:t>
            </a:r>
            <a:r>
              <a:rPr lang="en-US" dirty="0"/>
              <a:t> de </a:t>
            </a:r>
            <a:r>
              <a:rPr lang="en-US" b="1" dirty="0" err="1"/>
              <a:t>calcio</a:t>
            </a:r>
            <a:r>
              <a:rPr lang="en-US" b="1" dirty="0"/>
              <a:t> </a:t>
            </a:r>
            <a:r>
              <a:rPr lang="en-US" dirty="0"/>
              <a:t>en </a:t>
            </a:r>
            <a:r>
              <a:rPr lang="en-US" dirty="0" err="1"/>
              <a:t>sangre</a:t>
            </a:r>
            <a:r>
              <a:rPr lang="en-US" dirty="0"/>
              <a:t>. </a:t>
            </a:r>
            <a:r>
              <a:rPr lang="es-ES" dirty="0"/>
              <a:t>La hormona paratiroidea lleva a cabo esta función de aumento del calcio sérico mediante:</a:t>
            </a:r>
          </a:p>
          <a:p>
            <a:r>
              <a:rPr lang="es-ES" dirty="0"/>
              <a:t>Mayor absorción intestinal de calcio (se requiere cantidades suficientes de vitamina D).</a:t>
            </a:r>
          </a:p>
          <a:p>
            <a:r>
              <a:rPr lang="es-ES" dirty="0"/>
              <a:t>Mayor liberación de calcio de los huesos</a:t>
            </a:r>
          </a:p>
          <a:p>
            <a:endParaRPr lang="en-US" dirty="0"/>
          </a:p>
        </p:txBody>
      </p:sp>
      <p:sp>
        <p:nvSpPr>
          <p:cNvPr id="2" name="Title 1"/>
          <p:cNvSpPr>
            <a:spLocks noGrp="1"/>
          </p:cNvSpPr>
          <p:nvPr>
            <p:ph type="title"/>
          </p:nvPr>
        </p:nvSpPr>
        <p:spPr/>
        <p:txBody>
          <a:bodyPr>
            <a:normAutofit/>
          </a:bodyPr>
          <a:lstStyle/>
          <a:p>
            <a:r>
              <a:rPr lang="en-US" sz="4000" dirty="0"/>
              <a:t>PARATIROIDES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err="1"/>
              <a:t>Esta</a:t>
            </a:r>
            <a:r>
              <a:rPr lang="en-US" dirty="0"/>
              <a:t> </a:t>
            </a:r>
            <a:r>
              <a:rPr lang="en-US" dirty="0" err="1"/>
              <a:t>localizada</a:t>
            </a:r>
            <a:r>
              <a:rPr lang="en-US" dirty="0"/>
              <a:t> en el </a:t>
            </a:r>
            <a:r>
              <a:rPr lang="en-US" dirty="0" err="1"/>
              <a:t>mediastino</a:t>
            </a:r>
            <a:r>
              <a:rPr lang="en-US" dirty="0"/>
              <a:t>. Es </a:t>
            </a:r>
            <a:r>
              <a:rPr lang="en-US" dirty="0" err="1"/>
              <a:t>bastante</a:t>
            </a:r>
            <a:r>
              <a:rPr lang="en-US" dirty="0"/>
              <a:t> </a:t>
            </a:r>
            <a:r>
              <a:rPr lang="en-US" dirty="0" err="1"/>
              <a:t>grande</a:t>
            </a:r>
            <a:r>
              <a:rPr lang="en-US" dirty="0"/>
              <a:t> </a:t>
            </a:r>
            <a:r>
              <a:rPr lang="en-US" dirty="0" err="1"/>
              <a:t>durante</a:t>
            </a:r>
            <a:r>
              <a:rPr lang="en-US" dirty="0"/>
              <a:t> la </a:t>
            </a:r>
            <a:r>
              <a:rPr lang="en-US" dirty="0" err="1"/>
              <a:t>infancia</a:t>
            </a:r>
            <a:r>
              <a:rPr lang="en-US" dirty="0"/>
              <a:t>, </a:t>
            </a:r>
            <a:r>
              <a:rPr lang="en-US" dirty="0" err="1"/>
              <a:t>comienza</a:t>
            </a:r>
            <a:r>
              <a:rPr lang="en-US" dirty="0"/>
              <a:t> a </a:t>
            </a:r>
            <a:r>
              <a:rPr lang="en-US" dirty="0" err="1"/>
              <a:t>desaparecer</a:t>
            </a:r>
            <a:r>
              <a:rPr lang="en-US" dirty="0"/>
              <a:t> </a:t>
            </a:r>
            <a:r>
              <a:rPr lang="en-US" dirty="0" err="1"/>
              <a:t>durante</a:t>
            </a:r>
            <a:r>
              <a:rPr lang="en-US" dirty="0"/>
              <a:t> la </a:t>
            </a:r>
            <a:r>
              <a:rPr lang="en-US" dirty="0" err="1"/>
              <a:t>pubertad</a:t>
            </a:r>
            <a:r>
              <a:rPr lang="en-US" dirty="0"/>
              <a:t>. Se ha </a:t>
            </a:r>
            <a:r>
              <a:rPr lang="en-US" dirty="0" err="1"/>
              <a:t>descubierto</a:t>
            </a:r>
            <a:r>
              <a:rPr lang="en-US" dirty="0"/>
              <a:t> </a:t>
            </a:r>
            <a:r>
              <a:rPr lang="en-US" dirty="0" err="1"/>
              <a:t>que</a:t>
            </a:r>
            <a:r>
              <a:rPr lang="en-US" dirty="0"/>
              <a:t> el </a:t>
            </a:r>
            <a:r>
              <a:rPr lang="en-US" dirty="0" err="1"/>
              <a:t>timo</a:t>
            </a:r>
            <a:r>
              <a:rPr lang="en-US" dirty="0"/>
              <a:t> </a:t>
            </a:r>
            <a:r>
              <a:rPr lang="en-US" dirty="0" err="1"/>
              <a:t>secreta</a:t>
            </a:r>
            <a:r>
              <a:rPr lang="en-US" dirty="0"/>
              <a:t> un </a:t>
            </a:r>
            <a:r>
              <a:rPr lang="en-US" dirty="0" err="1"/>
              <a:t>gran</a:t>
            </a:r>
            <a:r>
              <a:rPr lang="en-US" dirty="0"/>
              <a:t> </a:t>
            </a:r>
            <a:r>
              <a:rPr lang="en-US" dirty="0" err="1"/>
              <a:t>numero</a:t>
            </a:r>
            <a:r>
              <a:rPr lang="en-US" dirty="0"/>
              <a:t> de </a:t>
            </a:r>
            <a:r>
              <a:rPr lang="en-US" dirty="0" err="1"/>
              <a:t>hormonas</a:t>
            </a:r>
            <a:r>
              <a:rPr lang="en-US" dirty="0"/>
              <a:t>, entre </a:t>
            </a:r>
            <a:r>
              <a:rPr lang="en-US" dirty="0" err="1"/>
              <a:t>ellas</a:t>
            </a:r>
            <a:r>
              <a:rPr lang="en-US" dirty="0"/>
              <a:t> la TIMOSINA, la </a:t>
            </a:r>
            <a:r>
              <a:rPr lang="en-US" dirty="0" err="1"/>
              <a:t>cual</a:t>
            </a:r>
            <a:r>
              <a:rPr lang="en-US" dirty="0"/>
              <a:t> </a:t>
            </a:r>
            <a:r>
              <a:rPr lang="en-US" dirty="0" err="1"/>
              <a:t>ayuda</a:t>
            </a:r>
            <a:r>
              <a:rPr lang="en-US" dirty="0"/>
              <a:t> a </a:t>
            </a:r>
            <a:r>
              <a:rPr lang="en-US" dirty="0" err="1"/>
              <a:t>estimular</a:t>
            </a:r>
            <a:r>
              <a:rPr lang="en-US" dirty="0"/>
              <a:t> </a:t>
            </a:r>
            <a:r>
              <a:rPr lang="en-US" dirty="0" err="1"/>
              <a:t>las</a:t>
            </a:r>
            <a:r>
              <a:rPr lang="en-US" dirty="0"/>
              <a:t> </a:t>
            </a:r>
            <a:r>
              <a:rPr lang="en-US" dirty="0" err="1"/>
              <a:t>celulas</a:t>
            </a:r>
            <a:r>
              <a:rPr lang="en-US" dirty="0"/>
              <a:t> </a:t>
            </a:r>
            <a:r>
              <a:rPr lang="en-US" dirty="0" err="1"/>
              <a:t>linfoides</a:t>
            </a:r>
            <a:r>
              <a:rPr lang="en-US" dirty="0"/>
              <a:t>, </a:t>
            </a:r>
            <a:r>
              <a:rPr lang="en-US" dirty="0" err="1"/>
              <a:t>responsables</a:t>
            </a:r>
            <a:r>
              <a:rPr lang="en-US" dirty="0"/>
              <a:t> de la </a:t>
            </a:r>
            <a:r>
              <a:rPr lang="en-US" dirty="0" err="1"/>
              <a:t>produccion</a:t>
            </a:r>
            <a:r>
              <a:rPr lang="en-US" dirty="0"/>
              <a:t> de </a:t>
            </a:r>
            <a:r>
              <a:rPr lang="en-US" dirty="0" err="1"/>
              <a:t>celulas</a:t>
            </a:r>
            <a:r>
              <a:rPr lang="en-US" dirty="0"/>
              <a:t> T, </a:t>
            </a:r>
            <a:r>
              <a:rPr lang="en-US" dirty="0" err="1"/>
              <a:t>que</a:t>
            </a:r>
            <a:r>
              <a:rPr lang="en-US" dirty="0"/>
              <a:t> </a:t>
            </a:r>
            <a:r>
              <a:rPr lang="en-US" dirty="0" err="1"/>
              <a:t>combaten</a:t>
            </a:r>
            <a:r>
              <a:rPr lang="en-US" dirty="0"/>
              <a:t> </a:t>
            </a:r>
            <a:r>
              <a:rPr lang="en-US" dirty="0" err="1"/>
              <a:t>ciertas</a:t>
            </a:r>
            <a:r>
              <a:rPr lang="en-US" dirty="0"/>
              <a:t> </a:t>
            </a:r>
            <a:r>
              <a:rPr lang="en-US" dirty="0" err="1"/>
              <a:t>enfermedades</a:t>
            </a:r>
            <a:r>
              <a:rPr lang="en-US" dirty="0"/>
              <a:t>.</a:t>
            </a:r>
          </a:p>
        </p:txBody>
      </p:sp>
      <p:sp>
        <p:nvSpPr>
          <p:cNvPr id="2" name="Title 1"/>
          <p:cNvSpPr>
            <a:spLocks noGrp="1"/>
          </p:cNvSpPr>
          <p:nvPr>
            <p:ph type="title"/>
          </p:nvPr>
        </p:nvSpPr>
        <p:spPr/>
        <p:txBody>
          <a:bodyPr>
            <a:normAutofit/>
          </a:bodyPr>
          <a:lstStyle/>
          <a:p>
            <a:r>
              <a:rPr lang="en-US" sz="4000" b="1" dirty="0"/>
              <a:t>TIMO</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400" dirty="0"/>
              <a:t>Las dos </a:t>
            </a:r>
            <a:r>
              <a:rPr lang="en-US" sz="2400" dirty="0" err="1"/>
              <a:t>glandulas</a:t>
            </a:r>
            <a:r>
              <a:rPr lang="en-US" sz="2400" dirty="0"/>
              <a:t> </a:t>
            </a:r>
            <a:r>
              <a:rPr lang="en-US" sz="2400" dirty="0" err="1"/>
              <a:t>adrenales</a:t>
            </a:r>
            <a:r>
              <a:rPr lang="en-US" sz="2400" dirty="0"/>
              <a:t> </a:t>
            </a:r>
            <a:r>
              <a:rPr lang="en-US" sz="2400" dirty="0" err="1"/>
              <a:t>estan</a:t>
            </a:r>
            <a:r>
              <a:rPr lang="en-US" sz="2400" dirty="0"/>
              <a:t> </a:t>
            </a:r>
            <a:r>
              <a:rPr lang="en-US" sz="2400" dirty="0" err="1"/>
              <a:t>localizadas</a:t>
            </a:r>
            <a:r>
              <a:rPr lang="en-US" sz="2400" dirty="0"/>
              <a:t> </a:t>
            </a:r>
            <a:r>
              <a:rPr lang="en-US" sz="2400" dirty="0" err="1"/>
              <a:t>encima</a:t>
            </a:r>
            <a:r>
              <a:rPr lang="en-US" sz="2400" dirty="0"/>
              <a:t> de </a:t>
            </a:r>
            <a:r>
              <a:rPr lang="en-US" sz="2400" dirty="0" err="1"/>
              <a:t>cada</a:t>
            </a:r>
            <a:r>
              <a:rPr lang="en-US" sz="2400" dirty="0"/>
              <a:t> </a:t>
            </a:r>
            <a:r>
              <a:rPr lang="en-US" sz="2400" dirty="0" err="1"/>
              <a:t>rinon</a:t>
            </a:r>
            <a:r>
              <a:rPr lang="en-US" sz="2400" dirty="0"/>
              <a:t>. </a:t>
            </a:r>
          </a:p>
          <a:p>
            <a:r>
              <a:rPr lang="en-US" sz="2400" dirty="0" err="1"/>
              <a:t>Cada</a:t>
            </a:r>
            <a:r>
              <a:rPr lang="en-US" sz="2400" dirty="0"/>
              <a:t> </a:t>
            </a:r>
            <a:r>
              <a:rPr lang="en-US" sz="2400" dirty="0" err="1"/>
              <a:t>glandula</a:t>
            </a:r>
            <a:r>
              <a:rPr lang="en-US" sz="2400" dirty="0"/>
              <a:t> </a:t>
            </a:r>
            <a:r>
              <a:rPr lang="en-US" sz="2400" dirty="0" err="1"/>
              <a:t>tiene</a:t>
            </a:r>
            <a:r>
              <a:rPr lang="en-US" sz="2400" dirty="0"/>
              <a:t> dos </a:t>
            </a:r>
            <a:r>
              <a:rPr lang="en-US" sz="2400" dirty="0" err="1"/>
              <a:t>partes</a:t>
            </a:r>
            <a:r>
              <a:rPr lang="en-US" sz="2400" dirty="0"/>
              <a:t>: la </a:t>
            </a:r>
            <a:r>
              <a:rPr lang="en-US" sz="2400" dirty="0" err="1"/>
              <a:t>corteza</a:t>
            </a:r>
            <a:r>
              <a:rPr lang="en-US" sz="2400" dirty="0"/>
              <a:t> y la </a:t>
            </a:r>
            <a:r>
              <a:rPr lang="en-US" sz="2400" dirty="0" err="1"/>
              <a:t>medula</a:t>
            </a:r>
            <a:r>
              <a:rPr lang="en-US" sz="2400" dirty="0"/>
              <a:t>. </a:t>
            </a:r>
          </a:p>
        </p:txBody>
      </p:sp>
      <p:sp>
        <p:nvSpPr>
          <p:cNvPr id="2" name="Title 1"/>
          <p:cNvSpPr>
            <a:spLocks noGrp="1"/>
          </p:cNvSpPr>
          <p:nvPr>
            <p:ph type="title"/>
          </p:nvPr>
        </p:nvSpPr>
        <p:spPr/>
        <p:txBody>
          <a:bodyPr/>
          <a:lstStyle/>
          <a:p>
            <a:r>
              <a:rPr lang="en-US" dirty="0"/>
              <a:t>GLANDULAS ADRENALES</a:t>
            </a:r>
          </a:p>
        </p:txBody>
      </p:sp>
      <p:pic>
        <p:nvPicPr>
          <p:cNvPr id="3078" name="Picture 6" descr="Related image">
            <a:extLst>
              <a:ext uri="{FF2B5EF4-FFF2-40B4-BE49-F238E27FC236}">
                <a16:creationId xmlns:a16="http://schemas.microsoft.com/office/drawing/2014/main" id="{15881379-4949-4082-A373-F790C100F5B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57600" y="2819400"/>
            <a:ext cx="4639733" cy="3657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400" dirty="0"/>
              <a:t>La </a:t>
            </a:r>
            <a:r>
              <a:rPr lang="en-US" sz="2400" dirty="0" err="1"/>
              <a:t>hormona</a:t>
            </a:r>
            <a:r>
              <a:rPr lang="en-US" sz="2400" dirty="0"/>
              <a:t> ACTH </a:t>
            </a:r>
            <a:r>
              <a:rPr lang="en-US" sz="2400" dirty="0" err="1"/>
              <a:t>estimula</a:t>
            </a:r>
            <a:r>
              <a:rPr lang="en-US" sz="2400" dirty="0"/>
              <a:t> la </a:t>
            </a:r>
            <a:r>
              <a:rPr lang="en-US" sz="2400" dirty="0" err="1"/>
              <a:t>actividad</a:t>
            </a:r>
            <a:r>
              <a:rPr lang="en-US" sz="2400" dirty="0"/>
              <a:t> de la </a:t>
            </a:r>
            <a:r>
              <a:rPr lang="en-US" sz="2400" dirty="0" err="1"/>
              <a:t>corteza</a:t>
            </a:r>
            <a:r>
              <a:rPr lang="en-US" sz="2400" dirty="0"/>
              <a:t> </a:t>
            </a:r>
            <a:r>
              <a:rPr lang="en-US" sz="2400" dirty="0" err="1"/>
              <a:t>adrenal.Las</a:t>
            </a:r>
            <a:r>
              <a:rPr lang="en-US" sz="2400" dirty="0"/>
              <a:t> </a:t>
            </a:r>
            <a:r>
              <a:rPr lang="en-US" sz="2400" dirty="0" err="1"/>
              <a:t>hormonas</a:t>
            </a:r>
            <a:r>
              <a:rPr lang="en-US" sz="2400" dirty="0"/>
              <a:t> </a:t>
            </a:r>
            <a:r>
              <a:rPr lang="en-US" sz="2400" dirty="0" err="1"/>
              <a:t>secretadas</a:t>
            </a:r>
            <a:r>
              <a:rPr lang="en-US" sz="2400" dirty="0"/>
              <a:t> por la </a:t>
            </a:r>
            <a:r>
              <a:rPr lang="en-US" sz="2400" dirty="0" err="1"/>
              <a:t>corteza</a:t>
            </a:r>
            <a:r>
              <a:rPr lang="en-US" sz="2400" dirty="0"/>
              <a:t> adrenal son </a:t>
            </a:r>
            <a:r>
              <a:rPr lang="en-US" sz="2400" dirty="0" err="1"/>
              <a:t>conocidas</a:t>
            </a:r>
            <a:r>
              <a:rPr lang="en-US" sz="2400" dirty="0"/>
              <a:t> </a:t>
            </a:r>
            <a:r>
              <a:rPr lang="en-US" sz="2400" dirty="0" err="1"/>
              <a:t>como</a:t>
            </a:r>
            <a:r>
              <a:rPr lang="en-US" sz="2400" dirty="0"/>
              <a:t> </a:t>
            </a:r>
            <a:r>
              <a:rPr lang="en-US" sz="2400" dirty="0" err="1"/>
              <a:t>corticoides.Los</a:t>
            </a:r>
            <a:r>
              <a:rPr lang="en-US" sz="2400" dirty="0"/>
              <a:t> </a:t>
            </a:r>
            <a:r>
              <a:rPr lang="en-US" sz="2400" dirty="0" err="1"/>
              <a:t>corticoides</a:t>
            </a:r>
            <a:r>
              <a:rPr lang="en-US" sz="2400" dirty="0"/>
              <a:t> son </a:t>
            </a:r>
            <a:r>
              <a:rPr lang="en-US" sz="2400" dirty="0" err="1"/>
              <a:t>medicamentos</a:t>
            </a:r>
            <a:r>
              <a:rPr lang="en-US" sz="2400" dirty="0"/>
              <a:t> </a:t>
            </a:r>
            <a:r>
              <a:rPr lang="en-US" sz="2400" dirty="0" err="1"/>
              <a:t>muy</a:t>
            </a:r>
            <a:r>
              <a:rPr lang="en-US" sz="2400" dirty="0"/>
              <a:t> </a:t>
            </a:r>
            <a:r>
              <a:rPr lang="en-US" sz="2400" dirty="0" err="1"/>
              <a:t>usados</a:t>
            </a:r>
            <a:r>
              <a:rPr lang="en-US" sz="2400" dirty="0"/>
              <a:t> por </a:t>
            </a:r>
            <a:r>
              <a:rPr lang="en-US" sz="2400" dirty="0" err="1"/>
              <a:t>su</a:t>
            </a:r>
            <a:r>
              <a:rPr lang="en-US" sz="2400" dirty="0"/>
              <a:t> </a:t>
            </a:r>
            <a:r>
              <a:rPr lang="en-US" sz="2400" dirty="0" err="1"/>
              <a:t>accion</a:t>
            </a:r>
            <a:r>
              <a:rPr lang="en-US" sz="2400" dirty="0"/>
              <a:t> </a:t>
            </a:r>
            <a:r>
              <a:rPr lang="en-US" sz="2400" dirty="0" err="1"/>
              <a:t>antiinflamatoria</a:t>
            </a:r>
            <a:r>
              <a:rPr lang="en-US" sz="2400" dirty="0"/>
              <a:t>.</a:t>
            </a:r>
          </a:p>
        </p:txBody>
      </p:sp>
      <p:sp>
        <p:nvSpPr>
          <p:cNvPr id="2" name="Title 1"/>
          <p:cNvSpPr>
            <a:spLocks noGrp="1"/>
          </p:cNvSpPr>
          <p:nvPr>
            <p:ph type="title"/>
          </p:nvPr>
        </p:nvSpPr>
        <p:spPr/>
        <p:txBody>
          <a:bodyPr/>
          <a:lstStyle/>
          <a:p>
            <a:r>
              <a:rPr lang="en-US" dirty="0"/>
              <a:t>GLANDULAS ADRENALES</a:t>
            </a:r>
          </a:p>
        </p:txBody>
      </p:sp>
      <p:pic>
        <p:nvPicPr>
          <p:cNvPr id="5122" name="Picture 2" descr="Image result for ACTH">
            <a:extLst>
              <a:ext uri="{FF2B5EF4-FFF2-40B4-BE49-F238E27FC236}">
                <a16:creationId xmlns:a16="http://schemas.microsoft.com/office/drawing/2014/main" id="{DD9B1E09-A84D-4C0E-8FB1-24611EB6DA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3464781"/>
            <a:ext cx="3645526" cy="28527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66656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dirty="0"/>
              <a:t>   </a:t>
            </a:r>
          </a:p>
          <a:p>
            <a:pPr>
              <a:buNone/>
            </a:pPr>
            <a:r>
              <a:rPr lang="en-US" b="1" dirty="0"/>
              <a:t>    </a:t>
            </a:r>
            <a:r>
              <a:rPr lang="en-US" dirty="0" err="1"/>
              <a:t>Secretar</a:t>
            </a:r>
            <a:r>
              <a:rPr lang="en-US" dirty="0"/>
              <a:t> </a:t>
            </a:r>
            <a:r>
              <a:rPr lang="en-US" dirty="0" err="1"/>
              <a:t>hormonas</a:t>
            </a:r>
            <a:r>
              <a:rPr lang="en-US" dirty="0"/>
              <a:t> o </a:t>
            </a:r>
            <a:r>
              <a:rPr lang="en-US" dirty="0" err="1"/>
              <a:t>mensajeros</a:t>
            </a:r>
            <a:r>
              <a:rPr lang="en-US" dirty="0"/>
              <a:t> </a:t>
            </a:r>
            <a:r>
              <a:rPr lang="en-US" dirty="0" err="1"/>
              <a:t>quimicos</a:t>
            </a:r>
            <a:r>
              <a:rPr lang="en-US" dirty="0"/>
              <a:t> </a:t>
            </a:r>
            <a:r>
              <a:rPr lang="en-US" dirty="0" err="1"/>
              <a:t>que</a:t>
            </a:r>
            <a:r>
              <a:rPr lang="en-US" dirty="0"/>
              <a:t> </a:t>
            </a:r>
            <a:r>
              <a:rPr lang="en-US" dirty="0" err="1"/>
              <a:t>coordina</a:t>
            </a:r>
            <a:r>
              <a:rPr lang="en-US" dirty="0"/>
              <a:t> y </a:t>
            </a:r>
            <a:r>
              <a:rPr lang="en-US" dirty="0" err="1"/>
              <a:t>dirigen</a:t>
            </a:r>
            <a:r>
              <a:rPr lang="en-US" dirty="0"/>
              <a:t> </a:t>
            </a:r>
            <a:r>
              <a:rPr lang="en-US" dirty="0" err="1"/>
              <a:t>las</a:t>
            </a:r>
            <a:r>
              <a:rPr lang="en-US" dirty="0"/>
              <a:t> </a:t>
            </a:r>
            <a:r>
              <a:rPr lang="en-US" dirty="0" err="1"/>
              <a:t>actividades</a:t>
            </a:r>
            <a:r>
              <a:rPr lang="en-US" dirty="0"/>
              <a:t> de </a:t>
            </a:r>
            <a:r>
              <a:rPr lang="en-US" dirty="0" err="1"/>
              <a:t>las</a:t>
            </a:r>
            <a:r>
              <a:rPr lang="en-US" dirty="0"/>
              <a:t> </a:t>
            </a:r>
            <a:r>
              <a:rPr lang="en-US" dirty="0" err="1"/>
              <a:t>celulas</a:t>
            </a:r>
            <a:r>
              <a:rPr lang="en-US" dirty="0"/>
              <a:t> y </a:t>
            </a:r>
            <a:r>
              <a:rPr lang="en-US" dirty="0" err="1"/>
              <a:t>organos</a:t>
            </a:r>
            <a:r>
              <a:rPr lang="en-US" dirty="0"/>
              <a:t> </a:t>
            </a:r>
            <a:r>
              <a:rPr lang="en-US" dirty="0" err="1"/>
              <a:t>dianas</a:t>
            </a:r>
            <a:r>
              <a:rPr lang="en-US" b="1" dirty="0"/>
              <a:t>.</a:t>
            </a:r>
          </a:p>
        </p:txBody>
      </p:sp>
      <p:sp>
        <p:nvSpPr>
          <p:cNvPr id="2" name="Title 1"/>
          <p:cNvSpPr>
            <a:spLocks noGrp="1"/>
          </p:cNvSpPr>
          <p:nvPr>
            <p:ph type="title"/>
          </p:nvPr>
        </p:nvSpPr>
        <p:spPr/>
        <p:txBody>
          <a:bodyPr>
            <a:normAutofit fontScale="90000"/>
          </a:bodyPr>
          <a:lstStyle/>
          <a:p>
            <a:r>
              <a:rPr lang="en-US" dirty="0"/>
              <a:t>FUNCIONES DEL SISTEMA ENDOCRINO</a:t>
            </a:r>
          </a:p>
        </p:txBody>
      </p:sp>
      <p:pic>
        <p:nvPicPr>
          <p:cNvPr id="30726" name="Picture 6" descr="https://encrypted-tbn0.gstatic.com/images?q=tbn:ANd9GcT_I-rpHOZ8GJEGYlaKzyUre5UO1pcoSK01gDLRyEjHKmBmQrNg"/>
          <p:cNvPicPr>
            <a:picLocks noChangeAspect="1" noChangeArrowheads="1"/>
          </p:cNvPicPr>
          <p:nvPr/>
        </p:nvPicPr>
        <p:blipFill>
          <a:blip r:embed="rId2" cstate="print"/>
          <a:srcRect/>
          <a:stretch>
            <a:fillRect/>
          </a:stretch>
        </p:blipFill>
        <p:spPr bwMode="auto">
          <a:xfrm>
            <a:off x="4648200" y="3810000"/>
            <a:ext cx="2895600" cy="2168906"/>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b="1" dirty="0" err="1"/>
              <a:t>Mineralocorticoides</a:t>
            </a:r>
            <a:r>
              <a:rPr lang="en-US" b="1" dirty="0"/>
              <a:t>:</a:t>
            </a:r>
            <a:r>
              <a:rPr lang="en-US" dirty="0"/>
              <a:t> </a:t>
            </a:r>
            <a:r>
              <a:rPr lang="en-US" dirty="0" err="1"/>
              <a:t>Principalmente</a:t>
            </a:r>
            <a:r>
              <a:rPr lang="en-US" dirty="0"/>
              <a:t> la </a:t>
            </a:r>
            <a:r>
              <a:rPr lang="en-US" dirty="0" err="1"/>
              <a:t>aldosterona</a:t>
            </a:r>
            <a:r>
              <a:rPr lang="en-US" dirty="0"/>
              <a:t>. </a:t>
            </a:r>
            <a:r>
              <a:rPr lang="en-US" dirty="0" err="1"/>
              <a:t>Actua</a:t>
            </a:r>
            <a:r>
              <a:rPr lang="en-US" dirty="0"/>
              <a:t> </a:t>
            </a:r>
            <a:r>
              <a:rPr lang="en-US" dirty="0" err="1"/>
              <a:t>bobre</a:t>
            </a:r>
            <a:r>
              <a:rPr lang="en-US" dirty="0"/>
              <a:t> los </a:t>
            </a:r>
            <a:r>
              <a:rPr lang="en-US" dirty="0" err="1"/>
              <a:t>tubulos</a:t>
            </a:r>
            <a:r>
              <a:rPr lang="en-US" dirty="0"/>
              <a:t> </a:t>
            </a:r>
            <a:r>
              <a:rPr lang="en-US" dirty="0" err="1"/>
              <a:t>renales</a:t>
            </a:r>
            <a:r>
              <a:rPr lang="en-US" dirty="0"/>
              <a:t> </a:t>
            </a:r>
            <a:r>
              <a:rPr lang="en-US" dirty="0" err="1"/>
              <a:t>acelerando</a:t>
            </a:r>
            <a:r>
              <a:rPr lang="en-US" dirty="0"/>
              <a:t> la </a:t>
            </a:r>
            <a:r>
              <a:rPr lang="en-US" dirty="0" err="1"/>
              <a:t>reabsorcion</a:t>
            </a:r>
            <a:r>
              <a:rPr lang="en-US" dirty="0"/>
              <a:t> de  </a:t>
            </a:r>
            <a:r>
              <a:rPr lang="en-US" dirty="0" err="1"/>
              <a:t>sodio</a:t>
            </a:r>
            <a:r>
              <a:rPr lang="en-US" dirty="0"/>
              <a:t> </a:t>
            </a:r>
            <a:r>
              <a:rPr lang="en-US" dirty="0" err="1"/>
              <a:t>dentro</a:t>
            </a:r>
            <a:r>
              <a:rPr lang="en-US" dirty="0"/>
              <a:t> de la </a:t>
            </a:r>
            <a:r>
              <a:rPr lang="en-US" dirty="0" err="1"/>
              <a:t>circulacion</a:t>
            </a:r>
            <a:r>
              <a:rPr lang="en-US" dirty="0"/>
              <a:t> y </a:t>
            </a:r>
            <a:r>
              <a:rPr lang="en-US" dirty="0" err="1"/>
              <a:t>aumentando</a:t>
            </a:r>
            <a:r>
              <a:rPr lang="en-US" dirty="0"/>
              <a:t> la </a:t>
            </a:r>
            <a:r>
              <a:rPr lang="en-US" dirty="0" err="1"/>
              <a:t>excrecion</a:t>
            </a:r>
            <a:r>
              <a:rPr lang="en-US" dirty="0"/>
              <a:t> de </a:t>
            </a:r>
            <a:r>
              <a:rPr lang="en-US" dirty="0" err="1"/>
              <a:t>potasio</a:t>
            </a:r>
            <a:r>
              <a:rPr lang="en-US" dirty="0"/>
              <a:t> de la </a:t>
            </a:r>
            <a:r>
              <a:rPr lang="en-US" dirty="0" err="1"/>
              <a:t>sangre.Tambien</a:t>
            </a:r>
            <a:r>
              <a:rPr lang="en-US" dirty="0"/>
              <a:t> </a:t>
            </a:r>
            <a:r>
              <a:rPr lang="en-US" dirty="0" err="1"/>
              <a:t>acelera</a:t>
            </a:r>
            <a:r>
              <a:rPr lang="en-US" dirty="0"/>
              <a:t> la </a:t>
            </a:r>
            <a:r>
              <a:rPr lang="en-US" dirty="0" err="1"/>
              <a:t>reabsorcion</a:t>
            </a:r>
            <a:r>
              <a:rPr lang="en-US" dirty="0"/>
              <a:t> de </a:t>
            </a:r>
            <a:r>
              <a:rPr lang="en-US" dirty="0" err="1"/>
              <a:t>agua</a:t>
            </a:r>
            <a:r>
              <a:rPr lang="en-US" dirty="0"/>
              <a:t> </a:t>
            </a:r>
            <a:r>
              <a:rPr lang="en-US" dirty="0" err="1"/>
              <a:t>por</a:t>
            </a:r>
            <a:r>
              <a:rPr lang="en-US" dirty="0"/>
              <a:t> los </a:t>
            </a:r>
            <a:r>
              <a:rPr lang="en-US" dirty="0" err="1"/>
              <a:t>rinones</a:t>
            </a:r>
            <a:r>
              <a:rPr lang="en-US" dirty="0"/>
              <a:t>.</a:t>
            </a:r>
          </a:p>
        </p:txBody>
      </p:sp>
      <p:sp>
        <p:nvSpPr>
          <p:cNvPr id="2" name="Title 1"/>
          <p:cNvSpPr>
            <a:spLocks noGrp="1"/>
          </p:cNvSpPr>
          <p:nvPr>
            <p:ph type="title"/>
          </p:nvPr>
        </p:nvSpPr>
        <p:spPr/>
        <p:txBody>
          <a:bodyPr>
            <a:normAutofit fontScale="90000"/>
          </a:bodyPr>
          <a:lstStyle/>
          <a:p>
            <a:r>
              <a:rPr lang="en-US" dirty="0"/>
              <a:t>HORMONAS DE LA CORTEZA ADRENAL</a:t>
            </a:r>
          </a:p>
        </p:txBody>
      </p:sp>
      <p:pic>
        <p:nvPicPr>
          <p:cNvPr id="6146" name="Picture 2" descr="Image result for mineralocorticoids function">
            <a:extLst>
              <a:ext uri="{FF2B5EF4-FFF2-40B4-BE49-F238E27FC236}">
                <a16:creationId xmlns:a16="http://schemas.microsoft.com/office/drawing/2014/main" id="{5C100B60-20ED-4F51-921F-81685443AA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4320929"/>
            <a:ext cx="4019550" cy="226243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Font typeface="Wingdings" pitchFamily="2" charset="2"/>
              <a:buChar char="§"/>
            </a:pPr>
            <a:r>
              <a:rPr lang="en-US" b="1" dirty="0" err="1"/>
              <a:t>Glucocorticoides</a:t>
            </a:r>
            <a:r>
              <a:rPr lang="en-US" dirty="0"/>
              <a:t>: </a:t>
            </a:r>
            <a:r>
              <a:rPr lang="en-US" dirty="0" err="1"/>
              <a:t>conocido</a:t>
            </a:r>
            <a:r>
              <a:rPr lang="en-US" dirty="0"/>
              <a:t> </a:t>
            </a:r>
            <a:r>
              <a:rPr lang="en-US" dirty="0" err="1"/>
              <a:t>como</a:t>
            </a:r>
            <a:r>
              <a:rPr lang="en-US" dirty="0"/>
              <a:t> </a:t>
            </a:r>
            <a:r>
              <a:rPr lang="en-US" dirty="0" err="1"/>
              <a:t>cortisona</a:t>
            </a:r>
            <a:r>
              <a:rPr lang="en-US" dirty="0"/>
              <a:t> o </a:t>
            </a:r>
            <a:r>
              <a:rPr lang="en-US" dirty="0" err="1"/>
              <a:t>cortisol</a:t>
            </a:r>
            <a:r>
              <a:rPr lang="en-US" dirty="0"/>
              <a:t>.</a:t>
            </a:r>
          </a:p>
          <a:p>
            <a:pPr>
              <a:buFont typeface="Wingdings" pitchFamily="2" charset="2"/>
              <a:buChar char="§"/>
            </a:pPr>
            <a:r>
              <a:rPr lang="en-US" dirty="0" err="1"/>
              <a:t>Ellas</a:t>
            </a:r>
            <a:r>
              <a:rPr lang="en-US" dirty="0"/>
              <a:t> </a:t>
            </a:r>
            <a:r>
              <a:rPr lang="en-US" dirty="0" err="1"/>
              <a:t>aumentan</a:t>
            </a:r>
            <a:r>
              <a:rPr lang="en-US" dirty="0"/>
              <a:t> la </a:t>
            </a:r>
            <a:r>
              <a:rPr lang="en-US" dirty="0" err="1"/>
              <a:t>glucosa</a:t>
            </a:r>
            <a:r>
              <a:rPr lang="en-US" dirty="0"/>
              <a:t> en </a:t>
            </a:r>
            <a:r>
              <a:rPr lang="en-US" dirty="0" err="1"/>
              <a:t>sangre</a:t>
            </a:r>
            <a:r>
              <a:rPr lang="en-US" dirty="0"/>
              <a:t>.</a:t>
            </a:r>
          </a:p>
          <a:p>
            <a:pPr>
              <a:buFont typeface="Wingdings" pitchFamily="2" charset="2"/>
              <a:buChar char="§"/>
            </a:pPr>
            <a:r>
              <a:rPr lang="en-US" dirty="0" err="1"/>
              <a:t>Ayudan</a:t>
            </a:r>
            <a:r>
              <a:rPr lang="en-US" dirty="0"/>
              <a:t> al </a:t>
            </a:r>
            <a:r>
              <a:rPr lang="en-US" dirty="0" err="1"/>
              <a:t>cuerpo</a:t>
            </a:r>
            <a:r>
              <a:rPr lang="en-US" dirty="0"/>
              <a:t> a </a:t>
            </a:r>
            <a:r>
              <a:rPr lang="en-US" dirty="0" err="1"/>
              <a:t>lidiar</a:t>
            </a:r>
            <a:r>
              <a:rPr lang="en-US" dirty="0"/>
              <a:t> </a:t>
            </a:r>
            <a:r>
              <a:rPr lang="en-US" dirty="0" err="1"/>
              <a:t>por</a:t>
            </a:r>
            <a:r>
              <a:rPr lang="en-US" dirty="0"/>
              <a:t> el stress </a:t>
            </a:r>
            <a:r>
              <a:rPr lang="en-US" dirty="0" err="1"/>
              <a:t>diario</a:t>
            </a:r>
            <a:endParaRPr lang="en-US" dirty="0"/>
          </a:p>
          <a:p>
            <a:pPr>
              <a:buFont typeface="Wingdings" pitchFamily="2" charset="2"/>
              <a:buChar char="§"/>
            </a:pPr>
            <a:r>
              <a:rPr lang="en-US" dirty="0" err="1"/>
              <a:t>Disminuyen</a:t>
            </a:r>
            <a:r>
              <a:rPr lang="en-US" dirty="0"/>
              <a:t> la </a:t>
            </a:r>
            <a:r>
              <a:rPr lang="en-US" dirty="0" err="1"/>
              <a:t>inflamacion</a:t>
            </a:r>
            <a:r>
              <a:rPr lang="en-US" dirty="0"/>
              <a:t>.</a:t>
            </a:r>
          </a:p>
          <a:p>
            <a:pPr>
              <a:buFont typeface="Wingdings" pitchFamily="2" charset="2"/>
              <a:buChar char="§"/>
            </a:pPr>
            <a:r>
              <a:rPr lang="en-US" dirty="0" err="1"/>
              <a:t>Disminuyen</a:t>
            </a:r>
            <a:r>
              <a:rPr lang="en-US" dirty="0"/>
              <a:t> el dolor.</a:t>
            </a:r>
          </a:p>
        </p:txBody>
      </p:sp>
      <p:sp>
        <p:nvSpPr>
          <p:cNvPr id="2" name="Title 1"/>
          <p:cNvSpPr>
            <a:spLocks noGrp="1"/>
          </p:cNvSpPr>
          <p:nvPr>
            <p:ph type="title"/>
          </p:nvPr>
        </p:nvSpPr>
        <p:spPr/>
        <p:txBody>
          <a:bodyPr>
            <a:normAutofit fontScale="90000"/>
          </a:bodyPr>
          <a:lstStyle/>
          <a:p>
            <a:r>
              <a:rPr lang="en-US" dirty="0"/>
              <a:t>HORMONAS DE LA CORTEZA ADRENAL</a:t>
            </a:r>
          </a:p>
        </p:txBody>
      </p:sp>
      <p:pic>
        <p:nvPicPr>
          <p:cNvPr id="7170" name="Picture 2" descr="Image result for glucocorticoids adrenal gland">
            <a:extLst>
              <a:ext uri="{FF2B5EF4-FFF2-40B4-BE49-F238E27FC236}">
                <a16:creationId xmlns:a16="http://schemas.microsoft.com/office/drawing/2014/main" id="{87572E7B-E74A-43B5-BD31-5904874DD36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29200" y="3732927"/>
            <a:ext cx="4114800" cy="274248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81329"/>
            <a:ext cx="8229600" cy="4309872"/>
          </a:xfrm>
        </p:spPr>
        <p:txBody>
          <a:bodyPr/>
          <a:lstStyle/>
          <a:p>
            <a:pPr>
              <a:buFont typeface="Wingdings" pitchFamily="2" charset="2"/>
              <a:buChar char="§"/>
            </a:pPr>
            <a:endParaRPr lang="en-US" dirty="0"/>
          </a:p>
        </p:txBody>
      </p:sp>
      <p:sp>
        <p:nvSpPr>
          <p:cNvPr id="2" name="Title 1"/>
          <p:cNvSpPr>
            <a:spLocks noGrp="1"/>
          </p:cNvSpPr>
          <p:nvPr>
            <p:ph type="title"/>
          </p:nvPr>
        </p:nvSpPr>
        <p:spPr/>
        <p:txBody>
          <a:bodyPr>
            <a:normAutofit fontScale="90000"/>
          </a:bodyPr>
          <a:lstStyle/>
          <a:p>
            <a:r>
              <a:rPr lang="en-US" dirty="0"/>
              <a:t>HORMONAS DE LA CORTEZA ADRENAL</a:t>
            </a:r>
          </a:p>
        </p:txBody>
      </p:sp>
      <p:pic>
        <p:nvPicPr>
          <p:cNvPr id="7170" name="Picture 2" descr="Image result for glucocorticoids adrenal gland">
            <a:extLst>
              <a:ext uri="{FF2B5EF4-FFF2-40B4-BE49-F238E27FC236}">
                <a16:creationId xmlns:a16="http://schemas.microsoft.com/office/drawing/2014/main" id="{87572E7B-E74A-43B5-BD31-5904874DD3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1523237"/>
            <a:ext cx="6705600" cy="4469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74564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527048"/>
            <a:ext cx="8500872" cy="4873752"/>
          </a:xfrm>
        </p:spPr>
        <p:txBody>
          <a:bodyPr>
            <a:normAutofit/>
          </a:bodyPr>
          <a:lstStyle/>
          <a:p>
            <a:r>
              <a:rPr lang="en-US" sz="2400" dirty="0"/>
              <a:t>SECRETA EPINEFRINA Y NOREPINEFRINA</a:t>
            </a:r>
          </a:p>
          <a:p>
            <a:r>
              <a:rPr lang="es-ES" sz="2400" b="1" dirty="0"/>
              <a:t>EPINEFRINA: </a:t>
            </a:r>
            <a:r>
              <a:rPr lang="es-ES" sz="2400" dirty="0"/>
              <a:t>Esta hormona aumenta la frecuencia y la fuerza de las contracciones del corazón, facilita el flujo de sangre a los músculos y al cerebro, causa relajación del músculo liso, y ayuda a convertir el glicógeno en glucosa en el hígado.</a:t>
            </a:r>
          </a:p>
        </p:txBody>
      </p:sp>
      <p:sp>
        <p:nvSpPr>
          <p:cNvPr id="2" name="Title 1"/>
          <p:cNvSpPr>
            <a:spLocks noGrp="1"/>
          </p:cNvSpPr>
          <p:nvPr>
            <p:ph type="title"/>
          </p:nvPr>
        </p:nvSpPr>
        <p:spPr/>
        <p:txBody>
          <a:bodyPr/>
          <a:lstStyle/>
          <a:p>
            <a:r>
              <a:rPr lang="en-US" dirty="0"/>
              <a:t>MEDULA ADRENAL</a:t>
            </a:r>
          </a:p>
        </p:txBody>
      </p:sp>
      <p:pic>
        <p:nvPicPr>
          <p:cNvPr id="8194" name="Picture 2" descr="Image result for medula adrenal function">
            <a:extLst>
              <a:ext uri="{FF2B5EF4-FFF2-40B4-BE49-F238E27FC236}">
                <a16:creationId xmlns:a16="http://schemas.microsoft.com/office/drawing/2014/main" id="{4AE730AF-AD07-4A62-BBF8-E9326CDB144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03494" y="3886200"/>
            <a:ext cx="3011805" cy="2590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s-ES" sz="2800" b="1" dirty="0"/>
              <a:t>NOREPINEFRINA:</a:t>
            </a:r>
            <a:r>
              <a:rPr lang="es-ES" sz="2800" dirty="0"/>
              <a:t> Tiene efectos vasoconstrictores fuertes, aumentando de esta manera la presión sanguínea.</a:t>
            </a:r>
          </a:p>
          <a:p>
            <a:r>
              <a:rPr lang="es-ES" sz="2800" dirty="0"/>
              <a:t> A estas hormonas se les conoce como las hormonas DE LUCHA O HUIDA, porque ellas preparan al cuerpo en una situación de emergencia.</a:t>
            </a:r>
            <a:endParaRPr lang="en-US" sz="2800" dirty="0"/>
          </a:p>
          <a:p>
            <a:endParaRPr lang="en-US" dirty="0"/>
          </a:p>
        </p:txBody>
      </p:sp>
      <p:sp>
        <p:nvSpPr>
          <p:cNvPr id="3" name="Title 2"/>
          <p:cNvSpPr>
            <a:spLocks noGrp="1"/>
          </p:cNvSpPr>
          <p:nvPr>
            <p:ph type="title"/>
          </p:nvPr>
        </p:nvSpPr>
        <p:spPr/>
        <p:txBody>
          <a:bodyPr/>
          <a:lstStyle/>
          <a:p>
            <a:r>
              <a:rPr lang="en-US" dirty="0"/>
              <a:t>MEDULA ADRENAL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err="1"/>
              <a:t>Esta</a:t>
            </a:r>
            <a:r>
              <a:rPr lang="en-US" dirty="0"/>
              <a:t> </a:t>
            </a:r>
            <a:r>
              <a:rPr lang="en-US" dirty="0" err="1"/>
              <a:t>localizado</a:t>
            </a:r>
            <a:r>
              <a:rPr lang="en-US" dirty="0"/>
              <a:t> </a:t>
            </a:r>
            <a:r>
              <a:rPr lang="en-US" dirty="0" err="1"/>
              <a:t>detras</a:t>
            </a:r>
            <a:r>
              <a:rPr lang="en-US" dirty="0"/>
              <a:t> del </a:t>
            </a:r>
            <a:r>
              <a:rPr lang="en-US" dirty="0" err="1"/>
              <a:t>estomago</a:t>
            </a:r>
            <a:r>
              <a:rPr lang="en-US" dirty="0"/>
              <a:t>.</a:t>
            </a:r>
          </a:p>
          <a:p>
            <a:r>
              <a:rPr lang="en-US" dirty="0" err="1"/>
              <a:t>Funciona</a:t>
            </a:r>
            <a:r>
              <a:rPr lang="en-US" dirty="0"/>
              <a:t> </a:t>
            </a:r>
            <a:r>
              <a:rPr lang="en-US" dirty="0" err="1"/>
              <a:t>como</a:t>
            </a:r>
            <a:r>
              <a:rPr lang="en-US" dirty="0"/>
              <a:t> </a:t>
            </a:r>
            <a:r>
              <a:rPr lang="en-US" dirty="0" err="1"/>
              <a:t>glandula</a:t>
            </a:r>
            <a:r>
              <a:rPr lang="en-US" dirty="0"/>
              <a:t> </a:t>
            </a:r>
            <a:r>
              <a:rPr lang="en-US" dirty="0" err="1"/>
              <a:t>endocrina</a:t>
            </a:r>
            <a:r>
              <a:rPr lang="en-US" dirty="0"/>
              <a:t> y </a:t>
            </a:r>
            <a:r>
              <a:rPr lang="en-US" dirty="0" err="1"/>
              <a:t>exocrina</a:t>
            </a:r>
            <a:r>
              <a:rPr lang="en-US" dirty="0"/>
              <a:t>.</a:t>
            </a:r>
          </a:p>
          <a:p>
            <a:r>
              <a:rPr lang="en-US" b="1" dirty="0" err="1"/>
              <a:t>Exocrina</a:t>
            </a:r>
            <a:r>
              <a:rPr lang="en-US" b="1" dirty="0"/>
              <a:t>:</a:t>
            </a:r>
            <a:r>
              <a:rPr lang="es-ES" dirty="0"/>
              <a:t> se encarga principalmente de producir</a:t>
            </a:r>
            <a:r>
              <a:rPr lang="es-ES" b="1" dirty="0"/>
              <a:t> jugos digestivos </a:t>
            </a:r>
            <a:r>
              <a:rPr lang="es-ES" dirty="0"/>
              <a:t>que terminan almacenándose en el intestino delgado.</a:t>
            </a:r>
          </a:p>
          <a:p>
            <a:r>
              <a:rPr lang="es-ES" b="1" dirty="0"/>
              <a:t>Endocrina: </a:t>
            </a:r>
            <a:r>
              <a:rPr lang="es-ES" dirty="0"/>
              <a:t>produce insulina y </a:t>
            </a:r>
            <a:r>
              <a:rPr lang="es-ES" dirty="0" err="1"/>
              <a:t>glucagon</a:t>
            </a:r>
            <a:r>
              <a:rPr lang="es-ES" dirty="0"/>
              <a:t>. </a:t>
            </a:r>
            <a:endParaRPr lang="en-US" b="1" dirty="0"/>
          </a:p>
        </p:txBody>
      </p:sp>
      <p:sp>
        <p:nvSpPr>
          <p:cNvPr id="2" name="Title 1"/>
          <p:cNvSpPr>
            <a:spLocks noGrp="1"/>
          </p:cNvSpPr>
          <p:nvPr>
            <p:ph type="title"/>
          </p:nvPr>
        </p:nvSpPr>
        <p:spPr/>
        <p:txBody>
          <a:bodyPr/>
          <a:lstStyle/>
          <a:p>
            <a:r>
              <a:rPr lang="en-US" dirty="0"/>
              <a:t>PANCREAS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s-ES" b="1" dirty="0"/>
              <a:t>INSULINA :</a:t>
            </a:r>
            <a:r>
              <a:rPr lang="es-ES" dirty="0"/>
              <a:t>actúa sobre el metabolismo de los hidratos de carbono, proteínas y grasas, aumentando la tasa de utilización de la glucosa y favoreciendo la formación de proteínas y el almacenamiento de grasas. </a:t>
            </a:r>
          </a:p>
          <a:p>
            <a:r>
              <a:rPr lang="es-ES" b="1" dirty="0"/>
              <a:t>GLUCAGÓN:</a:t>
            </a:r>
            <a:r>
              <a:rPr lang="es-ES" dirty="0"/>
              <a:t> aumenta de forma transitoria los niveles de azúcar en la sangre mediante la liberación de glucosa procedente del hígado.</a:t>
            </a:r>
            <a:endParaRPr lang="en-US" dirty="0"/>
          </a:p>
        </p:txBody>
      </p:sp>
      <p:sp>
        <p:nvSpPr>
          <p:cNvPr id="2" name="Title 1"/>
          <p:cNvSpPr>
            <a:spLocks noGrp="1"/>
          </p:cNvSpPr>
          <p:nvPr>
            <p:ph type="title"/>
          </p:nvPr>
        </p:nvSpPr>
        <p:spPr/>
        <p:txBody>
          <a:bodyPr/>
          <a:lstStyle/>
          <a:p>
            <a:r>
              <a:rPr lang="en-US" dirty="0"/>
              <a:t>PANCREAS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LAS GONADAS O GLANDULAS SEXUALES INCLUYEN LOS OVARIOS Y LOS TESTICULOS.</a:t>
            </a:r>
          </a:p>
          <a:p>
            <a:r>
              <a:rPr lang="en-US" b="1" dirty="0"/>
              <a:t>OVARIOS: </a:t>
            </a:r>
            <a:r>
              <a:rPr lang="en-US" dirty="0"/>
              <a:t>SON LOS RESPONSABLES DE PRODUCIR EL HUEVO Y  LAS HORMONAS COMO ESTROGENOS Y PROGESTERONA.</a:t>
            </a:r>
          </a:p>
          <a:p>
            <a:r>
              <a:rPr lang="en-US" b="1" dirty="0"/>
              <a:t>TESTICULOS: </a:t>
            </a:r>
            <a:r>
              <a:rPr lang="en-US" dirty="0"/>
              <a:t>SON LOS ENCARGADOS DE PRODUCIR ESPERMA Y LA HORMONA TESTOSTERONA</a:t>
            </a:r>
          </a:p>
        </p:txBody>
      </p:sp>
      <p:sp>
        <p:nvSpPr>
          <p:cNvPr id="2" name="Title 1"/>
          <p:cNvSpPr>
            <a:spLocks noGrp="1"/>
          </p:cNvSpPr>
          <p:nvPr>
            <p:ph type="title"/>
          </p:nvPr>
        </p:nvSpPr>
        <p:spPr/>
        <p:txBody>
          <a:bodyPr/>
          <a:lstStyle/>
          <a:p>
            <a:r>
              <a:rPr lang="en-US" dirty="0"/>
              <a:t>GONADAS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b="1" dirty="0"/>
              <a:t>ESTROGENOS</a:t>
            </a:r>
            <a:r>
              <a:rPr lang="en-US" dirty="0"/>
              <a:t>: </a:t>
            </a:r>
            <a:r>
              <a:rPr lang="en-US" dirty="0" err="1"/>
              <a:t>estimula</a:t>
            </a:r>
            <a:r>
              <a:rPr lang="en-US" dirty="0"/>
              <a:t> el </a:t>
            </a:r>
            <a:r>
              <a:rPr lang="en-US" dirty="0" err="1"/>
              <a:t>desarrollo</a:t>
            </a:r>
            <a:r>
              <a:rPr lang="en-US" dirty="0"/>
              <a:t> de los </a:t>
            </a:r>
            <a:r>
              <a:rPr lang="en-US" dirty="0" err="1"/>
              <a:t>organos</a:t>
            </a:r>
            <a:r>
              <a:rPr lang="en-US" dirty="0"/>
              <a:t> </a:t>
            </a:r>
            <a:r>
              <a:rPr lang="en-US" dirty="0" err="1"/>
              <a:t>reproductivos</a:t>
            </a:r>
            <a:r>
              <a:rPr lang="en-US" dirty="0"/>
              <a:t>, </a:t>
            </a:r>
            <a:r>
              <a:rPr lang="en-US" dirty="0" err="1"/>
              <a:t>incluyendo</a:t>
            </a:r>
            <a:r>
              <a:rPr lang="en-US" dirty="0"/>
              <a:t> </a:t>
            </a:r>
            <a:r>
              <a:rPr lang="en-US" dirty="0" err="1"/>
              <a:t>las</a:t>
            </a:r>
            <a:r>
              <a:rPr lang="en-US" dirty="0"/>
              <a:t> mamas, y los </a:t>
            </a:r>
            <a:r>
              <a:rPr lang="en-US" dirty="0" err="1"/>
              <a:t>caracteres</a:t>
            </a:r>
            <a:r>
              <a:rPr lang="en-US" dirty="0"/>
              <a:t> </a:t>
            </a:r>
            <a:r>
              <a:rPr lang="en-US" dirty="0" err="1"/>
              <a:t>sexuales</a:t>
            </a:r>
            <a:r>
              <a:rPr lang="en-US" dirty="0"/>
              <a:t> </a:t>
            </a:r>
            <a:r>
              <a:rPr lang="en-US" dirty="0" err="1"/>
              <a:t>secundarios</a:t>
            </a:r>
            <a:r>
              <a:rPr lang="en-US" dirty="0"/>
              <a:t> </a:t>
            </a:r>
            <a:r>
              <a:rPr lang="en-US" dirty="0" err="1"/>
              <a:t>como</a:t>
            </a:r>
            <a:r>
              <a:rPr lang="en-US" dirty="0"/>
              <a:t>: </a:t>
            </a:r>
            <a:r>
              <a:rPr lang="en-US" dirty="0" err="1"/>
              <a:t>vello</a:t>
            </a:r>
            <a:r>
              <a:rPr lang="en-US" dirty="0"/>
              <a:t> </a:t>
            </a:r>
            <a:r>
              <a:rPr lang="en-US" dirty="0" err="1"/>
              <a:t>pubico</a:t>
            </a:r>
            <a:r>
              <a:rPr lang="en-US" dirty="0"/>
              <a:t> y </a:t>
            </a:r>
            <a:r>
              <a:rPr lang="en-US" dirty="0" err="1"/>
              <a:t>axilar</a:t>
            </a:r>
            <a:r>
              <a:rPr lang="en-US" dirty="0"/>
              <a:t>.</a:t>
            </a:r>
          </a:p>
          <a:p>
            <a:r>
              <a:rPr lang="en-US" b="1" dirty="0"/>
              <a:t>PROGESTERONA: </a:t>
            </a:r>
            <a:r>
              <a:rPr lang="en-US" dirty="0"/>
              <a:t>Producidas </a:t>
            </a:r>
            <a:r>
              <a:rPr lang="en-US" dirty="0" err="1"/>
              <a:t>por</a:t>
            </a:r>
            <a:r>
              <a:rPr lang="en-US" dirty="0"/>
              <a:t> </a:t>
            </a:r>
            <a:r>
              <a:rPr lang="en-US" dirty="0" err="1"/>
              <a:t>las</a:t>
            </a:r>
            <a:r>
              <a:rPr lang="en-US" dirty="0"/>
              <a:t> </a:t>
            </a:r>
            <a:r>
              <a:rPr lang="en-US" dirty="0" err="1"/>
              <a:t>celulas</a:t>
            </a:r>
            <a:r>
              <a:rPr lang="en-US" dirty="0"/>
              <a:t> del </a:t>
            </a:r>
            <a:r>
              <a:rPr lang="en-US" dirty="0" err="1"/>
              <a:t>cuerpo</a:t>
            </a:r>
            <a:r>
              <a:rPr lang="en-US" dirty="0"/>
              <a:t> </a:t>
            </a:r>
            <a:r>
              <a:rPr lang="en-US" dirty="0" err="1"/>
              <a:t>luteo</a:t>
            </a:r>
            <a:r>
              <a:rPr lang="en-US" dirty="0"/>
              <a:t> del </a:t>
            </a:r>
            <a:r>
              <a:rPr lang="en-US" dirty="0" err="1"/>
              <a:t>ovario</a:t>
            </a:r>
            <a:r>
              <a:rPr lang="en-US" dirty="0"/>
              <a:t>.</a:t>
            </a:r>
            <a:r>
              <a:rPr lang="es-ES" dirty="0"/>
              <a:t> Ejercen su acción principal sobre la mucosa uterina en el mantenimiento del embarazo. También actúa junto a los estrógenos favoreciendo el crecimiento y la elasticidad de la vagina. </a:t>
            </a:r>
            <a:endParaRPr lang="en-US" b="1" dirty="0"/>
          </a:p>
        </p:txBody>
      </p:sp>
      <p:sp>
        <p:nvSpPr>
          <p:cNvPr id="2" name="Title 1"/>
          <p:cNvSpPr>
            <a:spLocks noGrp="1"/>
          </p:cNvSpPr>
          <p:nvPr>
            <p:ph type="title"/>
          </p:nvPr>
        </p:nvSpPr>
        <p:spPr/>
        <p:txBody>
          <a:bodyPr/>
          <a:lstStyle/>
          <a:p>
            <a:r>
              <a:rPr lang="en-US" dirty="0"/>
              <a:t>GONADAS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b="1" dirty="0"/>
              <a:t>TESTOSTERONA: </a:t>
            </a:r>
            <a:r>
              <a:rPr lang="en-US" dirty="0"/>
              <a:t>L</a:t>
            </a:r>
            <a:r>
              <a:rPr lang="es-ES" dirty="0"/>
              <a:t>as células de </a:t>
            </a:r>
            <a:r>
              <a:rPr lang="es-ES" dirty="0" err="1"/>
              <a:t>Leydig</a:t>
            </a:r>
            <a:r>
              <a:rPr lang="es-ES" dirty="0"/>
              <a:t> de los testículos producen una o más hormonas masculinas, denominadas andrógenos.</a:t>
            </a:r>
          </a:p>
          <a:p>
            <a:r>
              <a:rPr lang="es-ES" dirty="0"/>
              <a:t>La más importante es la testosterona, que estimula el desarrollo de los caracteres sexuales secundarios, influye sobre el crecimiento de la próstata y vesículas seminales, y estimula la actividad secretora de estas estructuras. Los testículos también contienen células que producen el esperma.</a:t>
            </a:r>
          </a:p>
          <a:p>
            <a:endParaRPr lang="en-US" b="1" dirty="0"/>
          </a:p>
        </p:txBody>
      </p:sp>
      <p:sp>
        <p:nvSpPr>
          <p:cNvPr id="2" name="Title 1"/>
          <p:cNvSpPr>
            <a:spLocks noGrp="1"/>
          </p:cNvSpPr>
          <p:nvPr>
            <p:ph type="title"/>
          </p:nvPr>
        </p:nvSpPr>
        <p:spPr/>
        <p:txBody>
          <a:bodyPr/>
          <a:lstStyle/>
          <a:p>
            <a:r>
              <a:rPr lang="en-US" dirty="0"/>
              <a:t>GONADAS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err="1"/>
              <a:t>Pituitaria</a:t>
            </a:r>
            <a:endParaRPr lang="en-US" dirty="0"/>
          </a:p>
          <a:p>
            <a:r>
              <a:rPr lang="en-US" dirty="0"/>
              <a:t>Pineal</a:t>
            </a:r>
          </a:p>
          <a:p>
            <a:r>
              <a:rPr lang="en-US" dirty="0" err="1"/>
              <a:t>Tiroides</a:t>
            </a:r>
            <a:endParaRPr lang="en-US" dirty="0"/>
          </a:p>
          <a:p>
            <a:r>
              <a:rPr lang="en-US" dirty="0" err="1"/>
              <a:t>Paratiroides</a:t>
            </a:r>
            <a:endParaRPr lang="en-US" dirty="0"/>
          </a:p>
          <a:p>
            <a:r>
              <a:rPr lang="en-US" dirty="0" err="1"/>
              <a:t>Timo</a:t>
            </a:r>
            <a:endParaRPr lang="en-US" dirty="0"/>
          </a:p>
          <a:p>
            <a:r>
              <a:rPr lang="en-US" dirty="0" err="1"/>
              <a:t>Adrenales</a:t>
            </a:r>
            <a:endParaRPr lang="en-US" dirty="0"/>
          </a:p>
          <a:p>
            <a:r>
              <a:rPr lang="en-US" dirty="0"/>
              <a:t>Pancreas</a:t>
            </a:r>
          </a:p>
          <a:p>
            <a:pPr>
              <a:buFont typeface="Arial" pitchFamily="34" charset="0"/>
              <a:buChar char="•"/>
            </a:pPr>
            <a:r>
              <a:rPr lang="en-US" dirty="0"/>
              <a:t> </a:t>
            </a:r>
            <a:r>
              <a:rPr lang="en-US" dirty="0" err="1"/>
              <a:t>Gonadas</a:t>
            </a:r>
            <a:r>
              <a:rPr lang="en-US" dirty="0"/>
              <a:t> </a:t>
            </a:r>
            <a:r>
              <a:rPr lang="en-US" b="1" dirty="0"/>
              <a:t>–  </a:t>
            </a:r>
            <a:r>
              <a:rPr lang="en-US" dirty="0" err="1"/>
              <a:t>Ovarios</a:t>
            </a:r>
            <a:endParaRPr lang="en-US" dirty="0"/>
          </a:p>
          <a:p>
            <a:pPr>
              <a:buNone/>
            </a:pPr>
            <a:r>
              <a:rPr lang="en-US" dirty="0"/>
              <a:t>                    </a:t>
            </a:r>
            <a:r>
              <a:rPr lang="en-US" b="1" dirty="0"/>
              <a:t>_</a:t>
            </a:r>
            <a:r>
              <a:rPr lang="en-US" dirty="0" err="1"/>
              <a:t>Testiculos</a:t>
            </a:r>
            <a:endParaRPr lang="en-US" dirty="0"/>
          </a:p>
          <a:p>
            <a:pPr>
              <a:buNone/>
            </a:pPr>
            <a:endParaRPr lang="en-US" dirty="0"/>
          </a:p>
          <a:p>
            <a:endParaRPr lang="en-US" dirty="0"/>
          </a:p>
        </p:txBody>
      </p:sp>
      <p:sp>
        <p:nvSpPr>
          <p:cNvPr id="2" name="Title 1"/>
          <p:cNvSpPr>
            <a:spLocks noGrp="1"/>
          </p:cNvSpPr>
          <p:nvPr>
            <p:ph type="title"/>
          </p:nvPr>
        </p:nvSpPr>
        <p:spPr>
          <a:xfrm>
            <a:off x="304800" y="228600"/>
            <a:ext cx="8534400" cy="838200"/>
          </a:xfrm>
        </p:spPr>
        <p:txBody>
          <a:bodyPr>
            <a:normAutofit fontScale="90000"/>
          </a:bodyPr>
          <a:lstStyle/>
          <a:p>
            <a:r>
              <a:rPr lang="en-US" sz="2800" dirty="0"/>
              <a:t>PRINCIPALES GLANDULAS DEL SISTEMA ENDOCRINO</a:t>
            </a:r>
          </a:p>
        </p:txBody>
      </p:sp>
      <p:pic>
        <p:nvPicPr>
          <p:cNvPr id="29698" name="Picture 2" descr="https://encrypted-tbn1.gstatic.com/images?q=tbn:ANd9GcT1VFdoXlYFKdZsAz7oeH3bK7MSTqhhytQnysR5_CKlTu1zd00_DQ"/>
          <p:cNvPicPr>
            <a:picLocks noChangeAspect="1" noChangeArrowheads="1"/>
          </p:cNvPicPr>
          <p:nvPr/>
        </p:nvPicPr>
        <p:blipFill>
          <a:blip r:embed="rId2" cstate="print"/>
          <a:srcRect/>
          <a:stretch>
            <a:fillRect/>
          </a:stretch>
        </p:blipFill>
        <p:spPr bwMode="auto">
          <a:xfrm>
            <a:off x="5410200" y="1600200"/>
            <a:ext cx="3276600" cy="3962400"/>
          </a:xfrm>
          <a:prstGeom prst="rect">
            <a:avLst/>
          </a:prstGeom>
          <a:noFill/>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err="1"/>
              <a:t>Riñon</a:t>
            </a:r>
            <a:r>
              <a:rPr lang="en-US" dirty="0"/>
              <a:t> : produce la </a:t>
            </a:r>
            <a:r>
              <a:rPr lang="en-US" dirty="0" err="1"/>
              <a:t>Eritropoyetina</a:t>
            </a:r>
            <a:r>
              <a:rPr lang="en-US" dirty="0"/>
              <a:t> </a:t>
            </a:r>
            <a:r>
              <a:rPr lang="en-US" dirty="0" err="1"/>
              <a:t>encargada</a:t>
            </a:r>
            <a:r>
              <a:rPr lang="en-US" dirty="0"/>
              <a:t> de </a:t>
            </a:r>
            <a:r>
              <a:rPr lang="en-US" dirty="0" err="1"/>
              <a:t>estimular</a:t>
            </a:r>
            <a:r>
              <a:rPr lang="en-US" dirty="0"/>
              <a:t> la </a:t>
            </a:r>
            <a:r>
              <a:rPr lang="en-US" dirty="0" err="1"/>
              <a:t>produccion</a:t>
            </a:r>
            <a:r>
              <a:rPr lang="en-US" dirty="0"/>
              <a:t> de </a:t>
            </a:r>
            <a:r>
              <a:rPr lang="en-US" dirty="0" err="1"/>
              <a:t>eritrocitos</a:t>
            </a:r>
            <a:r>
              <a:rPr lang="en-US" dirty="0"/>
              <a:t> y </a:t>
            </a:r>
            <a:r>
              <a:rPr lang="en-US" dirty="0" err="1"/>
              <a:t>tambien</a:t>
            </a:r>
            <a:r>
              <a:rPr lang="en-US" dirty="0"/>
              <a:t> la </a:t>
            </a:r>
            <a:r>
              <a:rPr lang="en-US" dirty="0" err="1"/>
              <a:t>Renina</a:t>
            </a:r>
            <a:r>
              <a:rPr lang="en-US" dirty="0"/>
              <a:t> </a:t>
            </a:r>
            <a:r>
              <a:rPr lang="en-US" dirty="0" err="1"/>
              <a:t>que</a:t>
            </a:r>
            <a:r>
              <a:rPr lang="en-US" dirty="0"/>
              <a:t> </a:t>
            </a:r>
            <a:r>
              <a:rPr lang="en-US" dirty="0" err="1"/>
              <a:t>interviene</a:t>
            </a:r>
            <a:r>
              <a:rPr lang="en-US" dirty="0"/>
              <a:t> en la </a:t>
            </a:r>
            <a:r>
              <a:rPr lang="en-US" dirty="0" err="1"/>
              <a:t>regulacion</a:t>
            </a:r>
            <a:r>
              <a:rPr lang="en-US" dirty="0"/>
              <a:t> de la </a:t>
            </a:r>
            <a:r>
              <a:rPr lang="en-US" dirty="0" err="1"/>
              <a:t>presion</a:t>
            </a:r>
            <a:r>
              <a:rPr lang="en-US" dirty="0"/>
              <a:t> arterial.</a:t>
            </a:r>
          </a:p>
          <a:p>
            <a:r>
              <a:rPr lang="en-US" dirty="0"/>
              <a:t>Corazon con la </a:t>
            </a:r>
            <a:r>
              <a:rPr lang="en-US" dirty="0" err="1"/>
              <a:t>produccion</a:t>
            </a:r>
            <a:r>
              <a:rPr lang="en-US" dirty="0"/>
              <a:t> de la </a:t>
            </a:r>
            <a:r>
              <a:rPr lang="en-US" dirty="0" err="1"/>
              <a:t>hormona</a:t>
            </a:r>
            <a:r>
              <a:rPr lang="en-US" dirty="0"/>
              <a:t> </a:t>
            </a:r>
            <a:r>
              <a:rPr lang="en-US" dirty="0" err="1"/>
              <a:t>Natriuretica</a:t>
            </a:r>
            <a:r>
              <a:rPr lang="en-US" dirty="0"/>
              <a:t> </a:t>
            </a:r>
            <a:r>
              <a:rPr lang="en-US" dirty="0" err="1"/>
              <a:t>que</a:t>
            </a:r>
            <a:r>
              <a:rPr lang="en-US" dirty="0"/>
              <a:t> </a:t>
            </a:r>
            <a:r>
              <a:rPr lang="en-US" dirty="0" err="1"/>
              <a:t>controla</a:t>
            </a:r>
            <a:r>
              <a:rPr lang="en-US" dirty="0"/>
              <a:t> la </a:t>
            </a:r>
            <a:r>
              <a:rPr lang="en-US" dirty="0" err="1"/>
              <a:t>resistencia</a:t>
            </a:r>
            <a:r>
              <a:rPr lang="en-US" dirty="0"/>
              <a:t> vascular </a:t>
            </a:r>
            <a:r>
              <a:rPr lang="en-US" dirty="0" err="1"/>
              <a:t>perisferica</a:t>
            </a:r>
            <a:r>
              <a:rPr lang="en-US" dirty="0"/>
              <a:t> </a:t>
            </a:r>
            <a:r>
              <a:rPr lang="en-US" dirty="0" err="1"/>
              <a:t>como</a:t>
            </a:r>
            <a:r>
              <a:rPr lang="en-US" dirty="0"/>
              <a:t> </a:t>
            </a:r>
            <a:r>
              <a:rPr lang="en-US" dirty="0" err="1"/>
              <a:t>potente</a:t>
            </a:r>
            <a:r>
              <a:rPr lang="en-US" dirty="0"/>
              <a:t> </a:t>
            </a:r>
            <a:r>
              <a:rPr lang="en-US" dirty="0" err="1"/>
              <a:t>vasodilatador</a:t>
            </a:r>
            <a:r>
              <a:rPr lang="en-US" dirty="0"/>
              <a:t>.</a:t>
            </a:r>
          </a:p>
        </p:txBody>
      </p:sp>
      <p:sp>
        <p:nvSpPr>
          <p:cNvPr id="3" name="Title 2"/>
          <p:cNvSpPr>
            <a:spLocks noGrp="1"/>
          </p:cNvSpPr>
          <p:nvPr>
            <p:ph type="title"/>
          </p:nvPr>
        </p:nvSpPr>
        <p:spPr/>
        <p:txBody>
          <a:bodyPr>
            <a:normAutofit fontScale="90000"/>
          </a:bodyPr>
          <a:lstStyle/>
          <a:p>
            <a:r>
              <a:rPr lang="en-US" dirty="0" err="1"/>
              <a:t>Otras</a:t>
            </a:r>
            <a:r>
              <a:rPr lang="en-US" dirty="0"/>
              <a:t> </a:t>
            </a:r>
            <a:r>
              <a:rPr lang="en-US" dirty="0" err="1"/>
              <a:t>estructuras</a:t>
            </a:r>
            <a:r>
              <a:rPr lang="en-US" dirty="0"/>
              <a:t> </a:t>
            </a:r>
            <a:r>
              <a:rPr lang="en-US" dirty="0" err="1"/>
              <a:t>productoras</a:t>
            </a:r>
            <a:r>
              <a:rPr lang="en-US" dirty="0"/>
              <a:t> de </a:t>
            </a:r>
            <a:r>
              <a:rPr lang="en-US" dirty="0" err="1"/>
              <a:t>hormonas</a:t>
            </a:r>
            <a:r>
              <a:rPr lang="en-US" dirty="0"/>
              <a:t>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9"/>
            <a:ext cx="8229600" cy="3624072"/>
          </a:xfrm>
        </p:spPr>
        <p:txBody>
          <a:bodyPr>
            <a:normAutofit fontScale="92500"/>
          </a:bodyPr>
          <a:lstStyle/>
          <a:p>
            <a:r>
              <a:rPr lang="en-US" dirty="0" err="1"/>
              <a:t>Estomago</a:t>
            </a:r>
            <a:r>
              <a:rPr lang="en-US" dirty="0"/>
              <a:t> : </a:t>
            </a:r>
            <a:r>
              <a:rPr lang="en-US" dirty="0" err="1"/>
              <a:t>Secreta</a:t>
            </a:r>
            <a:r>
              <a:rPr lang="en-US" dirty="0"/>
              <a:t> la </a:t>
            </a:r>
            <a:r>
              <a:rPr lang="en-US" dirty="0" err="1"/>
              <a:t>Gastrina</a:t>
            </a:r>
            <a:r>
              <a:rPr lang="en-US" dirty="0"/>
              <a:t> </a:t>
            </a:r>
            <a:r>
              <a:rPr lang="en-US" dirty="0" err="1"/>
              <a:t>hormona</a:t>
            </a:r>
            <a:r>
              <a:rPr lang="en-US" dirty="0"/>
              <a:t> </a:t>
            </a:r>
            <a:r>
              <a:rPr lang="en-US" dirty="0" err="1"/>
              <a:t>encargada</a:t>
            </a:r>
            <a:r>
              <a:rPr lang="en-US" dirty="0"/>
              <a:t> de la </a:t>
            </a:r>
            <a:r>
              <a:rPr lang="en-US" dirty="0" err="1"/>
              <a:t>estimulacion</a:t>
            </a:r>
            <a:r>
              <a:rPr lang="en-US" dirty="0"/>
              <a:t> de la </a:t>
            </a:r>
            <a:r>
              <a:rPr lang="en-US" dirty="0" err="1"/>
              <a:t>produccion</a:t>
            </a:r>
            <a:r>
              <a:rPr lang="en-US" dirty="0"/>
              <a:t> de </a:t>
            </a:r>
            <a:r>
              <a:rPr lang="en-US" dirty="0" err="1"/>
              <a:t>Acido</a:t>
            </a:r>
            <a:r>
              <a:rPr lang="en-US" dirty="0"/>
              <a:t> </a:t>
            </a:r>
            <a:r>
              <a:rPr lang="en-US" dirty="0" err="1"/>
              <a:t>Clorhidrico</a:t>
            </a:r>
            <a:r>
              <a:rPr lang="en-US" dirty="0"/>
              <a:t> y </a:t>
            </a:r>
            <a:r>
              <a:rPr lang="en-US" dirty="0" err="1"/>
              <a:t>Pepsinogeno</a:t>
            </a:r>
            <a:r>
              <a:rPr lang="en-US" dirty="0"/>
              <a:t>, </a:t>
            </a:r>
            <a:r>
              <a:rPr lang="en-US" dirty="0" err="1"/>
              <a:t>para</a:t>
            </a:r>
            <a:r>
              <a:rPr lang="en-US" dirty="0"/>
              <a:t> </a:t>
            </a:r>
            <a:r>
              <a:rPr lang="en-US" dirty="0" err="1"/>
              <a:t>facilitar</a:t>
            </a:r>
            <a:r>
              <a:rPr lang="en-US" dirty="0"/>
              <a:t>  la digestion de </a:t>
            </a:r>
            <a:r>
              <a:rPr lang="en-US" dirty="0" err="1"/>
              <a:t>las</a:t>
            </a:r>
            <a:r>
              <a:rPr lang="en-US" dirty="0"/>
              <a:t> </a:t>
            </a:r>
            <a:r>
              <a:rPr lang="en-US" dirty="0" err="1"/>
              <a:t>proteinas</a:t>
            </a:r>
            <a:r>
              <a:rPr lang="en-US" dirty="0"/>
              <a:t>.</a:t>
            </a:r>
          </a:p>
          <a:p>
            <a:r>
              <a:rPr lang="en-US" dirty="0" err="1"/>
              <a:t>Intestino</a:t>
            </a:r>
            <a:r>
              <a:rPr lang="en-US" dirty="0"/>
              <a:t> </a:t>
            </a:r>
            <a:r>
              <a:rPr lang="en-US" dirty="0" err="1"/>
              <a:t>delgado</a:t>
            </a:r>
            <a:r>
              <a:rPr lang="en-US" dirty="0"/>
              <a:t> : Produce la </a:t>
            </a:r>
            <a:r>
              <a:rPr lang="en-US" dirty="0" err="1"/>
              <a:t>secretina</a:t>
            </a:r>
            <a:r>
              <a:rPr lang="en-US" dirty="0"/>
              <a:t>, </a:t>
            </a:r>
            <a:r>
              <a:rPr lang="en-US" dirty="0" err="1"/>
              <a:t>hormona</a:t>
            </a:r>
            <a:r>
              <a:rPr lang="en-US" dirty="0"/>
              <a:t> </a:t>
            </a:r>
            <a:r>
              <a:rPr lang="en-US" dirty="0" err="1"/>
              <a:t>encargada</a:t>
            </a:r>
            <a:r>
              <a:rPr lang="en-US" dirty="0"/>
              <a:t> de </a:t>
            </a:r>
            <a:r>
              <a:rPr lang="en-US" dirty="0" err="1"/>
              <a:t>estimular</a:t>
            </a:r>
            <a:r>
              <a:rPr lang="en-US" dirty="0"/>
              <a:t> la </a:t>
            </a:r>
            <a:r>
              <a:rPr lang="en-US" dirty="0" err="1"/>
              <a:t>secrecion</a:t>
            </a:r>
            <a:r>
              <a:rPr lang="en-US" dirty="0"/>
              <a:t> del </a:t>
            </a:r>
            <a:r>
              <a:rPr lang="en-US" dirty="0" err="1"/>
              <a:t>jugo</a:t>
            </a:r>
            <a:r>
              <a:rPr lang="en-US" dirty="0"/>
              <a:t> </a:t>
            </a:r>
            <a:r>
              <a:rPr lang="en-US" dirty="0" err="1"/>
              <a:t>pancreatico</a:t>
            </a:r>
            <a:r>
              <a:rPr lang="en-US" dirty="0"/>
              <a:t> y </a:t>
            </a:r>
            <a:r>
              <a:rPr lang="en-US" dirty="0" err="1"/>
              <a:t>tambien</a:t>
            </a:r>
            <a:r>
              <a:rPr lang="en-US" dirty="0"/>
              <a:t> la </a:t>
            </a:r>
            <a:r>
              <a:rPr lang="en-US" dirty="0" err="1"/>
              <a:t>Colecistokinina</a:t>
            </a:r>
            <a:r>
              <a:rPr lang="en-US" dirty="0"/>
              <a:t> </a:t>
            </a:r>
            <a:r>
              <a:rPr lang="en-US" dirty="0" err="1"/>
              <a:t>que</a:t>
            </a:r>
            <a:r>
              <a:rPr lang="en-US" dirty="0"/>
              <a:t> </a:t>
            </a:r>
            <a:r>
              <a:rPr lang="en-US" dirty="0" err="1"/>
              <a:t>disminuye</a:t>
            </a:r>
            <a:r>
              <a:rPr lang="en-US" dirty="0"/>
              <a:t> el </a:t>
            </a:r>
            <a:r>
              <a:rPr lang="en-US" dirty="0" err="1"/>
              <a:t>apetito</a:t>
            </a:r>
            <a:r>
              <a:rPr lang="en-US" dirty="0"/>
              <a:t> y </a:t>
            </a:r>
            <a:r>
              <a:rPr lang="en-US" dirty="0" err="1"/>
              <a:t>libera</a:t>
            </a:r>
            <a:r>
              <a:rPr lang="en-US" dirty="0"/>
              <a:t> la </a:t>
            </a:r>
            <a:r>
              <a:rPr lang="en-US" dirty="0" err="1"/>
              <a:t>bilis</a:t>
            </a:r>
            <a:r>
              <a:rPr lang="en-US" dirty="0"/>
              <a:t> de la </a:t>
            </a:r>
            <a:r>
              <a:rPr lang="en-US" dirty="0" err="1"/>
              <a:t>vesicula</a:t>
            </a:r>
            <a:r>
              <a:rPr lang="en-US" dirty="0"/>
              <a:t>.</a:t>
            </a:r>
          </a:p>
        </p:txBody>
      </p:sp>
      <p:sp>
        <p:nvSpPr>
          <p:cNvPr id="3" name="Title 2"/>
          <p:cNvSpPr>
            <a:spLocks noGrp="1"/>
          </p:cNvSpPr>
          <p:nvPr>
            <p:ph type="title"/>
          </p:nvPr>
        </p:nvSpPr>
        <p:spPr/>
        <p:txBody>
          <a:bodyPr>
            <a:normAutofit fontScale="90000"/>
          </a:bodyPr>
          <a:lstStyle/>
          <a:p>
            <a:r>
              <a:rPr lang="en-US" dirty="0" err="1"/>
              <a:t>Otras</a:t>
            </a:r>
            <a:r>
              <a:rPr lang="en-US" dirty="0"/>
              <a:t> </a:t>
            </a:r>
            <a:r>
              <a:rPr lang="en-US" dirty="0" err="1"/>
              <a:t>estructuras</a:t>
            </a:r>
            <a:r>
              <a:rPr lang="en-US" dirty="0"/>
              <a:t> </a:t>
            </a:r>
            <a:r>
              <a:rPr lang="en-US" dirty="0" err="1"/>
              <a:t>productoras</a:t>
            </a:r>
            <a:r>
              <a:rPr lang="en-US" dirty="0"/>
              <a:t> de </a:t>
            </a:r>
            <a:r>
              <a:rPr lang="en-US" dirty="0" err="1"/>
              <a:t>hormonas</a:t>
            </a:r>
            <a:r>
              <a:rPr lang="en-US" dirty="0"/>
              <a:t>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CBA18D02-CBB4-4D9E-8392-5B06C13CC648}"/>
              </a:ext>
            </a:extLst>
          </p:cNvPr>
          <p:cNvSpPr>
            <a:spLocks noGrp="1" noChangeArrowheads="1"/>
          </p:cNvSpPr>
          <p:nvPr>
            <p:ph type="ctrTitle"/>
          </p:nvPr>
        </p:nvSpPr>
        <p:spPr>
          <a:xfrm>
            <a:off x="3124200" y="1600200"/>
            <a:ext cx="5638800" cy="914400"/>
          </a:xfrm>
        </p:spPr>
        <p:txBody>
          <a:bodyPr>
            <a:normAutofit fontScale="90000"/>
          </a:bodyPr>
          <a:lstStyle/>
          <a:p>
            <a:r>
              <a:rPr lang="en-US" altLang="en-US" dirty="0"/>
              <a:t>CONDICIONES PATOLOGICAS
</a:t>
            </a:r>
          </a:p>
        </p:txBody>
      </p:sp>
      <p:sp>
        <p:nvSpPr>
          <p:cNvPr id="33795" name="Rectangle 3">
            <a:extLst>
              <a:ext uri="{FF2B5EF4-FFF2-40B4-BE49-F238E27FC236}">
                <a16:creationId xmlns:a16="http://schemas.microsoft.com/office/drawing/2014/main" id="{DBE1A4A2-2FB1-4118-BFAA-A66A63B0EACF}"/>
              </a:ext>
            </a:extLst>
          </p:cNvPr>
          <p:cNvSpPr>
            <a:spLocks noGrp="1" noChangeArrowheads="1"/>
          </p:cNvSpPr>
          <p:nvPr>
            <p:ph type="subTitle" idx="1"/>
          </p:nvPr>
        </p:nvSpPr>
        <p:spPr>
          <a:xfrm>
            <a:off x="3124200" y="3276600"/>
            <a:ext cx="5638800" cy="1447800"/>
          </a:xfrm>
        </p:spPr>
        <p:txBody>
          <a:bodyPr/>
          <a:lstStyle/>
          <a:p>
            <a:endParaRPr lang="en-US" altLang="en-US" sz="4400" dirty="0"/>
          </a:p>
        </p:txBody>
      </p:sp>
    </p:spTree>
    <p:extLst>
      <p:ext uri="{BB962C8B-B14F-4D97-AF65-F5344CB8AC3E}">
        <p14:creationId xmlns:p14="http://schemas.microsoft.com/office/powerpoint/2010/main" val="274808546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BEDC0C59-90BA-4776-B18F-E4DFF95D2773}"/>
              </a:ext>
            </a:extLst>
          </p:cNvPr>
          <p:cNvSpPr>
            <a:spLocks noGrp="1" noChangeArrowheads="1"/>
          </p:cNvSpPr>
          <p:nvPr>
            <p:ph type="title"/>
          </p:nvPr>
        </p:nvSpPr>
        <p:spPr/>
        <p:txBody>
          <a:bodyPr/>
          <a:lstStyle/>
          <a:p>
            <a:r>
              <a:rPr lang="en-US" altLang="en-US" dirty="0"/>
              <a:t>Acromegalia </a:t>
            </a:r>
            <a:endParaRPr lang="en-US" altLang="en-US" sz="3600" dirty="0"/>
          </a:p>
        </p:txBody>
      </p:sp>
      <p:sp>
        <p:nvSpPr>
          <p:cNvPr id="12291" name="Rectangle 3">
            <a:extLst>
              <a:ext uri="{FF2B5EF4-FFF2-40B4-BE49-F238E27FC236}">
                <a16:creationId xmlns:a16="http://schemas.microsoft.com/office/drawing/2014/main" id="{17295118-BC90-442E-9671-3EDCDBA03CD5}"/>
              </a:ext>
            </a:extLst>
          </p:cNvPr>
          <p:cNvSpPr>
            <a:spLocks noGrp="1" noChangeArrowheads="1"/>
          </p:cNvSpPr>
          <p:nvPr>
            <p:ph type="body" idx="1"/>
          </p:nvPr>
        </p:nvSpPr>
        <p:spPr>
          <a:xfrm>
            <a:off x="533400" y="1447800"/>
            <a:ext cx="8153400" cy="4572000"/>
          </a:xfrm>
        </p:spPr>
        <p:txBody>
          <a:bodyPr/>
          <a:lstStyle/>
          <a:p>
            <a:r>
              <a:rPr lang="es-ES" altLang="en-US" dirty="0"/>
              <a:t>Definido
Condición metabólica crónica caracterizada por el agrandamiento gradual y notable de los huesos de la cara, mandíbula y extremidades, debido a la hipersecreción de la hormona de crecimiento humano después de la pubertad
</a:t>
            </a:r>
            <a:endParaRPr lang="en-US" alt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8B0AE7DE-A898-4742-A44C-17FB49CF6B68}"/>
              </a:ext>
            </a:extLst>
          </p:cNvPr>
          <p:cNvSpPr>
            <a:spLocks noGrp="1" noChangeArrowheads="1"/>
          </p:cNvSpPr>
          <p:nvPr>
            <p:ph type="title"/>
          </p:nvPr>
        </p:nvSpPr>
        <p:spPr/>
        <p:txBody>
          <a:bodyPr>
            <a:normAutofit fontScale="90000"/>
          </a:bodyPr>
          <a:lstStyle/>
          <a:p>
            <a:r>
              <a:rPr lang="en-US" altLang="en-US" dirty="0"/>
              <a:t>Diabetes </a:t>
            </a:r>
            <a:r>
              <a:rPr lang="en-US" altLang="en-US" dirty="0" err="1"/>
              <a:t>Insípida</a:t>
            </a:r>
            <a:r>
              <a:rPr lang="en-US" altLang="en-US" dirty="0"/>
              <a:t>
</a:t>
            </a:r>
            <a:endParaRPr lang="en-US" altLang="en-US" sz="3600" dirty="0"/>
          </a:p>
        </p:txBody>
      </p:sp>
      <p:sp>
        <p:nvSpPr>
          <p:cNvPr id="14339" name="Rectangle 3">
            <a:extLst>
              <a:ext uri="{FF2B5EF4-FFF2-40B4-BE49-F238E27FC236}">
                <a16:creationId xmlns:a16="http://schemas.microsoft.com/office/drawing/2014/main" id="{57CD5A4A-5DF5-41F9-9F77-570322DE87B9}"/>
              </a:ext>
            </a:extLst>
          </p:cNvPr>
          <p:cNvSpPr>
            <a:spLocks noGrp="1" noChangeArrowheads="1"/>
          </p:cNvSpPr>
          <p:nvPr>
            <p:ph type="body" idx="1"/>
          </p:nvPr>
        </p:nvSpPr>
        <p:spPr/>
        <p:txBody>
          <a:bodyPr/>
          <a:lstStyle/>
          <a:p>
            <a:pPr>
              <a:lnSpc>
                <a:spcPct val="90000"/>
              </a:lnSpc>
            </a:pPr>
            <a:r>
              <a:rPr lang="es-ES" altLang="en-US" dirty="0"/>
              <a:t>
Definido
Deficiencia en la secreción de hormona antidiurética (ADH) por la glándula pituitaria posterior
Caracterizado por grandes cantidades de orina y sodio excretados del cuerpo
</a:t>
            </a:r>
            <a:endParaRPr lang="en-US" altLang="en-US" sz="2400" dirty="0">
              <a:solidFill>
                <a:srgbClr val="006600"/>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41D247F3-1F1F-4F36-942C-F8A6D09F3D07}"/>
              </a:ext>
            </a:extLst>
          </p:cNvPr>
          <p:cNvSpPr>
            <a:spLocks noGrp="1" noChangeArrowheads="1"/>
          </p:cNvSpPr>
          <p:nvPr>
            <p:ph type="title"/>
          </p:nvPr>
        </p:nvSpPr>
        <p:spPr/>
        <p:txBody>
          <a:bodyPr>
            <a:normAutofit fontScale="90000"/>
          </a:bodyPr>
          <a:lstStyle/>
          <a:p>
            <a:r>
              <a:rPr lang="en-US" altLang="en-US" dirty="0" err="1"/>
              <a:t>Enanismo</a:t>
            </a:r>
            <a:r>
              <a:rPr lang="en-US" altLang="en-US" dirty="0"/>
              <a:t>
</a:t>
            </a:r>
            <a:endParaRPr lang="en-US" altLang="en-US" sz="3600" dirty="0"/>
          </a:p>
        </p:txBody>
      </p:sp>
      <p:sp>
        <p:nvSpPr>
          <p:cNvPr id="15363" name="Rectangle 3">
            <a:extLst>
              <a:ext uri="{FF2B5EF4-FFF2-40B4-BE49-F238E27FC236}">
                <a16:creationId xmlns:a16="http://schemas.microsoft.com/office/drawing/2014/main" id="{A2037C0B-58A5-4F68-957A-8D5A27A737EA}"/>
              </a:ext>
            </a:extLst>
          </p:cNvPr>
          <p:cNvSpPr>
            <a:spLocks noGrp="1" noChangeArrowheads="1"/>
          </p:cNvSpPr>
          <p:nvPr>
            <p:ph type="body" idx="1"/>
          </p:nvPr>
        </p:nvSpPr>
        <p:spPr>
          <a:xfrm>
            <a:off x="457200" y="1371600"/>
            <a:ext cx="8229600" cy="4495800"/>
          </a:xfrm>
        </p:spPr>
        <p:txBody>
          <a:bodyPr/>
          <a:lstStyle/>
          <a:p>
            <a:r>
              <a:rPr lang="es-ES" altLang="en-US" dirty="0"/>
              <a:t>Definido
Retraso generalizado del crecimiento del cuerpo debido a la deficiencia de hormona de crecimiento humano
También conocido como hipopituitarismo congénito o hipopituitarismo
</a:t>
            </a:r>
            <a:endParaRPr lang="en-US" alt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7FFF705C-88A0-421C-8DFA-81D7DF240BC5}"/>
              </a:ext>
            </a:extLst>
          </p:cNvPr>
          <p:cNvSpPr>
            <a:spLocks noGrp="1" noChangeArrowheads="1"/>
          </p:cNvSpPr>
          <p:nvPr>
            <p:ph type="title"/>
          </p:nvPr>
        </p:nvSpPr>
        <p:spPr/>
        <p:txBody>
          <a:bodyPr>
            <a:normAutofit fontScale="90000"/>
          </a:bodyPr>
          <a:lstStyle/>
          <a:p>
            <a:r>
              <a:rPr lang="en-US" altLang="en-US" dirty="0" err="1"/>
              <a:t>Gigantismo</a:t>
            </a:r>
            <a:r>
              <a:rPr lang="en-US" altLang="en-US" dirty="0"/>
              <a:t>
</a:t>
            </a:r>
            <a:endParaRPr lang="en-US" altLang="en-US" sz="3600" dirty="0"/>
          </a:p>
        </p:txBody>
      </p:sp>
      <p:sp>
        <p:nvSpPr>
          <p:cNvPr id="16387" name="Rectangle 3">
            <a:extLst>
              <a:ext uri="{FF2B5EF4-FFF2-40B4-BE49-F238E27FC236}">
                <a16:creationId xmlns:a16="http://schemas.microsoft.com/office/drawing/2014/main" id="{B8543426-F9B2-4DF1-86DF-8D852298F5B9}"/>
              </a:ext>
            </a:extLst>
          </p:cNvPr>
          <p:cNvSpPr>
            <a:spLocks noGrp="1" noChangeArrowheads="1"/>
          </p:cNvSpPr>
          <p:nvPr>
            <p:ph type="body" idx="1"/>
          </p:nvPr>
        </p:nvSpPr>
        <p:spPr/>
        <p:txBody>
          <a:bodyPr/>
          <a:lstStyle/>
          <a:p>
            <a:r>
              <a:rPr lang="es-ES" altLang="en-US" dirty="0"/>
              <a:t>Definido 
Crecimiento excesivo proporcional del tejido del cuerpo debido a la hipersecreción de la hormona del crecimiento humano antes de la pubertad
</a:t>
            </a:r>
            <a:endParaRPr lang="en-US" alt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D2409935-26C6-40B1-8DFC-E8CF30D90285}"/>
              </a:ext>
            </a:extLst>
          </p:cNvPr>
          <p:cNvSpPr>
            <a:spLocks noGrp="1" noChangeArrowheads="1"/>
          </p:cNvSpPr>
          <p:nvPr>
            <p:ph type="title"/>
          </p:nvPr>
        </p:nvSpPr>
        <p:spPr/>
        <p:txBody>
          <a:bodyPr>
            <a:normAutofit fontScale="90000"/>
          </a:bodyPr>
          <a:lstStyle/>
          <a:p>
            <a:r>
              <a:rPr lang="en-US" altLang="en-US" dirty="0" err="1"/>
              <a:t>Hipopituitarismo</a:t>
            </a:r>
            <a:r>
              <a:rPr lang="en-US" altLang="en-US" dirty="0"/>
              <a:t>
</a:t>
            </a:r>
            <a:endParaRPr lang="en-US" altLang="en-US" sz="3600" dirty="0"/>
          </a:p>
        </p:txBody>
      </p:sp>
      <p:sp>
        <p:nvSpPr>
          <p:cNvPr id="17411" name="Rectangle 3">
            <a:extLst>
              <a:ext uri="{FF2B5EF4-FFF2-40B4-BE49-F238E27FC236}">
                <a16:creationId xmlns:a16="http://schemas.microsoft.com/office/drawing/2014/main" id="{A1F06BAB-A22B-450E-B9D6-18C95E0BB380}"/>
              </a:ext>
            </a:extLst>
          </p:cNvPr>
          <p:cNvSpPr>
            <a:spLocks noGrp="1" noChangeArrowheads="1"/>
          </p:cNvSpPr>
          <p:nvPr>
            <p:ph type="body" idx="1"/>
          </p:nvPr>
        </p:nvSpPr>
        <p:spPr>
          <a:xfrm>
            <a:off x="457200" y="1524000"/>
            <a:ext cx="8229600" cy="4495800"/>
          </a:xfrm>
        </p:spPr>
        <p:txBody>
          <a:bodyPr/>
          <a:lstStyle/>
          <a:p>
            <a:r>
              <a:rPr lang="en-US" altLang="en-US" dirty="0" err="1"/>
              <a:t>Definido</a:t>
            </a:r>
            <a:r>
              <a:rPr lang="en-US" altLang="en-US" dirty="0"/>
              <a:t> 
</a:t>
            </a:r>
            <a:r>
              <a:rPr lang="en-US" altLang="en-US" dirty="0" err="1"/>
              <a:t>Síndrome</a:t>
            </a:r>
            <a:r>
              <a:rPr lang="en-US" altLang="en-US" dirty="0"/>
              <a:t> </a:t>
            </a:r>
            <a:r>
              <a:rPr lang="en-US" altLang="en-US" dirty="0" err="1"/>
              <a:t>complejo</a:t>
            </a:r>
            <a:r>
              <a:rPr lang="en-US" altLang="en-US" dirty="0"/>
              <a:t> </a:t>
            </a:r>
            <a:r>
              <a:rPr lang="en-US" altLang="en-US" dirty="0" err="1"/>
              <a:t>resultante</a:t>
            </a:r>
            <a:r>
              <a:rPr lang="en-US" altLang="en-US" dirty="0"/>
              <a:t> de la </a:t>
            </a:r>
            <a:r>
              <a:rPr lang="en-US" altLang="en-US" dirty="0" err="1"/>
              <a:t>ausencia</a:t>
            </a:r>
            <a:r>
              <a:rPr lang="en-US" altLang="en-US" dirty="0"/>
              <a:t> o </a:t>
            </a:r>
            <a:r>
              <a:rPr lang="en-US" altLang="en-US" dirty="0" err="1"/>
              <a:t>deficiencia</a:t>
            </a:r>
            <a:r>
              <a:rPr lang="en-US" altLang="en-US" dirty="0"/>
              <a:t> de </a:t>
            </a:r>
            <a:r>
              <a:rPr lang="en-US" altLang="en-US" dirty="0" err="1"/>
              <a:t>hormona</a:t>
            </a:r>
            <a:r>
              <a:rPr lang="en-US" altLang="en-US" dirty="0"/>
              <a:t>(s) </a:t>
            </a:r>
            <a:r>
              <a:rPr lang="en-US" altLang="en-US" dirty="0" err="1"/>
              <a:t>pituitaria</a:t>
            </a:r>
            <a:r>
              <a:rPr lang="en-US" altLang="en-US" dirty="0"/>
              <a:t>(s)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6C74C6F8-72F7-47B5-9F70-314C4752ABA9}"/>
              </a:ext>
            </a:extLst>
          </p:cNvPr>
          <p:cNvSpPr>
            <a:spLocks noGrp="1" noChangeArrowheads="1"/>
          </p:cNvSpPr>
          <p:nvPr>
            <p:ph type="title"/>
          </p:nvPr>
        </p:nvSpPr>
        <p:spPr/>
        <p:txBody>
          <a:bodyPr>
            <a:normAutofit fontScale="90000"/>
          </a:bodyPr>
          <a:lstStyle/>
          <a:p>
            <a:r>
              <a:rPr lang="en-US" altLang="en-US" dirty="0" err="1"/>
              <a:t>Cáncer</a:t>
            </a:r>
            <a:r>
              <a:rPr lang="en-US" altLang="en-US" dirty="0"/>
              <a:t>, </a:t>
            </a:r>
            <a:r>
              <a:rPr lang="en-US" altLang="en-US" dirty="0" err="1"/>
              <a:t>Glándula</a:t>
            </a:r>
            <a:r>
              <a:rPr lang="en-US" altLang="en-US" dirty="0"/>
              <a:t> </a:t>
            </a:r>
            <a:r>
              <a:rPr lang="en-US" altLang="en-US" dirty="0" err="1"/>
              <a:t>tiroidea</a:t>
            </a:r>
            <a:r>
              <a:rPr lang="en-US" altLang="en-US" dirty="0"/>
              <a:t>
</a:t>
            </a:r>
            <a:endParaRPr lang="en-US" altLang="en-US" sz="3600" dirty="0"/>
          </a:p>
        </p:txBody>
      </p:sp>
      <p:sp>
        <p:nvSpPr>
          <p:cNvPr id="18435" name="Rectangle 3">
            <a:extLst>
              <a:ext uri="{FF2B5EF4-FFF2-40B4-BE49-F238E27FC236}">
                <a16:creationId xmlns:a16="http://schemas.microsoft.com/office/drawing/2014/main" id="{50391F50-5C64-437A-8755-B23A8250D33D}"/>
              </a:ext>
            </a:extLst>
          </p:cNvPr>
          <p:cNvSpPr>
            <a:spLocks noGrp="1" noChangeArrowheads="1"/>
          </p:cNvSpPr>
          <p:nvPr>
            <p:ph type="body" idx="1"/>
          </p:nvPr>
        </p:nvSpPr>
        <p:spPr>
          <a:xfrm>
            <a:off x="457200" y="1524000"/>
            <a:ext cx="8229600" cy="4495800"/>
          </a:xfrm>
        </p:spPr>
        <p:txBody>
          <a:bodyPr/>
          <a:lstStyle/>
          <a:p>
            <a:pPr>
              <a:lnSpc>
                <a:spcPct val="90000"/>
              </a:lnSpc>
            </a:pPr>
            <a:r>
              <a:rPr lang="es-ES" altLang="en-US" dirty="0"/>
              <a:t>Definido
Tumor maligno de la glándula tiroides
Conduce a la disfunción de la glándula y la secreción inadecuada o excesiva de la hormona tiroidea
</a:t>
            </a:r>
            <a:endParaRPr lang="en-US" alt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94106D36-A216-4213-8ADD-F0159997BD5D}"/>
              </a:ext>
            </a:extLst>
          </p:cNvPr>
          <p:cNvSpPr>
            <a:spLocks noGrp="1" noChangeArrowheads="1"/>
          </p:cNvSpPr>
          <p:nvPr>
            <p:ph type="title"/>
          </p:nvPr>
        </p:nvSpPr>
        <p:spPr/>
        <p:txBody>
          <a:bodyPr>
            <a:normAutofit fontScale="90000"/>
          </a:bodyPr>
          <a:lstStyle/>
          <a:p>
            <a:r>
              <a:rPr lang="en-US" altLang="en-US" dirty="0"/>
              <a:t>Biter, Simple; </a:t>
            </a:r>
            <a:r>
              <a:rPr lang="en-US" altLang="en-US" dirty="0" err="1"/>
              <a:t>Tóxico</a:t>
            </a:r>
            <a:r>
              <a:rPr lang="en-US" altLang="en-US" dirty="0"/>
              <a:t>
</a:t>
            </a:r>
            <a:endParaRPr lang="en-US" altLang="en-US" sz="3600" dirty="0"/>
          </a:p>
        </p:txBody>
      </p:sp>
      <p:sp>
        <p:nvSpPr>
          <p:cNvPr id="19459" name="Rectangle 3">
            <a:extLst>
              <a:ext uri="{FF2B5EF4-FFF2-40B4-BE49-F238E27FC236}">
                <a16:creationId xmlns:a16="http://schemas.microsoft.com/office/drawing/2014/main" id="{25EFF447-AE27-4DBD-B7CC-A581C9215DD2}"/>
              </a:ext>
            </a:extLst>
          </p:cNvPr>
          <p:cNvSpPr>
            <a:spLocks noGrp="1" noChangeArrowheads="1"/>
          </p:cNvSpPr>
          <p:nvPr>
            <p:ph type="body" idx="1"/>
          </p:nvPr>
        </p:nvSpPr>
        <p:spPr>
          <a:xfrm>
            <a:off x="457200" y="1447800"/>
            <a:ext cx="8229600" cy="4468813"/>
          </a:xfrm>
        </p:spPr>
        <p:txBody>
          <a:bodyPr/>
          <a:lstStyle/>
          <a:p>
            <a:r>
              <a:rPr lang="es-ES" altLang="en-US" dirty="0"/>
              <a:t>Definido
Hiperplasia de la glándula tiroides
Resultados de una cantidad deficiente de yodo en la dieta, necesaria para la síntesis de T3 y T4, hormonas tiroideas producidas por la glándula tiroides
</a:t>
            </a:r>
            <a:endParaRPr lang="en-US" altLang="en-US" dirty="0">
              <a:solidFill>
                <a:srgbClr val="0066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1"/>
            <a:ext cx="8229600" cy="4114800"/>
          </a:xfrm>
        </p:spPr>
        <p:txBody>
          <a:bodyPr/>
          <a:lstStyle/>
          <a:p>
            <a:r>
              <a:rPr lang="en-US" sz="2400" dirty="0"/>
              <a:t>La secretion de hormones functional </a:t>
            </a:r>
            <a:r>
              <a:rPr lang="es-ES" sz="2400" dirty="0"/>
              <a:t> en un sistema de retroalimentación negativa o bajo el control del sistema nervioso.</a:t>
            </a:r>
          </a:p>
          <a:p>
            <a:pPr>
              <a:buNone/>
            </a:pPr>
            <a:r>
              <a:rPr lang="es-ES" sz="2400" b="1" dirty="0"/>
              <a:t>   Retroalimentación negativa</a:t>
            </a:r>
          </a:p>
          <a:p>
            <a:pPr>
              <a:buNone/>
            </a:pPr>
            <a:r>
              <a:rPr lang="es-ES" sz="2400" b="1" dirty="0"/>
              <a:t>   </a:t>
            </a:r>
            <a:r>
              <a:rPr lang="es-ES" sz="2400" dirty="0"/>
              <a:t>Ocurre cuando hay una disminución en el nivel de hormonas. Se desencadena una reacción en cadena, para aumentar el nivel de hormonas en sangre.</a:t>
            </a:r>
            <a:endParaRPr lang="es-ES" sz="2400" b="1" dirty="0"/>
          </a:p>
          <a:p>
            <a:pPr>
              <a:buNone/>
            </a:pPr>
            <a:endParaRPr lang="en-US" b="1" dirty="0"/>
          </a:p>
        </p:txBody>
      </p:sp>
      <p:sp>
        <p:nvSpPr>
          <p:cNvPr id="2" name="Title 1"/>
          <p:cNvSpPr>
            <a:spLocks noGrp="1"/>
          </p:cNvSpPr>
          <p:nvPr>
            <p:ph type="title"/>
          </p:nvPr>
        </p:nvSpPr>
        <p:spPr>
          <a:xfrm>
            <a:off x="457200" y="0"/>
            <a:ext cx="8229600" cy="1066800"/>
          </a:xfrm>
        </p:spPr>
        <p:txBody>
          <a:bodyPr/>
          <a:lstStyle/>
          <a:p>
            <a:r>
              <a:rPr lang="en-US" dirty="0"/>
              <a:t>CONTROL HORMONAL</a:t>
            </a:r>
          </a:p>
        </p:txBody>
      </p:sp>
      <p:pic>
        <p:nvPicPr>
          <p:cNvPr id="28674" name="Picture 2" descr="https://encrypted-tbn0.gstatic.com/images?q=tbn:ANd9GcTwhXGoRzyQ1u70w73EbVqZzx2yujhahLdGbxI7ZKn0eTuyoGQHAw"/>
          <p:cNvPicPr>
            <a:picLocks noChangeAspect="1" noChangeArrowheads="1"/>
          </p:cNvPicPr>
          <p:nvPr/>
        </p:nvPicPr>
        <p:blipFill>
          <a:blip r:embed="rId2" cstate="print"/>
          <a:srcRect/>
          <a:stretch>
            <a:fillRect/>
          </a:stretch>
        </p:blipFill>
        <p:spPr bwMode="auto">
          <a:xfrm>
            <a:off x="5257800" y="4191000"/>
            <a:ext cx="3435244" cy="2286000"/>
          </a:xfrm>
          <a:prstGeom prst="rect">
            <a:avLst/>
          </a:prstGeom>
          <a:noFill/>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a:extLst>
              <a:ext uri="{FF2B5EF4-FFF2-40B4-BE49-F238E27FC236}">
                <a16:creationId xmlns:a16="http://schemas.microsoft.com/office/drawing/2014/main" id="{B487A780-F58C-424A-AF53-935DFDCE26E3}"/>
              </a:ext>
            </a:extLst>
          </p:cNvPr>
          <p:cNvSpPr>
            <a:spLocks noGrp="1" noChangeArrowheads="1"/>
          </p:cNvSpPr>
          <p:nvPr>
            <p:ph type="body" idx="1"/>
          </p:nvPr>
        </p:nvSpPr>
        <p:spPr>
          <a:xfrm>
            <a:off x="457200" y="1676400"/>
            <a:ext cx="8229600" cy="4114800"/>
          </a:xfrm>
        </p:spPr>
        <p:txBody>
          <a:bodyPr/>
          <a:lstStyle/>
          <a:p>
            <a:r>
              <a:rPr lang="es-ES" altLang="en-US" dirty="0"/>
              <a:t>Definido
Hipertrofia de la glándula tiroides que resulta en una secreción excesiva de hormona tiroidea
Provoca un metabolismo corporal extremadamente alto, creando así cambios en varios sistemas
</a:t>
            </a:r>
            <a:endParaRPr lang="en-US" altLang="en-US" dirty="0">
              <a:solidFill>
                <a:srgbClr val="006600"/>
              </a:solidFill>
            </a:endParaRPr>
          </a:p>
        </p:txBody>
      </p:sp>
      <p:sp>
        <p:nvSpPr>
          <p:cNvPr id="21508" name="Rectangle 4">
            <a:extLst>
              <a:ext uri="{FF2B5EF4-FFF2-40B4-BE49-F238E27FC236}">
                <a16:creationId xmlns:a16="http://schemas.microsoft.com/office/drawing/2014/main" id="{9ADA9060-5C34-4378-AA4D-2ACE3E64EB30}"/>
              </a:ext>
            </a:extLst>
          </p:cNvPr>
          <p:cNvSpPr>
            <a:spLocks noGrp="1" noChangeArrowheads="1"/>
          </p:cNvSpPr>
          <p:nvPr>
            <p:ph type="title"/>
          </p:nvPr>
        </p:nvSpPr>
        <p:spPr/>
        <p:txBody>
          <a:bodyPr>
            <a:normAutofit fontScale="90000"/>
          </a:bodyPr>
          <a:lstStyle/>
          <a:p>
            <a:r>
              <a:rPr lang="en-US" altLang="en-US" dirty="0" err="1"/>
              <a:t>Enfermedad</a:t>
            </a:r>
            <a:r>
              <a:rPr lang="en-US" altLang="en-US" dirty="0"/>
              <a:t> de Graves (</a:t>
            </a:r>
            <a:r>
              <a:rPr lang="en-US" altLang="en-US" dirty="0" err="1"/>
              <a:t>Hipertiroidismo</a:t>
            </a:r>
            <a:r>
              <a:rPr lang="en-US" altLang="en-US" dirty="0"/>
              <a:t>)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94052054-C73E-4CE0-8276-EBCD61FA2ACF}"/>
              </a:ext>
            </a:extLst>
          </p:cNvPr>
          <p:cNvSpPr>
            <a:spLocks noGrp="1" noChangeArrowheads="1"/>
          </p:cNvSpPr>
          <p:nvPr>
            <p:ph type="title"/>
          </p:nvPr>
        </p:nvSpPr>
        <p:spPr>
          <a:xfrm>
            <a:off x="457200" y="304800"/>
            <a:ext cx="8229600" cy="1066800"/>
          </a:xfrm>
        </p:spPr>
        <p:txBody>
          <a:bodyPr>
            <a:normAutofit fontScale="90000"/>
          </a:bodyPr>
          <a:lstStyle/>
          <a:p>
            <a:r>
              <a:rPr lang="en-US" altLang="en-US" dirty="0" err="1"/>
              <a:t>Enfermedad</a:t>
            </a:r>
            <a:r>
              <a:rPr lang="en-US" altLang="en-US" dirty="0"/>
              <a:t> de Graves</a:t>
            </a:r>
            <a:br>
              <a:rPr lang="en-US" altLang="en-US" dirty="0"/>
            </a:br>
            <a:r>
              <a:rPr lang="en-US" altLang="en-US" dirty="0" err="1"/>
              <a:t>Hipertiroidismo</a:t>
            </a:r>
            <a:r>
              <a:rPr lang="en-US" altLang="en-US" dirty="0"/>
              <a:t>
</a:t>
            </a:r>
          </a:p>
        </p:txBody>
      </p:sp>
      <p:sp>
        <p:nvSpPr>
          <p:cNvPr id="22531" name="Rectangle 3">
            <a:extLst>
              <a:ext uri="{FF2B5EF4-FFF2-40B4-BE49-F238E27FC236}">
                <a16:creationId xmlns:a16="http://schemas.microsoft.com/office/drawing/2014/main" id="{40556677-63E9-4F25-95E6-829699A62423}"/>
              </a:ext>
            </a:extLst>
          </p:cNvPr>
          <p:cNvSpPr>
            <a:spLocks noGrp="1" noChangeArrowheads="1"/>
          </p:cNvSpPr>
          <p:nvPr>
            <p:ph type="body" idx="1"/>
          </p:nvPr>
        </p:nvSpPr>
        <p:spPr>
          <a:xfrm>
            <a:off x="685800" y="1676400"/>
            <a:ext cx="8001000" cy="4343400"/>
          </a:xfrm>
        </p:spPr>
        <p:txBody>
          <a:bodyPr/>
          <a:lstStyle/>
          <a:p>
            <a:r>
              <a:rPr lang="es-ES" altLang="en-US" dirty="0"/>
              <a:t>Tres características distintivas
Hipertiroidismo
Agrandamiento de la glándula tiroides (</a:t>
            </a:r>
            <a:r>
              <a:rPr lang="es-ES" altLang="en-US" dirty="0" err="1"/>
              <a:t>biniter</a:t>
            </a:r>
            <a:r>
              <a:rPr lang="es-ES" altLang="en-US" dirty="0"/>
              <a:t>)
</a:t>
            </a:r>
            <a:r>
              <a:rPr lang="es-ES" altLang="en-US" dirty="0" err="1"/>
              <a:t>Exophtalmia</a:t>
            </a:r>
            <a:r>
              <a:rPr lang="es-ES" altLang="en-US" dirty="0"/>
              <a:t>
Sobresalir antinaturales de los ojos
</a:t>
            </a:r>
            <a:endParaRPr lang="en-US" altLang="en-US" dirty="0">
              <a:solidFill>
                <a:srgbClr val="006600"/>
              </a:solidFil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0A65D512-F5BB-427E-83CF-707829282197}"/>
              </a:ext>
            </a:extLst>
          </p:cNvPr>
          <p:cNvSpPr>
            <a:spLocks noGrp="1" noChangeArrowheads="1"/>
          </p:cNvSpPr>
          <p:nvPr>
            <p:ph type="title"/>
          </p:nvPr>
        </p:nvSpPr>
        <p:spPr/>
        <p:txBody>
          <a:bodyPr>
            <a:normAutofit fontScale="90000"/>
          </a:bodyPr>
          <a:lstStyle/>
          <a:p>
            <a:r>
              <a:rPr lang="en-US" altLang="en-US" dirty="0" err="1"/>
              <a:t>Hipotiroidismo</a:t>
            </a:r>
            <a:r>
              <a:rPr lang="en-US" altLang="en-US" dirty="0"/>
              <a:t>
</a:t>
            </a:r>
          </a:p>
        </p:txBody>
      </p:sp>
      <p:sp>
        <p:nvSpPr>
          <p:cNvPr id="23555" name="Rectangle 3">
            <a:extLst>
              <a:ext uri="{FF2B5EF4-FFF2-40B4-BE49-F238E27FC236}">
                <a16:creationId xmlns:a16="http://schemas.microsoft.com/office/drawing/2014/main" id="{FE628901-29FD-47A2-B7C3-8628A82CDF94}"/>
              </a:ext>
            </a:extLst>
          </p:cNvPr>
          <p:cNvSpPr>
            <a:spLocks noGrp="1" noChangeArrowheads="1"/>
          </p:cNvSpPr>
          <p:nvPr>
            <p:ph type="body" idx="1"/>
          </p:nvPr>
        </p:nvSpPr>
        <p:spPr>
          <a:xfrm>
            <a:off x="457200" y="1371600"/>
            <a:ext cx="8229600" cy="4495800"/>
          </a:xfrm>
        </p:spPr>
        <p:txBody>
          <a:bodyPr/>
          <a:lstStyle/>
          <a:p>
            <a:r>
              <a:rPr lang="es-ES" altLang="en-US" dirty="0"/>
              <a:t>Definido
Condición en la que hay una escasez de hormona tiroidea causando un metabolismo corporal extremadamente bajo debido a un menor uso de oxígeno
</a:t>
            </a:r>
            <a:endParaRPr lang="en-US" altLang="en-US"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9AF55348-6865-4BCB-9C2C-B05C055FE910}"/>
              </a:ext>
            </a:extLst>
          </p:cNvPr>
          <p:cNvSpPr>
            <a:spLocks noGrp="1" noChangeArrowheads="1"/>
          </p:cNvSpPr>
          <p:nvPr>
            <p:ph type="title"/>
          </p:nvPr>
        </p:nvSpPr>
        <p:spPr/>
        <p:txBody>
          <a:bodyPr>
            <a:normAutofit fontScale="90000"/>
          </a:bodyPr>
          <a:lstStyle/>
          <a:p>
            <a:r>
              <a:rPr lang="en-US" altLang="en-US" dirty="0" err="1"/>
              <a:t>Hipotiroidismo</a:t>
            </a:r>
            <a:r>
              <a:rPr lang="en-US" altLang="en-US" dirty="0"/>
              <a:t>
</a:t>
            </a:r>
          </a:p>
        </p:txBody>
      </p:sp>
      <p:sp>
        <p:nvSpPr>
          <p:cNvPr id="25603" name="Rectangle 3">
            <a:extLst>
              <a:ext uri="{FF2B5EF4-FFF2-40B4-BE49-F238E27FC236}">
                <a16:creationId xmlns:a16="http://schemas.microsoft.com/office/drawing/2014/main" id="{7881C8B9-E3A7-4B7D-8B12-F8C998020D83}"/>
              </a:ext>
            </a:extLst>
          </p:cNvPr>
          <p:cNvSpPr>
            <a:spLocks noGrp="1" noChangeArrowheads="1"/>
          </p:cNvSpPr>
          <p:nvPr>
            <p:ph type="body" idx="1"/>
          </p:nvPr>
        </p:nvSpPr>
        <p:spPr>
          <a:xfrm>
            <a:off x="457200" y="1447800"/>
            <a:ext cx="8229600" cy="4318000"/>
          </a:xfrm>
        </p:spPr>
        <p:txBody>
          <a:bodyPr/>
          <a:lstStyle/>
          <a:p>
            <a:r>
              <a:rPr lang="es-ES" altLang="en-US" dirty="0"/>
              <a:t>Forma más grave conocida como mixedema
Retención de agua en todo el cuerpo en los tejidos conectivos
Persona tiene aspecto hinchado y lengua gruesa
Tasa metabólica reducida
</a:t>
            </a:r>
            <a:endParaRPr lang="en-US" altLang="en-US"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E16AADF4-3438-41B7-A312-842AA2C6E90E}"/>
              </a:ext>
            </a:extLst>
          </p:cNvPr>
          <p:cNvSpPr>
            <a:spLocks noGrp="1" noChangeArrowheads="1"/>
          </p:cNvSpPr>
          <p:nvPr>
            <p:ph type="title"/>
          </p:nvPr>
        </p:nvSpPr>
        <p:spPr/>
        <p:txBody>
          <a:bodyPr>
            <a:normAutofit fontScale="90000"/>
          </a:bodyPr>
          <a:lstStyle/>
          <a:p>
            <a:r>
              <a:rPr lang="en-US" altLang="en-US" dirty="0" err="1"/>
              <a:t>Tiroiditis</a:t>
            </a:r>
            <a:br>
              <a:rPr lang="en-US" altLang="en-US" dirty="0"/>
            </a:br>
            <a:r>
              <a:rPr lang="en-US" altLang="en-US" dirty="0"/>
              <a:t>(Hashimoto's)
</a:t>
            </a:r>
          </a:p>
        </p:txBody>
      </p:sp>
      <p:sp>
        <p:nvSpPr>
          <p:cNvPr id="28675" name="Rectangle 3">
            <a:extLst>
              <a:ext uri="{FF2B5EF4-FFF2-40B4-BE49-F238E27FC236}">
                <a16:creationId xmlns:a16="http://schemas.microsoft.com/office/drawing/2014/main" id="{5775CDF1-1195-4641-A547-A9D7BE8C3EDB}"/>
              </a:ext>
            </a:extLst>
          </p:cNvPr>
          <p:cNvSpPr>
            <a:spLocks noGrp="1" noChangeArrowheads="1"/>
          </p:cNvSpPr>
          <p:nvPr>
            <p:ph type="body" idx="1"/>
          </p:nvPr>
        </p:nvSpPr>
        <p:spPr>
          <a:xfrm>
            <a:off x="457200" y="1600200"/>
            <a:ext cx="8229600" cy="4495800"/>
          </a:xfrm>
        </p:spPr>
        <p:txBody>
          <a:bodyPr/>
          <a:lstStyle/>
          <a:p>
            <a:r>
              <a:rPr lang="es-ES" altLang="en-US" dirty="0"/>
              <a:t>Definido
Inflamación crónica de la glándula tiroides, que conduce al agrandamiento de la glándula tiroides
</a:t>
            </a:r>
            <a:endParaRPr lang="en-US" altLang="en-US"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C832FB59-ADCD-4A81-B220-A2D8D7912021}"/>
              </a:ext>
            </a:extLst>
          </p:cNvPr>
          <p:cNvSpPr>
            <a:spLocks noGrp="1" noChangeArrowheads="1"/>
          </p:cNvSpPr>
          <p:nvPr>
            <p:ph type="title"/>
          </p:nvPr>
        </p:nvSpPr>
        <p:spPr>
          <a:xfrm>
            <a:off x="457200" y="304800"/>
            <a:ext cx="8229600" cy="1143000"/>
          </a:xfrm>
        </p:spPr>
        <p:txBody>
          <a:bodyPr>
            <a:normAutofit fontScale="90000"/>
          </a:bodyPr>
          <a:lstStyle/>
          <a:p>
            <a:r>
              <a:rPr lang="en-US" altLang="en-US" dirty="0"/>
              <a:t>Thyrotoxicosis</a:t>
            </a:r>
            <a:br>
              <a:rPr lang="en-US" altLang="en-US" dirty="0"/>
            </a:br>
            <a:r>
              <a:rPr lang="en-US" altLang="en-US" dirty="0"/>
              <a:t>(</a:t>
            </a:r>
            <a:r>
              <a:rPr lang="en-US" altLang="en-US" dirty="0" err="1"/>
              <a:t>Tormenta</a:t>
            </a:r>
            <a:r>
              <a:rPr lang="en-US" altLang="en-US" dirty="0"/>
              <a:t> </a:t>
            </a:r>
            <a:r>
              <a:rPr lang="en-US" altLang="en-US" dirty="0" err="1"/>
              <a:t>tiroidea</a:t>
            </a:r>
            <a:r>
              <a:rPr lang="en-US" altLang="en-US" dirty="0"/>
              <a:t>)
</a:t>
            </a:r>
          </a:p>
        </p:txBody>
      </p:sp>
      <p:sp>
        <p:nvSpPr>
          <p:cNvPr id="29699" name="Rectangle 3">
            <a:extLst>
              <a:ext uri="{FF2B5EF4-FFF2-40B4-BE49-F238E27FC236}">
                <a16:creationId xmlns:a16="http://schemas.microsoft.com/office/drawing/2014/main" id="{6BAD7DD8-CD01-4DE6-B16E-39C27D25967F}"/>
              </a:ext>
            </a:extLst>
          </p:cNvPr>
          <p:cNvSpPr>
            <a:spLocks noGrp="1" noChangeArrowheads="1"/>
          </p:cNvSpPr>
          <p:nvPr>
            <p:ph type="body" idx="1"/>
          </p:nvPr>
        </p:nvSpPr>
        <p:spPr>
          <a:xfrm>
            <a:off x="457200" y="1676400"/>
            <a:ext cx="8229600" cy="4419600"/>
          </a:xfrm>
        </p:spPr>
        <p:txBody>
          <a:bodyPr/>
          <a:lstStyle/>
          <a:p>
            <a:pPr marL="109728" indent="0">
              <a:buNone/>
            </a:pPr>
            <a:r>
              <a:rPr lang="es-ES" altLang="en-US" dirty="0"/>
              <a:t>
Definido
Incidente agudo, a veces mortal, de sobreactividad de la glándula tiroides que resulta en secreción excesiva de hormona tiroidea
</a:t>
            </a:r>
            <a:endParaRPr lang="en-US" altLang="en-US"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6E5570A3-0144-41E7-9AB0-83697A738C0D}"/>
              </a:ext>
            </a:extLst>
          </p:cNvPr>
          <p:cNvSpPr>
            <a:spLocks noGrp="1" noChangeArrowheads="1"/>
          </p:cNvSpPr>
          <p:nvPr>
            <p:ph type="title"/>
          </p:nvPr>
        </p:nvSpPr>
        <p:spPr/>
        <p:txBody>
          <a:bodyPr>
            <a:normAutofit fontScale="90000"/>
          </a:bodyPr>
          <a:lstStyle/>
          <a:p>
            <a:r>
              <a:rPr lang="en-US" altLang="en-US" dirty="0" err="1"/>
              <a:t>Hiperparatiroidismo</a:t>
            </a:r>
            <a:br>
              <a:rPr lang="en-US" altLang="en-US" dirty="0"/>
            </a:br>
            <a:r>
              <a:rPr lang="en-US" altLang="en-US" dirty="0"/>
              <a:t>(</a:t>
            </a:r>
            <a:r>
              <a:rPr lang="en-US" altLang="en-US" dirty="0" err="1"/>
              <a:t>Hipercalcemia</a:t>
            </a:r>
            <a:r>
              <a:rPr lang="en-US" altLang="en-US" dirty="0"/>
              <a:t>)
</a:t>
            </a:r>
          </a:p>
        </p:txBody>
      </p:sp>
      <p:sp>
        <p:nvSpPr>
          <p:cNvPr id="31747" name="Rectangle 3">
            <a:extLst>
              <a:ext uri="{FF2B5EF4-FFF2-40B4-BE49-F238E27FC236}">
                <a16:creationId xmlns:a16="http://schemas.microsoft.com/office/drawing/2014/main" id="{EF9BCD3D-C5F5-4220-89EC-99E5E62294D7}"/>
              </a:ext>
            </a:extLst>
          </p:cNvPr>
          <p:cNvSpPr>
            <a:spLocks noGrp="1" noChangeArrowheads="1"/>
          </p:cNvSpPr>
          <p:nvPr>
            <p:ph type="body" idx="1"/>
          </p:nvPr>
        </p:nvSpPr>
        <p:spPr>
          <a:xfrm>
            <a:off x="533400" y="1524000"/>
            <a:ext cx="8153400" cy="4572000"/>
          </a:xfrm>
        </p:spPr>
        <p:txBody>
          <a:bodyPr/>
          <a:lstStyle/>
          <a:p>
            <a:r>
              <a:rPr lang="es-ES" altLang="en-US" dirty="0"/>
              <a:t>Definido
Sobreactividad de cualquiera de las glándulas paratiroides
Conduce a altos niveles de calcio en la sangre y niveles bajos de calcio en los huesos
</a:t>
            </a:r>
            <a:endParaRPr lang="en-US" altLang="en-US"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03FD52B8-79E4-4277-A8CC-3007A7194C7A}"/>
              </a:ext>
            </a:extLst>
          </p:cNvPr>
          <p:cNvSpPr>
            <a:spLocks noGrp="1" noChangeArrowheads="1"/>
          </p:cNvSpPr>
          <p:nvPr>
            <p:ph type="title"/>
          </p:nvPr>
        </p:nvSpPr>
        <p:spPr/>
        <p:txBody>
          <a:bodyPr>
            <a:normAutofit fontScale="90000"/>
          </a:bodyPr>
          <a:lstStyle/>
          <a:p>
            <a:r>
              <a:rPr lang="en-US" altLang="en-US" dirty="0" err="1"/>
              <a:t>Hipoparatiroidismo</a:t>
            </a:r>
            <a:r>
              <a:rPr lang="en-US" altLang="en-US" dirty="0"/>
              <a:t>
</a:t>
            </a:r>
          </a:p>
        </p:txBody>
      </p:sp>
      <p:sp>
        <p:nvSpPr>
          <p:cNvPr id="32771" name="Rectangle 3">
            <a:extLst>
              <a:ext uri="{FF2B5EF4-FFF2-40B4-BE49-F238E27FC236}">
                <a16:creationId xmlns:a16="http://schemas.microsoft.com/office/drawing/2014/main" id="{363794A6-0C18-4CC0-9DF2-13E752BEC9F5}"/>
              </a:ext>
            </a:extLst>
          </p:cNvPr>
          <p:cNvSpPr>
            <a:spLocks noGrp="1" noChangeArrowheads="1"/>
          </p:cNvSpPr>
          <p:nvPr>
            <p:ph type="body" idx="1"/>
          </p:nvPr>
        </p:nvSpPr>
        <p:spPr/>
        <p:txBody>
          <a:bodyPr/>
          <a:lstStyle/>
          <a:p>
            <a:r>
              <a:rPr lang="es-ES" altLang="en-US" dirty="0"/>
              <a:t>Definido
Disminución de la producción de hormona paratiroidea que resulta en hipocalcemia
Caracterizado por debilidad nerviosa y muscular con espasmos musculares o tétanos
</a:t>
            </a:r>
            <a:endParaRPr lang="en-US" altLang="en-US"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AEC0FAA7-9188-40E1-B1F1-DBA66F3028BB}"/>
              </a:ext>
            </a:extLst>
          </p:cNvPr>
          <p:cNvSpPr>
            <a:spLocks noGrp="1" noChangeArrowheads="1"/>
          </p:cNvSpPr>
          <p:nvPr>
            <p:ph type="title"/>
          </p:nvPr>
        </p:nvSpPr>
        <p:spPr/>
        <p:txBody>
          <a:bodyPr>
            <a:normAutofit fontScale="90000"/>
          </a:bodyPr>
          <a:lstStyle/>
          <a:p>
            <a:r>
              <a:rPr lang="en-US" altLang="en-US" dirty="0" err="1"/>
              <a:t>Enfermedad</a:t>
            </a:r>
            <a:r>
              <a:rPr lang="en-US" altLang="en-US" dirty="0"/>
              <a:t> de Addison
</a:t>
            </a:r>
          </a:p>
        </p:txBody>
      </p:sp>
      <p:sp>
        <p:nvSpPr>
          <p:cNvPr id="34819" name="Rectangle 3">
            <a:extLst>
              <a:ext uri="{FF2B5EF4-FFF2-40B4-BE49-F238E27FC236}">
                <a16:creationId xmlns:a16="http://schemas.microsoft.com/office/drawing/2014/main" id="{DFCAA475-E8A6-4D9E-8FF9-D7713C41B393}"/>
              </a:ext>
            </a:extLst>
          </p:cNvPr>
          <p:cNvSpPr>
            <a:spLocks noGrp="1" noChangeArrowheads="1"/>
          </p:cNvSpPr>
          <p:nvPr>
            <p:ph type="body" idx="1"/>
          </p:nvPr>
        </p:nvSpPr>
        <p:spPr>
          <a:xfrm>
            <a:off x="457200" y="1371600"/>
            <a:ext cx="8305800" cy="4648200"/>
          </a:xfrm>
        </p:spPr>
        <p:txBody>
          <a:bodyPr>
            <a:normAutofit/>
          </a:bodyPr>
          <a:lstStyle/>
          <a:p>
            <a:pPr marL="109728" indent="0">
              <a:buNone/>
            </a:pPr>
            <a:r>
              <a:rPr lang="es-ES" altLang="en-US" dirty="0"/>
              <a:t>
Definido
Proceso de enfermedad potencialmente mortal debido al fracaso de la corteza suprarrenal para secretar mineralocorticoides y glucocorticoides adecuados 
Resultado de un proceso autoinmune, una neoplasia, una infección o una hemorragia en la glándula
</a:t>
            </a:r>
            <a:endParaRPr lang="en-US" altLang="en-US" dirty="0">
              <a:solidFill>
                <a:srgbClr val="006600"/>
              </a:solidFill>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3">
            <a:extLst>
              <a:ext uri="{FF2B5EF4-FFF2-40B4-BE49-F238E27FC236}">
                <a16:creationId xmlns:a16="http://schemas.microsoft.com/office/drawing/2014/main" id="{0B912A83-84CA-4B69-9DD6-02A9D31379B3}"/>
              </a:ext>
            </a:extLst>
          </p:cNvPr>
          <p:cNvSpPr>
            <a:spLocks noGrp="1" noChangeArrowheads="1"/>
          </p:cNvSpPr>
          <p:nvPr>
            <p:ph type="body" idx="1"/>
          </p:nvPr>
        </p:nvSpPr>
        <p:spPr>
          <a:xfrm>
            <a:off x="457200" y="1676400"/>
            <a:ext cx="8305800" cy="4419600"/>
          </a:xfrm>
        </p:spPr>
        <p:txBody>
          <a:bodyPr/>
          <a:lstStyle/>
          <a:p>
            <a:pPr marL="109728" indent="0">
              <a:buNone/>
            </a:pPr>
            <a:r>
              <a:rPr lang="es-ES" altLang="en-US" dirty="0"/>
              <a:t>
Definido
Condición caracterizada por la excreción de cantidades excesivas de aldosterona
Conduce a un mayor volumen de sangre e hipertensión
Hace que el cuerpo retenga sodio extra y excrete potasio extra
</a:t>
            </a:r>
            <a:endParaRPr lang="en-US" altLang="en-US" dirty="0">
              <a:solidFill>
                <a:srgbClr val="006600"/>
              </a:solidFill>
            </a:endParaRPr>
          </a:p>
        </p:txBody>
      </p:sp>
      <p:sp>
        <p:nvSpPr>
          <p:cNvPr id="35844" name="Rectangle 4">
            <a:extLst>
              <a:ext uri="{FF2B5EF4-FFF2-40B4-BE49-F238E27FC236}">
                <a16:creationId xmlns:a16="http://schemas.microsoft.com/office/drawing/2014/main" id="{B8503846-EB11-4BAD-B54B-9CDD934F53C6}"/>
              </a:ext>
            </a:extLst>
          </p:cNvPr>
          <p:cNvSpPr>
            <a:spLocks noGrp="1" noChangeArrowheads="1"/>
          </p:cNvSpPr>
          <p:nvPr>
            <p:ph type="title"/>
          </p:nvPr>
        </p:nvSpPr>
        <p:spPr>
          <a:xfrm>
            <a:off x="457200" y="304800"/>
            <a:ext cx="8305800" cy="1143000"/>
          </a:xfrm>
        </p:spPr>
        <p:txBody>
          <a:bodyPr>
            <a:normAutofit fontScale="90000"/>
          </a:bodyPr>
          <a:lstStyle/>
          <a:p>
            <a:r>
              <a:rPr lang="es-ES" altLang="en-US" dirty="0"/>
              <a:t>Enfermedad de </a:t>
            </a:r>
            <a:r>
              <a:rPr lang="es-ES" altLang="en-US" dirty="0" err="1"/>
              <a:t>Conn</a:t>
            </a:r>
            <a:br>
              <a:rPr lang="es-ES" altLang="en-US" dirty="0"/>
            </a:br>
            <a:r>
              <a:rPr lang="es-ES" altLang="en-US" dirty="0"/>
              <a:t>(</a:t>
            </a:r>
            <a:r>
              <a:rPr lang="es-ES" altLang="en-US" dirty="0" err="1"/>
              <a:t>Aldosteronismo</a:t>
            </a:r>
            <a:r>
              <a:rPr lang="es-ES" altLang="en-US" dirty="0"/>
              <a:t> primario)
</a:t>
            </a:r>
            <a:endParaRPr lang="en-US" alt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43000"/>
            <a:ext cx="9144000" cy="4114800"/>
          </a:xfrm>
        </p:spPr>
        <p:txBody>
          <a:bodyPr>
            <a:normAutofit/>
          </a:bodyPr>
          <a:lstStyle/>
          <a:p>
            <a:pPr marL="514350" indent="-514350">
              <a:buFont typeface="+mj-lt"/>
              <a:buAutoNum type="arabicPeriod"/>
            </a:pPr>
            <a:r>
              <a:rPr lang="en-US" sz="2400" dirty="0"/>
              <a:t>El </a:t>
            </a:r>
            <a:r>
              <a:rPr lang="en-US" sz="2400" dirty="0" err="1"/>
              <a:t>nivel</a:t>
            </a:r>
            <a:r>
              <a:rPr lang="en-US" sz="2400" dirty="0"/>
              <a:t> de </a:t>
            </a:r>
            <a:r>
              <a:rPr lang="en-US" sz="2400" dirty="0" err="1"/>
              <a:t>tiroxina</a:t>
            </a:r>
            <a:r>
              <a:rPr lang="en-US" sz="2400" dirty="0"/>
              <a:t> en </a:t>
            </a:r>
            <a:r>
              <a:rPr lang="en-US" sz="2400" dirty="0" err="1"/>
              <a:t>sangre</a:t>
            </a:r>
            <a:r>
              <a:rPr lang="en-US" sz="2400" dirty="0"/>
              <a:t> </a:t>
            </a:r>
            <a:r>
              <a:rPr lang="en-US" sz="2400" dirty="0" err="1"/>
              <a:t>disminuye</a:t>
            </a:r>
            <a:r>
              <a:rPr lang="en-US" sz="2400" dirty="0"/>
              <a:t>.</a:t>
            </a:r>
          </a:p>
          <a:p>
            <a:pPr marL="514350" indent="-514350">
              <a:buFont typeface="+mj-lt"/>
              <a:buAutoNum type="arabicPeriod"/>
            </a:pPr>
            <a:r>
              <a:rPr lang="en-US" sz="2400" dirty="0"/>
              <a:t>El </a:t>
            </a:r>
            <a:r>
              <a:rPr lang="en-US" sz="2400" dirty="0" err="1"/>
              <a:t>hipotalamo</a:t>
            </a:r>
            <a:r>
              <a:rPr lang="en-US" sz="2400" dirty="0"/>
              <a:t> en el </a:t>
            </a:r>
            <a:r>
              <a:rPr lang="en-US" sz="2400" dirty="0" err="1"/>
              <a:t>cerebro</a:t>
            </a:r>
            <a:r>
              <a:rPr lang="en-US" sz="2400" dirty="0"/>
              <a:t> </a:t>
            </a:r>
            <a:r>
              <a:rPr lang="en-US" sz="2400" dirty="0" err="1"/>
              <a:t>recibe</a:t>
            </a:r>
            <a:r>
              <a:rPr lang="en-US" sz="2400" dirty="0"/>
              <a:t> el </a:t>
            </a:r>
            <a:r>
              <a:rPr lang="en-US" sz="2400" dirty="0" err="1"/>
              <a:t>mensaje</a:t>
            </a:r>
            <a:r>
              <a:rPr lang="en-US" sz="2400" dirty="0"/>
              <a:t>.</a:t>
            </a:r>
          </a:p>
          <a:p>
            <a:pPr marL="514350" indent="-514350">
              <a:buFont typeface="+mj-lt"/>
              <a:buAutoNum type="arabicPeriod"/>
            </a:pPr>
            <a:r>
              <a:rPr lang="en-US" sz="2400" dirty="0"/>
              <a:t>El </a:t>
            </a:r>
            <a:r>
              <a:rPr lang="en-US" sz="2400" dirty="0" err="1"/>
              <a:t>hipotalamo</a:t>
            </a:r>
            <a:r>
              <a:rPr lang="en-US" sz="2400" dirty="0"/>
              <a:t> </a:t>
            </a:r>
            <a:r>
              <a:rPr lang="en-US" sz="2400" dirty="0" err="1"/>
              <a:t>responde</a:t>
            </a:r>
            <a:r>
              <a:rPr lang="en-US" sz="2400" dirty="0"/>
              <a:t> </a:t>
            </a:r>
            <a:r>
              <a:rPr lang="en-US" sz="2400" dirty="0" err="1"/>
              <a:t>enviando</a:t>
            </a:r>
            <a:r>
              <a:rPr lang="en-US" sz="2400" dirty="0"/>
              <a:t> </a:t>
            </a:r>
            <a:r>
              <a:rPr lang="en-US" sz="2400" dirty="0" err="1"/>
              <a:t>una</a:t>
            </a:r>
            <a:r>
              <a:rPr lang="en-US" sz="2400" dirty="0"/>
              <a:t> </a:t>
            </a:r>
            <a:r>
              <a:rPr lang="en-US" sz="2400" dirty="0" err="1"/>
              <a:t>hormona</a:t>
            </a:r>
            <a:r>
              <a:rPr lang="en-US" sz="2400" dirty="0"/>
              <a:t> </a:t>
            </a:r>
            <a:r>
              <a:rPr lang="en-US" sz="2400" dirty="0" err="1"/>
              <a:t>liberadora</a:t>
            </a:r>
            <a:r>
              <a:rPr lang="en-US" sz="2400" dirty="0"/>
              <a:t> de TSH</a:t>
            </a:r>
          </a:p>
          <a:p>
            <a:pPr marL="514350" indent="-514350">
              <a:buFont typeface="+mj-lt"/>
              <a:buAutoNum type="arabicPeriod"/>
            </a:pPr>
            <a:r>
              <a:rPr lang="en-US" sz="2400" dirty="0" err="1"/>
              <a:t>Esta</a:t>
            </a:r>
            <a:r>
              <a:rPr lang="en-US" sz="2400" dirty="0"/>
              <a:t> </a:t>
            </a:r>
            <a:r>
              <a:rPr lang="en-US" sz="2400" dirty="0" err="1"/>
              <a:t>va</a:t>
            </a:r>
            <a:r>
              <a:rPr lang="en-US" sz="2400" dirty="0"/>
              <a:t> al </a:t>
            </a:r>
            <a:r>
              <a:rPr lang="en-US" sz="2400" dirty="0" err="1"/>
              <a:t>lobulo</a:t>
            </a:r>
            <a:r>
              <a:rPr lang="en-US" sz="2400" dirty="0"/>
              <a:t> anterior de la </a:t>
            </a:r>
            <a:r>
              <a:rPr lang="en-US" sz="2400" dirty="0" err="1"/>
              <a:t>glandula</a:t>
            </a:r>
            <a:r>
              <a:rPr lang="en-US" sz="2400" dirty="0"/>
              <a:t> </a:t>
            </a:r>
            <a:r>
              <a:rPr lang="en-US" sz="2400" dirty="0" err="1"/>
              <a:t>pituitaria</a:t>
            </a:r>
            <a:r>
              <a:rPr lang="en-US" sz="2400" dirty="0"/>
              <a:t> , la </a:t>
            </a:r>
            <a:r>
              <a:rPr lang="en-US" sz="2400" dirty="0" err="1"/>
              <a:t>cual</a:t>
            </a:r>
            <a:r>
              <a:rPr lang="en-US" sz="2400" dirty="0"/>
              <a:t> </a:t>
            </a:r>
            <a:r>
              <a:rPr lang="en-US" sz="2400" dirty="0" err="1"/>
              <a:t>responde</a:t>
            </a:r>
            <a:r>
              <a:rPr lang="en-US" sz="2400" dirty="0"/>
              <a:t> </a:t>
            </a:r>
            <a:r>
              <a:rPr lang="en-US" sz="2400" dirty="0" err="1"/>
              <a:t>liberando</a:t>
            </a:r>
            <a:r>
              <a:rPr lang="en-US" sz="2400" dirty="0"/>
              <a:t> TSH</a:t>
            </a:r>
          </a:p>
          <a:p>
            <a:pPr marL="514350" indent="-514350">
              <a:buFont typeface="+mj-lt"/>
              <a:buAutoNum type="arabicPeriod"/>
            </a:pPr>
            <a:r>
              <a:rPr lang="en-US" sz="2400" dirty="0" err="1"/>
              <a:t>Tsh</a:t>
            </a:r>
            <a:r>
              <a:rPr lang="en-US" sz="2400" dirty="0"/>
              <a:t> </a:t>
            </a:r>
            <a:r>
              <a:rPr lang="en-US" sz="2400" dirty="0" err="1"/>
              <a:t>estimula</a:t>
            </a:r>
            <a:r>
              <a:rPr lang="en-US" sz="2400" dirty="0"/>
              <a:t> a la </a:t>
            </a:r>
            <a:r>
              <a:rPr lang="en-US" sz="2400" dirty="0" err="1"/>
              <a:t>glandula</a:t>
            </a:r>
            <a:r>
              <a:rPr lang="en-US" sz="2400" dirty="0"/>
              <a:t> </a:t>
            </a:r>
            <a:r>
              <a:rPr lang="en-US" sz="2400" dirty="0" err="1"/>
              <a:t>tiroides</a:t>
            </a:r>
            <a:r>
              <a:rPr lang="en-US" sz="2400" dirty="0"/>
              <a:t> a </a:t>
            </a:r>
            <a:r>
              <a:rPr lang="en-US" sz="2400" dirty="0" err="1"/>
              <a:t>producir</a:t>
            </a:r>
            <a:r>
              <a:rPr lang="en-US" sz="2400" dirty="0"/>
              <a:t> </a:t>
            </a:r>
            <a:r>
              <a:rPr lang="en-US" sz="2400" dirty="0" err="1"/>
              <a:t>tiroxina</a:t>
            </a:r>
            <a:r>
              <a:rPr lang="en-US" sz="2400" dirty="0"/>
              <a:t>.</a:t>
            </a:r>
          </a:p>
          <a:p>
            <a:pPr marL="514350" indent="-514350">
              <a:buFont typeface="+mj-lt"/>
              <a:buAutoNum type="arabicPeriod"/>
            </a:pPr>
            <a:r>
              <a:rPr lang="en-US" sz="2400" dirty="0"/>
              <a:t>El </a:t>
            </a:r>
            <a:r>
              <a:rPr lang="en-US" sz="2400" dirty="0" err="1"/>
              <a:t>nivel</a:t>
            </a:r>
            <a:r>
              <a:rPr lang="en-US" sz="2400" dirty="0"/>
              <a:t> de </a:t>
            </a:r>
            <a:r>
              <a:rPr lang="en-US" sz="2400" dirty="0" err="1"/>
              <a:t>tiroxina</a:t>
            </a:r>
            <a:r>
              <a:rPr lang="en-US" sz="2400" dirty="0"/>
              <a:t> en </a:t>
            </a:r>
            <a:r>
              <a:rPr lang="en-US" sz="2400" dirty="0" err="1"/>
              <a:t>sangre</a:t>
            </a:r>
            <a:r>
              <a:rPr lang="en-US" sz="2400" dirty="0"/>
              <a:t> </a:t>
            </a:r>
            <a:r>
              <a:rPr lang="en-US" sz="2400" dirty="0" err="1"/>
              <a:t>aumenta</a:t>
            </a:r>
            <a:r>
              <a:rPr lang="en-US" sz="2400" dirty="0"/>
              <a:t>, lo </a:t>
            </a:r>
            <a:r>
              <a:rPr lang="en-US" sz="2400" dirty="0" err="1"/>
              <a:t>cual</a:t>
            </a:r>
            <a:r>
              <a:rPr lang="en-US" sz="2400" dirty="0"/>
              <a:t>  </a:t>
            </a:r>
            <a:r>
              <a:rPr lang="en-US" sz="2400" dirty="0" err="1"/>
              <a:t>hace</a:t>
            </a:r>
            <a:r>
              <a:rPr lang="en-US" sz="2400" dirty="0"/>
              <a:t> </a:t>
            </a:r>
            <a:r>
              <a:rPr lang="en-US" sz="2400" dirty="0" err="1"/>
              <a:t>que</a:t>
            </a:r>
            <a:r>
              <a:rPr lang="en-US" sz="2400" dirty="0"/>
              <a:t> el </a:t>
            </a:r>
            <a:r>
              <a:rPr lang="en-US" sz="2400" dirty="0" err="1"/>
              <a:t>hipotalamo</a:t>
            </a:r>
            <a:r>
              <a:rPr lang="en-US" sz="2400" dirty="0"/>
              <a:t> </a:t>
            </a:r>
            <a:r>
              <a:rPr lang="en-US" sz="2400" dirty="0" err="1"/>
              <a:t>deje</a:t>
            </a:r>
            <a:r>
              <a:rPr lang="en-US" sz="2400" dirty="0"/>
              <a:t> de </a:t>
            </a:r>
            <a:r>
              <a:rPr lang="en-US" sz="2400" dirty="0" err="1"/>
              <a:t>producir</a:t>
            </a:r>
            <a:r>
              <a:rPr lang="en-US" sz="2400" dirty="0"/>
              <a:t> </a:t>
            </a:r>
            <a:r>
              <a:rPr lang="en-US" sz="2400" dirty="0" err="1"/>
              <a:t>hormona</a:t>
            </a:r>
            <a:r>
              <a:rPr lang="en-US" sz="2400" dirty="0"/>
              <a:t> </a:t>
            </a:r>
            <a:r>
              <a:rPr lang="en-US" sz="2400" dirty="0" err="1"/>
              <a:t>liberadora</a:t>
            </a:r>
            <a:r>
              <a:rPr lang="en-US" sz="2400" dirty="0"/>
              <a:t> de </a:t>
            </a:r>
            <a:r>
              <a:rPr lang="en-US" sz="2400" dirty="0" err="1"/>
              <a:t>tsh</a:t>
            </a:r>
            <a:endParaRPr lang="en-US" sz="2400" dirty="0"/>
          </a:p>
          <a:p>
            <a:pPr marL="514350" indent="-514350">
              <a:buFont typeface="+mj-lt"/>
              <a:buAutoNum type="arabicPeriod"/>
            </a:pPr>
            <a:endParaRPr lang="en-US" sz="2400" b="1" dirty="0"/>
          </a:p>
          <a:p>
            <a:pPr>
              <a:buNone/>
            </a:pPr>
            <a:endParaRPr lang="en-US" b="1" dirty="0"/>
          </a:p>
        </p:txBody>
      </p:sp>
      <p:sp>
        <p:nvSpPr>
          <p:cNvPr id="2" name="Title 1"/>
          <p:cNvSpPr>
            <a:spLocks noGrp="1"/>
          </p:cNvSpPr>
          <p:nvPr>
            <p:ph type="title"/>
          </p:nvPr>
        </p:nvSpPr>
        <p:spPr>
          <a:xfrm>
            <a:off x="457200" y="0"/>
            <a:ext cx="8229600" cy="1066800"/>
          </a:xfrm>
        </p:spPr>
        <p:txBody>
          <a:bodyPr>
            <a:normAutofit fontScale="90000"/>
          </a:bodyPr>
          <a:lstStyle/>
          <a:p>
            <a:r>
              <a:rPr lang="en-US" dirty="0"/>
              <a:t>RETROALIMENTACION NEGATIVA</a:t>
            </a:r>
          </a:p>
        </p:txBody>
      </p:sp>
      <p:pic>
        <p:nvPicPr>
          <p:cNvPr id="35842" name="Picture 2" descr="https://encrypted-tbn2.gstatic.com/images?q=tbn:ANd9GcTnnI9OImmM5Sm0fQ3O6-3MvDkK7-vAbxCVSdigo6-ZwLFVyD_3"/>
          <p:cNvPicPr>
            <a:picLocks noChangeAspect="1" noChangeArrowheads="1"/>
          </p:cNvPicPr>
          <p:nvPr/>
        </p:nvPicPr>
        <p:blipFill>
          <a:blip r:embed="rId2" cstate="print"/>
          <a:srcRect/>
          <a:stretch>
            <a:fillRect/>
          </a:stretch>
        </p:blipFill>
        <p:spPr bwMode="auto">
          <a:xfrm>
            <a:off x="5181600" y="4876800"/>
            <a:ext cx="2752725" cy="1666875"/>
          </a:xfrm>
          <a:prstGeom prst="rect">
            <a:avLst/>
          </a:prstGeom>
          <a:noFill/>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DE0FB47F-80BC-49EF-95DE-2058331889F7}"/>
              </a:ext>
            </a:extLst>
          </p:cNvPr>
          <p:cNvSpPr>
            <a:spLocks noGrp="1" noChangeArrowheads="1"/>
          </p:cNvSpPr>
          <p:nvPr>
            <p:ph type="title"/>
          </p:nvPr>
        </p:nvSpPr>
        <p:spPr/>
        <p:txBody>
          <a:bodyPr>
            <a:normAutofit fontScale="90000"/>
          </a:bodyPr>
          <a:lstStyle/>
          <a:p>
            <a:r>
              <a:rPr lang="en-US" altLang="en-US" dirty="0" err="1"/>
              <a:t>Síndrome</a:t>
            </a:r>
            <a:r>
              <a:rPr lang="en-US" altLang="en-US" dirty="0"/>
              <a:t> de Cushing
</a:t>
            </a:r>
          </a:p>
        </p:txBody>
      </p:sp>
      <p:sp>
        <p:nvSpPr>
          <p:cNvPr id="36867" name="Rectangle 3">
            <a:extLst>
              <a:ext uri="{FF2B5EF4-FFF2-40B4-BE49-F238E27FC236}">
                <a16:creationId xmlns:a16="http://schemas.microsoft.com/office/drawing/2014/main" id="{C831A3B7-89ED-43A2-81AF-C3791FE84DF1}"/>
              </a:ext>
            </a:extLst>
          </p:cNvPr>
          <p:cNvSpPr>
            <a:spLocks noGrp="1" noChangeArrowheads="1"/>
          </p:cNvSpPr>
          <p:nvPr>
            <p:ph type="body" idx="1"/>
          </p:nvPr>
        </p:nvSpPr>
        <p:spPr/>
        <p:txBody>
          <a:bodyPr/>
          <a:lstStyle/>
          <a:p>
            <a:r>
              <a:rPr lang="es-ES" altLang="en-US" dirty="0"/>
              <a:t>Definido
Grupo de síntomas en la glándula suprarrenal como resultado de una cantidad excesiva de cortisol o ACTH que circula en la sangre
</a:t>
            </a:r>
            <a:endParaRPr lang="en-US" altLang="en-US"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F8432B89-4AC5-4244-8737-6FF2443EC543}"/>
              </a:ext>
            </a:extLst>
          </p:cNvPr>
          <p:cNvSpPr>
            <a:spLocks noGrp="1" noChangeArrowheads="1"/>
          </p:cNvSpPr>
          <p:nvPr>
            <p:ph type="title"/>
          </p:nvPr>
        </p:nvSpPr>
        <p:spPr>
          <a:xfrm>
            <a:off x="457200" y="228600"/>
            <a:ext cx="8229600" cy="838200"/>
          </a:xfrm>
        </p:spPr>
        <p:txBody>
          <a:bodyPr>
            <a:normAutofit fontScale="90000"/>
          </a:bodyPr>
          <a:lstStyle/>
          <a:p>
            <a:r>
              <a:rPr lang="en-US" altLang="en-US" sz="4000" dirty="0" err="1"/>
              <a:t>Síndrome</a:t>
            </a:r>
            <a:r>
              <a:rPr lang="en-US" altLang="en-US" sz="4000" dirty="0"/>
              <a:t> de Cushing
</a:t>
            </a:r>
          </a:p>
        </p:txBody>
      </p:sp>
      <p:sp>
        <p:nvSpPr>
          <p:cNvPr id="37891" name="Rectangle 3">
            <a:extLst>
              <a:ext uri="{FF2B5EF4-FFF2-40B4-BE49-F238E27FC236}">
                <a16:creationId xmlns:a16="http://schemas.microsoft.com/office/drawing/2014/main" id="{C7C19A75-EBCE-4837-B5EF-E11FBC288C29}"/>
              </a:ext>
            </a:extLst>
          </p:cNvPr>
          <p:cNvSpPr>
            <a:spLocks noGrp="1" noChangeArrowheads="1"/>
          </p:cNvSpPr>
          <p:nvPr>
            <p:ph type="body" idx="1"/>
          </p:nvPr>
        </p:nvSpPr>
        <p:spPr>
          <a:xfrm>
            <a:off x="533400" y="1143000"/>
            <a:ext cx="8153400" cy="5105400"/>
          </a:xfrm>
        </p:spPr>
        <p:txBody>
          <a:bodyPr>
            <a:normAutofit fontScale="85000" lnSpcReduction="20000"/>
          </a:bodyPr>
          <a:lstStyle/>
          <a:p>
            <a:r>
              <a:rPr lang="es-ES" altLang="en-US" sz="2800" dirty="0"/>
              <a:t>Síndrome de Cushing 
Síntomas
Obesidad central
Cara redonda de "luna"
Edema
Hipertensión
Almohadillas de grasa supraclaviculares (joroba de búfalo)
Debilidad muscular y desperdicio
Infección cutánea
Mala cicatrización de heridas
Bajo nivel de potasio
Cambios emocionales
</a:t>
            </a:r>
            <a:endParaRPr lang="en-US" altLang="en-US" dirty="0">
              <a:solidFill>
                <a:srgbClr val="006600"/>
              </a:solidFil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62884845-4231-4C43-8FF6-17900EBC8E26}"/>
              </a:ext>
            </a:extLst>
          </p:cNvPr>
          <p:cNvSpPr>
            <a:spLocks noGrp="1" noChangeArrowheads="1"/>
          </p:cNvSpPr>
          <p:nvPr>
            <p:ph type="title"/>
          </p:nvPr>
        </p:nvSpPr>
        <p:spPr/>
        <p:txBody>
          <a:bodyPr/>
          <a:lstStyle/>
          <a:p>
            <a:r>
              <a:rPr lang="en-US" altLang="en-US" dirty="0" err="1"/>
              <a:t>Feocromocromocroma</a:t>
            </a:r>
            <a:endParaRPr lang="en-US" altLang="en-US" dirty="0"/>
          </a:p>
        </p:txBody>
      </p:sp>
      <p:sp>
        <p:nvSpPr>
          <p:cNvPr id="38915" name="Rectangle 3">
            <a:extLst>
              <a:ext uri="{FF2B5EF4-FFF2-40B4-BE49-F238E27FC236}">
                <a16:creationId xmlns:a16="http://schemas.microsoft.com/office/drawing/2014/main" id="{4395512C-F844-41EA-A205-904C0FDAA624}"/>
              </a:ext>
            </a:extLst>
          </p:cNvPr>
          <p:cNvSpPr>
            <a:spLocks noGrp="1" noChangeArrowheads="1"/>
          </p:cNvSpPr>
          <p:nvPr>
            <p:ph type="body" idx="1"/>
          </p:nvPr>
        </p:nvSpPr>
        <p:spPr>
          <a:xfrm>
            <a:off x="685800" y="1295400"/>
            <a:ext cx="7772400" cy="4419600"/>
          </a:xfrm>
        </p:spPr>
        <p:txBody>
          <a:bodyPr/>
          <a:lstStyle/>
          <a:p>
            <a:r>
              <a:rPr lang="es-ES" altLang="en-US" dirty="0"/>
              <a:t>Definido
Tumor vascular de la médula suprarrenal
Produce epinefrina extra y norepinefrina
Conduce a hipertensión persistente o intermitente y palpitaciones del corazón
</a:t>
            </a:r>
            <a:endParaRPr lang="en-US" altLang="en-US"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9892D653-2F7C-4DDA-A2D8-35F9FD8762AF}"/>
              </a:ext>
            </a:extLst>
          </p:cNvPr>
          <p:cNvSpPr>
            <a:spLocks noGrp="1" noChangeArrowheads="1"/>
          </p:cNvSpPr>
          <p:nvPr>
            <p:ph type="title"/>
          </p:nvPr>
        </p:nvSpPr>
        <p:spPr/>
        <p:txBody>
          <a:bodyPr>
            <a:normAutofit fontScale="90000"/>
          </a:bodyPr>
          <a:lstStyle/>
          <a:p>
            <a:r>
              <a:rPr lang="en-US" altLang="en-US" dirty="0" err="1"/>
              <a:t>Virilismo</a:t>
            </a:r>
            <a:r>
              <a:rPr lang="en-US" altLang="en-US" dirty="0"/>
              <a:t>
</a:t>
            </a:r>
          </a:p>
        </p:txBody>
      </p:sp>
      <p:sp>
        <p:nvSpPr>
          <p:cNvPr id="39939" name="Rectangle 3">
            <a:extLst>
              <a:ext uri="{FF2B5EF4-FFF2-40B4-BE49-F238E27FC236}">
                <a16:creationId xmlns:a16="http://schemas.microsoft.com/office/drawing/2014/main" id="{E1BF292D-94EA-43AE-B946-9091596EEC75}"/>
              </a:ext>
            </a:extLst>
          </p:cNvPr>
          <p:cNvSpPr>
            <a:spLocks noGrp="1" noChangeArrowheads="1"/>
          </p:cNvSpPr>
          <p:nvPr>
            <p:ph type="body" idx="1"/>
          </p:nvPr>
        </p:nvSpPr>
        <p:spPr/>
        <p:txBody>
          <a:bodyPr/>
          <a:lstStyle/>
          <a:p>
            <a:r>
              <a:rPr lang="es-ES" altLang="en-US" dirty="0"/>
              <a:t>Definido
Desarrollo de características sexuales secundarias masculinas en la hembra debido a la secreción excesiva de andrógenos adrenocorticales de la corteza suprarrenal
</a:t>
            </a:r>
            <a:endParaRPr lang="en-US" altLang="en-US"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CFBD7CAD-8847-41B4-AE71-61F564C0B083}"/>
              </a:ext>
            </a:extLst>
          </p:cNvPr>
          <p:cNvSpPr>
            <a:spLocks noGrp="1" noChangeArrowheads="1"/>
          </p:cNvSpPr>
          <p:nvPr>
            <p:ph type="title"/>
          </p:nvPr>
        </p:nvSpPr>
        <p:spPr>
          <a:xfrm>
            <a:off x="457200" y="304800"/>
            <a:ext cx="8229600" cy="838200"/>
          </a:xfrm>
        </p:spPr>
        <p:txBody>
          <a:bodyPr>
            <a:normAutofit fontScale="90000"/>
          </a:bodyPr>
          <a:lstStyle/>
          <a:p>
            <a:r>
              <a:rPr lang="en-US" altLang="en-US" dirty="0" err="1"/>
              <a:t>Virilismo</a:t>
            </a:r>
            <a:r>
              <a:rPr lang="en-US" altLang="en-US" dirty="0"/>
              <a:t>
</a:t>
            </a:r>
          </a:p>
        </p:txBody>
      </p:sp>
      <p:sp>
        <p:nvSpPr>
          <p:cNvPr id="40963" name="Rectangle 3">
            <a:extLst>
              <a:ext uri="{FF2B5EF4-FFF2-40B4-BE49-F238E27FC236}">
                <a16:creationId xmlns:a16="http://schemas.microsoft.com/office/drawing/2014/main" id="{FFAFA52A-C933-4575-B52E-20964CC8B0D6}"/>
              </a:ext>
            </a:extLst>
          </p:cNvPr>
          <p:cNvSpPr>
            <a:spLocks noGrp="1" noChangeArrowheads="1"/>
          </p:cNvSpPr>
          <p:nvPr>
            <p:ph type="body" idx="1"/>
          </p:nvPr>
        </p:nvSpPr>
        <p:spPr>
          <a:xfrm>
            <a:off x="457200" y="1219200"/>
            <a:ext cx="8229600" cy="4800600"/>
          </a:xfrm>
        </p:spPr>
        <p:txBody>
          <a:bodyPr>
            <a:normAutofit fontScale="92500" lnSpcReduction="10000"/>
          </a:bodyPr>
          <a:lstStyle/>
          <a:p>
            <a:r>
              <a:rPr lang="es-ES" altLang="en-US" dirty="0"/>
              <a:t>Virilismo
Síntomas
Cabello excesivo en el cuerpo y la cara (hirsutismo)
Ausencia de menstruación
Profundización de la voz
Acné
Piel grasa
Hipertrofia muscular
Atrofia de las mamas y el útero
Cambios ováricos
</a:t>
            </a:r>
            <a:endParaRPr lang="en-US" altLang="en-US" sz="20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1214C742-BAD6-480F-B196-8059EC3EAF4C}"/>
              </a:ext>
            </a:extLst>
          </p:cNvPr>
          <p:cNvSpPr>
            <a:spLocks noGrp="1" noChangeArrowheads="1"/>
          </p:cNvSpPr>
          <p:nvPr>
            <p:ph type="title"/>
          </p:nvPr>
        </p:nvSpPr>
        <p:spPr/>
        <p:txBody>
          <a:bodyPr>
            <a:normAutofit fontScale="90000"/>
          </a:bodyPr>
          <a:lstStyle/>
          <a:p>
            <a:r>
              <a:rPr lang="en-US" altLang="en-US" dirty="0"/>
              <a:t>Diabetes Mellitus
</a:t>
            </a:r>
          </a:p>
        </p:txBody>
      </p:sp>
      <p:sp>
        <p:nvSpPr>
          <p:cNvPr id="44035" name="Rectangle 3">
            <a:extLst>
              <a:ext uri="{FF2B5EF4-FFF2-40B4-BE49-F238E27FC236}">
                <a16:creationId xmlns:a16="http://schemas.microsoft.com/office/drawing/2014/main" id="{4EDEBB65-DAF0-41CB-A288-47DAA285C5D4}"/>
              </a:ext>
            </a:extLst>
          </p:cNvPr>
          <p:cNvSpPr>
            <a:spLocks noGrp="1" noChangeArrowheads="1"/>
          </p:cNvSpPr>
          <p:nvPr>
            <p:ph type="body" idx="1"/>
          </p:nvPr>
        </p:nvSpPr>
        <p:spPr>
          <a:xfrm>
            <a:off x="457200" y="1295400"/>
            <a:ext cx="8305800" cy="4648200"/>
          </a:xfrm>
        </p:spPr>
        <p:txBody>
          <a:bodyPr/>
          <a:lstStyle/>
          <a:p>
            <a:r>
              <a:rPr lang="es-ES" altLang="en-US" dirty="0"/>
              <a:t>Definido
Trastorno del páncreas en el que las células beta de los islotes de Langerhans del páncreas no producen una cantidad adecuada de insulina
Resultados en la incapacidad del cuerpo para metabolizar adecuadamente carbohidratos, grasas y proteínas
</a:t>
            </a:r>
            <a:endParaRPr lang="en-US" altLang="en-US" dirty="0">
              <a:solidFill>
                <a:srgbClr val="006600"/>
              </a:solidFill>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5AA9A785-4D92-491B-BB31-E06EA9FAFC6D}"/>
              </a:ext>
            </a:extLst>
          </p:cNvPr>
          <p:cNvSpPr>
            <a:spLocks noGrp="1" noChangeArrowheads="1"/>
          </p:cNvSpPr>
          <p:nvPr>
            <p:ph type="title"/>
          </p:nvPr>
        </p:nvSpPr>
        <p:spPr/>
        <p:txBody>
          <a:bodyPr>
            <a:normAutofit fontScale="90000"/>
          </a:bodyPr>
          <a:lstStyle/>
          <a:p>
            <a:r>
              <a:rPr lang="en-US" altLang="en-US" dirty="0"/>
              <a:t>Diabetes Mellitus
</a:t>
            </a:r>
          </a:p>
        </p:txBody>
      </p:sp>
      <p:sp>
        <p:nvSpPr>
          <p:cNvPr id="45059" name="Rectangle 3">
            <a:extLst>
              <a:ext uri="{FF2B5EF4-FFF2-40B4-BE49-F238E27FC236}">
                <a16:creationId xmlns:a16="http://schemas.microsoft.com/office/drawing/2014/main" id="{AF434124-6943-4BCB-AE77-E66B8A255D5E}"/>
              </a:ext>
            </a:extLst>
          </p:cNvPr>
          <p:cNvSpPr>
            <a:spLocks noGrp="1" noChangeArrowheads="1"/>
          </p:cNvSpPr>
          <p:nvPr>
            <p:ph type="body" idx="1"/>
          </p:nvPr>
        </p:nvSpPr>
        <p:spPr>
          <a:xfrm>
            <a:off x="457200" y="1295400"/>
            <a:ext cx="8229600" cy="4572000"/>
          </a:xfrm>
        </p:spPr>
        <p:txBody>
          <a:bodyPr/>
          <a:lstStyle/>
          <a:p>
            <a:r>
              <a:rPr lang="es-ES" altLang="en-US" dirty="0"/>
              <a:t>Clasificaciones
Diabetes tipo I 
Anteriormente conocida como Diabetes Mellitus Dependiente de la Insulina (IDDM)
Generalmente ocurre antes de los 30 años
Inicio repentino
Controlado con inyecciones de insulina 
Los individuos son propensos a desarrollar cetosis
</a:t>
            </a:r>
            <a:endParaRPr lang="en-US" altLang="en-US" dirty="0">
              <a:solidFill>
                <a:srgbClr val="006600"/>
              </a:solidFil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B7E03A63-E59B-4FFB-8362-55381E28EA41}"/>
              </a:ext>
            </a:extLst>
          </p:cNvPr>
          <p:cNvSpPr>
            <a:spLocks noGrp="1" noChangeArrowheads="1"/>
          </p:cNvSpPr>
          <p:nvPr>
            <p:ph type="title"/>
          </p:nvPr>
        </p:nvSpPr>
        <p:spPr/>
        <p:txBody>
          <a:bodyPr>
            <a:normAutofit fontScale="90000"/>
          </a:bodyPr>
          <a:lstStyle/>
          <a:p>
            <a:r>
              <a:rPr lang="en-US" altLang="en-US" dirty="0"/>
              <a:t>Diabetes Mellitus
</a:t>
            </a:r>
          </a:p>
        </p:txBody>
      </p:sp>
      <p:sp>
        <p:nvSpPr>
          <p:cNvPr id="47107" name="Rectangle 3">
            <a:extLst>
              <a:ext uri="{FF2B5EF4-FFF2-40B4-BE49-F238E27FC236}">
                <a16:creationId xmlns:a16="http://schemas.microsoft.com/office/drawing/2014/main" id="{B8BFBE75-7106-43E9-8E4F-04D679037873}"/>
              </a:ext>
            </a:extLst>
          </p:cNvPr>
          <p:cNvSpPr>
            <a:spLocks noGrp="1" noChangeArrowheads="1"/>
          </p:cNvSpPr>
          <p:nvPr>
            <p:ph type="body" idx="1"/>
          </p:nvPr>
        </p:nvSpPr>
        <p:spPr>
          <a:xfrm>
            <a:off x="457200" y="1371600"/>
            <a:ext cx="8067675" cy="4648200"/>
          </a:xfrm>
        </p:spPr>
        <p:txBody>
          <a:bodyPr>
            <a:normAutofit lnSpcReduction="10000"/>
          </a:bodyPr>
          <a:lstStyle/>
          <a:p>
            <a:r>
              <a:rPr lang="es-ES" altLang="en-US" dirty="0"/>
              <a:t>Clasificaciones 
Diabetes tipo II 
Anteriormente conocido como Diabetes Mellitus no dependiente de la insulina (NIDDM)
Por lo general aparece en adultos después de los 40 años
La mayoría de estos individuos son obesos
Por lo general se controla a través de la dieta y el ejercicio
</a:t>
            </a:r>
            <a:endParaRPr lang="en-US" altLang="en-US"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3A5AB78C-88EE-42AB-B89A-E8FEBBD1D208}"/>
              </a:ext>
            </a:extLst>
          </p:cNvPr>
          <p:cNvSpPr>
            <a:spLocks noGrp="1" noChangeArrowheads="1"/>
          </p:cNvSpPr>
          <p:nvPr>
            <p:ph type="title"/>
          </p:nvPr>
        </p:nvSpPr>
        <p:spPr>
          <a:xfrm>
            <a:off x="762000" y="152400"/>
            <a:ext cx="7772400" cy="1143000"/>
          </a:xfrm>
        </p:spPr>
        <p:txBody>
          <a:bodyPr>
            <a:normAutofit fontScale="90000"/>
          </a:bodyPr>
          <a:lstStyle/>
          <a:p>
            <a:r>
              <a:rPr lang="en-US" altLang="en-US" dirty="0" err="1"/>
              <a:t>Retinopatía</a:t>
            </a:r>
            <a:r>
              <a:rPr lang="en-US" altLang="en-US" dirty="0"/>
              <a:t> </a:t>
            </a:r>
            <a:r>
              <a:rPr lang="en-US" altLang="en-US" dirty="0" err="1"/>
              <a:t>diabética</a:t>
            </a:r>
            <a:r>
              <a:rPr lang="en-US" altLang="en-US" dirty="0"/>
              <a:t>
</a:t>
            </a:r>
          </a:p>
        </p:txBody>
      </p:sp>
      <p:sp>
        <p:nvSpPr>
          <p:cNvPr id="49155" name="Rectangle 3">
            <a:extLst>
              <a:ext uri="{FF2B5EF4-FFF2-40B4-BE49-F238E27FC236}">
                <a16:creationId xmlns:a16="http://schemas.microsoft.com/office/drawing/2014/main" id="{5DACBEB5-6CFD-43E2-ADE9-2F5E03D47792}"/>
              </a:ext>
            </a:extLst>
          </p:cNvPr>
          <p:cNvSpPr>
            <a:spLocks noGrp="1" noChangeArrowheads="1"/>
          </p:cNvSpPr>
          <p:nvPr>
            <p:ph type="body" idx="1"/>
          </p:nvPr>
        </p:nvSpPr>
        <p:spPr>
          <a:xfrm>
            <a:off x="533400" y="1219200"/>
            <a:ext cx="8153400" cy="4876800"/>
          </a:xfrm>
        </p:spPr>
        <p:txBody>
          <a:bodyPr/>
          <a:lstStyle/>
          <a:p>
            <a:r>
              <a:rPr lang="es-ES" altLang="en-US" dirty="0"/>
              <a:t>Pronunciación
(</a:t>
            </a:r>
            <a:r>
              <a:rPr lang="es-ES" altLang="en-US" dirty="0" err="1"/>
              <a:t>dye</a:t>
            </a:r>
            <a:r>
              <a:rPr lang="es-ES" altLang="en-US" dirty="0"/>
              <a:t>-ah-BET-ik </a:t>
            </a:r>
            <a:r>
              <a:rPr lang="es-ES" altLang="en-US" dirty="0" err="1"/>
              <a:t>ret</a:t>
            </a:r>
            <a:r>
              <a:rPr lang="es-ES" altLang="en-US" dirty="0"/>
              <a:t>-in-OP-ah-</a:t>
            </a:r>
            <a:r>
              <a:rPr lang="es-ES" altLang="en-US" dirty="0" err="1"/>
              <a:t>thee</a:t>
            </a:r>
            <a:r>
              <a:rPr lang="es-ES" altLang="en-US" dirty="0"/>
              <a:t>)
Definido
Trastorno de los vasos sanguíneos de la retina en el que los capilares de la retina se someten a áreas localizadas de abultamiento (</a:t>
            </a:r>
            <a:r>
              <a:rPr lang="es-ES" altLang="en-US" dirty="0" err="1"/>
              <a:t>microaneurismas</a:t>
            </a:r>
            <a:r>
              <a:rPr lang="es-ES" altLang="en-US" dirty="0"/>
              <a:t>), hemorragias, fugas y cicatrices
Consecuencia de 8-10 años de duración de la diabetes mellitus
</a:t>
            </a:r>
            <a:endParaRPr lang="en-US" altLang="en-US" dirty="0">
              <a:solidFill>
                <a:srgbClr val="006600"/>
              </a:solidFill>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B6018B47-91BC-48E8-9ADC-14445E3BE8D6}"/>
              </a:ext>
            </a:extLst>
          </p:cNvPr>
          <p:cNvSpPr>
            <a:spLocks noGrp="1" noChangeArrowheads="1"/>
          </p:cNvSpPr>
          <p:nvPr>
            <p:ph type="title"/>
          </p:nvPr>
        </p:nvSpPr>
        <p:spPr/>
        <p:txBody>
          <a:bodyPr>
            <a:normAutofit fontScale="90000"/>
          </a:bodyPr>
          <a:lstStyle/>
          <a:p>
            <a:r>
              <a:rPr lang="en-US" altLang="en-US" dirty="0"/>
              <a:t>Diabetes </a:t>
            </a:r>
            <a:r>
              <a:rPr lang="en-US" altLang="en-US" dirty="0" err="1"/>
              <a:t>gestacional</a:t>
            </a:r>
            <a:r>
              <a:rPr lang="en-US" altLang="en-US" dirty="0"/>
              <a:t>
</a:t>
            </a:r>
          </a:p>
        </p:txBody>
      </p:sp>
      <p:sp>
        <p:nvSpPr>
          <p:cNvPr id="51203" name="Rectangle 3">
            <a:extLst>
              <a:ext uri="{FF2B5EF4-FFF2-40B4-BE49-F238E27FC236}">
                <a16:creationId xmlns:a16="http://schemas.microsoft.com/office/drawing/2014/main" id="{D0EAB253-5BFE-48B3-A892-21537D664818}"/>
              </a:ext>
            </a:extLst>
          </p:cNvPr>
          <p:cNvSpPr>
            <a:spLocks noGrp="1" noChangeArrowheads="1"/>
          </p:cNvSpPr>
          <p:nvPr>
            <p:ph type="body" idx="1"/>
          </p:nvPr>
        </p:nvSpPr>
        <p:spPr>
          <a:xfrm>
            <a:off x="457200" y="1371600"/>
            <a:ext cx="8229600" cy="4572000"/>
          </a:xfrm>
        </p:spPr>
        <p:txBody>
          <a:bodyPr/>
          <a:lstStyle/>
          <a:p>
            <a:r>
              <a:rPr lang="es-ES" altLang="en-US" dirty="0"/>
              <a:t>Definido
Trastorno en el que las mujeres que no son diabéticas antes del embarazo desarrollan diabetes durante el embarazo
Incapacidad para metabolizar carbohidratos
Resultados en hiperglucemia
</a:t>
            </a:r>
            <a:endParaRPr lang="en-US" altLang="en-US" dirty="0">
              <a:solidFill>
                <a:srgbClr val="0066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95400"/>
            <a:ext cx="8229600" cy="3810001"/>
          </a:xfrm>
        </p:spPr>
        <p:txBody>
          <a:bodyPr>
            <a:normAutofit fontScale="92500" lnSpcReduction="10000"/>
          </a:bodyPr>
          <a:lstStyle/>
          <a:p>
            <a:r>
              <a:rPr lang="en-US" dirty="0" err="1"/>
              <a:t>Cuando</a:t>
            </a:r>
            <a:r>
              <a:rPr lang="en-US" dirty="0"/>
              <a:t> </a:t>
            </a:r>
            <a:r>
              <a:rPr lang="en-US" dirty="0" err="1"/>
              <a:t>una</a:t>
            </a:r>
            <a:r>
              <a:rPr lang="en-US" dirty="0"/>
              <a:t> </a:t>
            </a:r>
            <a:r>
              <a:rPr lang="en-US" dirty="0" err="1"/>
              <a:t>actividad</a:t>
            </a:r>
            <a:r>
              <a:rPr lang="en-US" dirty="0"/>
              <a:t> </a:t>
            </a:r>
            <a:r>
              <a:rPr lang="en-US" dirty="0" err="1"/>
              <a:t>determinada</a:t>
            </a:r>
            <a:r>
              <a:rPr lang="en-US" dirty="0"/>
              <a:t> </a:t>
            </a:r>
            <a:r>
              <a:rPr lang="en-US" dirty="0" err="1"/>
              <a:t>estimula</a:t>
            </a:r>
            <a:r>
              <a:rPr lang="en-US" dirty="0"/>
              <a:t> </a:t>
            </a:r>
            <a:r>
              <a:rPr lang="en-US" dirty="0" err="1"/>
              <a:t>positivamente</a:t>
            </a:r>
            <a:r>
              <a:rPr lang="en-US" dirty="0"/>
              <a:t> la </a:t>
            </a:r>
            <a:r>
              <a:rPr lang="en-US" dirty="0" err="1"/>
              <a:t>produccion</a:t>
            </a:r>
            <a:r>
              <a:rPr lang="en-US" dirty="0"/>
              <a:t> de </a:t>
            </a:r>
            <a:r>
              <a:rPr lang="en-US" dirty="0" err="1"/>
              <a:t>una</a:t>
            </a:r>
            <a:r>
              <a:rPr lang="en-US" dirty="0"/>
              <a:t> </a:t>
            </a:r>
            <a:r>
              <a:rPr lang="en-US" dirty="0" err="1"/>
              <a:t>hormona</a:t>
            </a:r>
            <a:r>
              <a:rPr lang="en-US" dirty="0"/>
              <a:t> </a:t>
            </a:r>
            <a:r>
              <a:rPr lang="en-US" dirty="0" err="1"/>
              <a:t>por</a:t>
            </a:r>
            <a:r>
              <a:rPr lang="en-US" dirty="0"/>
              <a:t> </a:t>
            </a:r>
            <a:r>
              <a:rPr lang="en-US" dirty="0" err="1"/>
              <a:t>ej</a:t>
            </a:r>
            <a:r>
              <a:rPr lang="en-US" dirty="0"/>
              <a:t>:</a:t>
            </a:r>
          </a:p>
          <a:p>
            <a:r>
              <a:rPr lang="en-US" dirty="0"/>
              <a:t>El </a:t>
            </a:r>
            <a:r>
              <a:rPr lang="en-US" dirty="0" err="1"/>
              <a:t>Bebe</a:t>
            </a:r>
            <a:r>
              <a:rPr lang="en-US" dirty="0"/>
              <a:t> </a:t>
            </a:r>
            <a:r>
              <a:rPr lang="en-US" dirty="0" err="1"/>
              <a:t>succiona</a:t>
            </a:r>
            <a:r>
              <a:rPr lang="en-US" dirty="0"/>
              <a:t> el </a:t>
            </a:r>
            <a:r>
              <a:rPr lang="en-US" dirty="0" err="1"/>
              <a:t>pezon</a:t>
            </a:r>
            <a:r>
              <a:rPr lang="en-US" dirty="0"/>
              <a:t> de la </a:t>
            </a:r>
            <a:r>
              <a:rPr lang="en-US" dirty="0" err="1"/>
              <a:t>madre</a:t>
            </a:r>
            <a:r>
              <a:rPr lang="en-US" dirty="0"/>
              <a:t>.</a:t>
            </a:r>
          </a:p>
          <a:p>
            <a:r>
              <a:rPr lang="en-US" dirty="0"/>
              <a:t>Las </a:t>
            </a:r>
            <a:r>
              <a:rPr lang="en-US" dirty="0" err="1"/>
              <a:t>ternminaciones</a:t>
            </a:r>
            <a:r>
              <a:rPr lang="en-US" dirty="0"/>
              <a:t> </a:t>
            </a:r>
            <a:r>
              <a:rPr lang="en-US" dirty="0" err="1"/>
              <a:t>nerviosas</a:t>
            </a:r>
            <a:r>
              <a:rPr lang="en-US" dirty="0"/>
              <a:t> </a:t>
            </a:r>
            <a:r>
              <a:rPr lang="en-US" dirty="0" err="1"/>
              <a:t>estimulan</a:t>
            </a:r>
            <a:r>
              <a:rPr lang="en-US" dirty="0"/>
              <a:t> al </a:t>
            </a:r>
            <a:r>
              <a:rPr lang="en-US" dirty="0" err="1"/>
              <a:t>hipotalamo</a:t>
            </a:r>
            <a:r>
              <a:rPr lang="en-US" dirty="0"/>
              <a:t>.</a:t>
            </a:r>
          </a:p>
          <a:p>
            <a:r>
              <a:rPr lang="en-US" dirty="0"/>
              <a:t>El </a:t>
            </a:r>
            <a:r>
              <a:rPr lang="en-US" dirty="0" err="1"/>
              <a:t>hipotalamo</a:t>
            </a:r>
            <a:r>
              <a:rPr lang="en-US" dirty="0"/>
              <a:t> </a:t>
            </a:r>
            <a:r>
              <a:rPr lang="en-US" dirty="0" err="1"/>
              <a:t>estimula</a:t>
            </a:r>
            <a:r>
              <a:rPr lang="en-US" dirty="0"/>
              <a:t> la </a:t>
            </a:r>
            <a:r>
              <a:rPr lang="en-US" dirty="0" err="1"/>
              <a:t>liberacion</a:t>
            </a:r>
            <a:r>
              <a:rPr lang="en-US" dirty="0"/>
              <a:t> de </a:t>
            </a:r>
            <a:r>
              <a:rPr lang="en-US" dirty="0" err="1"/>
              <a:t>Prolactina</a:t>
            </a:r>
            <a:r>
              <a:rPr lang="en-US" dirty="0"/>
              <a:t> </a:t>
            </a:r>
            <a:r>
              <a:rPr lang="en-US" dirty="0" err="1"/>
              <a:t>por</a:t>
            </a:r>
            <a:r>
              <a:rPr lang="en-US" dirty="0"/>
              <a:t> la </a:t>
            </a:r>
            <a:r>
              <a:rPr lang="en-US" dirty="0" err="1"/>
              <a:t>hipofisis</a:t>
            </a:r>
            <a:endParaRPr lang="en-US" dirty="0"/>
          </a:p>
          <a:p>
            <a:r>
              <a:rPr lang="en-US" dirty="0"/>
              <a:t>La </a:t>
            </a:r>
            <a:r>
              <a:rPr lang="en-US" dirty="0" err="1"/>
              <a:t>prolactina</a:t>
            </a:r>
            <a:r>
              <a:rPr lang="en-US" dirty="0"/>
              <a:t> </a:t>
            </a:r>
            <a:r>
              <a:rPr lang="en-US" dirty="0" err="1"/>
              <a:t>estimula</a:t>
            </a:r>
            <a:r>
              <a:rPr lang="en-US" dirty="0"/>
              <a:t> la </a:t>
            </a:r>
            <a:r>
              <a:rPr lang="en-US" dirty="0" err="1"/>
              <a:t>produccion</a:t>
            </a:r>
            <a:r>
              <a:rPr lang="en-US" dirty="0"/>
              <a:t> de </a:t>
            </a:r>
            <a:r>
              <a:rPr lang="en-US" dirty="0" err="1"/>
              <a:t>leche</a:t>
            </a:r>
            <a:r>
              <a:rPr lang="en-US" dirty="0"/>
              <a:t> </a:t>
            </a:r>
            <a:r>
              <a:rPr lang="en-US" dirty="0" err="1"/>
              <a:t>por</a:t>
            </a:r>
            <a:r>
              <a:rPr lang="en-US" dirty="0"/>
              <a:t> la mama.</a:t>
            </a:r>
          </a:p>
        </p:txBody>
      </p:sp>
      <p:sp>
        <p:nvSpPr>
          <p:cNvPr id="3" name="Title 2"/>
          <p:cNvSpPr>
            <a:spLocks noGrp="1"/>
          </p:cNvSpPr>
          <p:nvPr>
            <p:ph type="title"/>
          </p:nvPr>
        </p:nvSpPr>
        <p:spPr/>
        <p:txBody>
          <a:bodyPr/>
          <a:lstStyle/>
          <a:p>
            <a:r>
              <a:rPr lang="en-US" dirty="0" err="1"/>
              <a:t>Retroalimentacion</a:t>
            </a:r>
            <a:r>
              <a:rPr lang="en-US" dirty="0"/>
              <a:t> </a:t>
            </a:r>
            <a:r>
              <a:rPr lang="en-US" dirty="0" err="1"/>
              <a:t>positiva</a:t>
            </a:r>
            <a:r>
              <a:rPr lang="en-US" dirty="0"/>
              <a:t>;</a:t>
            </a:r>
          </a:p>
        </p:txBody>
      </p:sp>
      <p:pic>
        <p:nvPicPr>
          <p:cNvPr id="7170" name="Picture 2" descr="https://encrypted-tbn0.gstatic.com/images?q=tbn:ANd9GcSBY_C0GquVM1bcOkP53V8ivYosIy1fBBAjwIn4E5MBRNhy6n4RsA"/>
          <p:cNvPicPr>
            <a:picLocks noChangeAspect="1" noChangeArrowheads="1"/>
          </p:cNvPicPr>
          <p:nvPr/>
        </p:nvPicPr>
        <p:blipFill>
          <a:blip r:embed="rId2" cstate="print"/>
          <a:srcRect/>
          <a:stretch>
            <a:fillRect/>
          </a:stretch>
        </p:blipFill>
        <p:spPr bwMode="auto">
          <a:xfrm>
            <a:off x="5867400" y="4800600"/>
            <a:ext cx="2495550" cy="1828800"/>
          </a:xfrm>
          <a:prstGeom prst="rect">
            <a:avLst/>
          </a:prstGeom>
          <a:noFill/>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A30EB553-C383-47BF-82A3-65B5BCB4652E}"/>
              </a:ext>
            </a:extLst>
          </p:cNvPr>
          <p:cNvSpPr>
            <a:spLocks noGrp="1" noChangeArrowheads="1"/>
          </p:cNvSpPr>
          <p:nvPr>
            <p:ph type="title"/>
          </p:nvPr>
        </p:nvSpPr>
        <p:spPr/>
        <p:txBody>
          <a:bodyPr>
            <a:normAutofit fontScale="90000"/>
          </a:bodyPr>
          <a:lstStyle/>
          <a:p>
            <a:r>
              <a:rPr lang="en-US" altLang="en-US" dirty="0" err="1"/>
              <a:t>Cáncer</a:t>
            </a:r>
            <a:r>
              <a:rPr lang="en-US" altLang="en-US" dirty="0"/>
              <a:t> de </a:t>
            </a:r>
            <a:r>
              <a:rPr lang="en-US" altLang="en-US" dirty="0" err="1"/>
              <a:t>páncreas</a:t>
            </a:r>
            <a:r>
              <a:rPr lang="en-US" altLang="en-US" dirty="0"/>
              <a:t>
</a:t>
            </a:r>
          </a:p>
        </p:txBody>
      </p:sp>
      <p:sp>
        <p:nvSpPr>
          <p:cNvPr id="53251" name="Rectangle 3">
            <a:extLst>
              <a:ext uri="{FF2B5EF4-FFF2-40B4-BE49-F238E27FC236}">
                <a16:creationId xmlns:a16="http://schemas.microsoft.com/office/drawing/2014/main" id="{608D4B45-5F2E-4A62-9893-DD0B39A528CF}"/>
              </a:ext>
            </a:extLst>
          </p:cNvPr>
          <p:cNvSpPr>
            <a:spLocks noGrp="1" noChangeArrowheads="1"/>
          </p:cNvSpPr>
          <p:nvPr>
            <p:ph type="body" idx="1"/>
          </p:nvPr>
        </p:nvSpPr>
        <p:spPr/>
        <p:txBody>
          <a:bodyPr/>
          <a:lstStyle/>
          <a:p>
            <a:r>
              <a:rPr lang="es-ES" altLang="en-US" dirty="0"/>
              <a:t>Definido
Neoplasia maligna primaria potencialmente mortal que normalmente se encuentra en la cabeza del páncreas
</a:t>
            </a:r>
            <a:endParaRPr lang="en-US" altLang="en-US"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B096047B-57C1-4A51-81B9-9939A8199309}"/>
              </a:ext>
            </a:extLst>
          </p:cNvPr>
          <p:cNvSpPr>
            <a:spLocks noGrp="1" noChangeArrowheads="1"/>
          </p:cNvSpPr>
          <p:nvPr>
            <p:ph type="title"/>
          </p:nvPr>
        </p:nvSpPr>
        <p:spPr/>
        <p:txBody>
          <a:bodyPr>
            <a:normAutofit fontScale="90000"/>
          </a:bodyPr>
          <a:lstStyle/>
          <a:p>
            <a:r>
              <a:rPr lang="en-US" altLang="en-US" dirty="0"/>
              <a:t>Pancreatitis
</a:t>
            </a:r>
          </a:p>
        </p:txBody>
      </p:sp>
      <p:sp>
        <p:nvSpPr>
          <p:cNvPr id="55299" name="Rectangle 3">
            <a:extLst>
              <a:ext uri="{FF2B5EF4-FFF2-40B4-BE49-F238E27FC236}">
                <a16:creationId xmlns:a16="http://schemas.microsoft.com/office/drawing/2014/main" id="{2AA7D5D5-FE7A-4AAF-95FD-7C81B65F10D4}"/>
              </a:ext>
            </a:extLst>
          </p:cNvPr>
          <p:cNvSpPr>
            <a:spLocks noGrp="1" noChangeArrowheads="1"/>
          </p:cNvSpPr>
          <p:nvPr>
            <p:ph type="body" idx="1"/>
          </p:nvPr>
        </p:nvSpPr>
        <p:spPr>
          <a:xfrm>
            <a:off x="457200" y="1371600"/>
            <a:ext cx="8229600" cy="4267200"/>
          </a:xfrm>
        </p:spPr>
        <p:txBody>
          <a:bodyPr/>
          <a:lstStyle/>
          <a:p>
            <a:r>
              <a:rPr lang="en-US" altLang="en-US" dirty="0" err="1"/>
              <a:t>Pronunciado</a:t>
            </a:r>
            <a:r>
              <a:rPr lang="en-US" altLang="en-US" dirty="0"/>
              <a:t>
(pan-</a:t>
            </a:r>
            <a:r>
              <a:rPr lang="en-US" altLang="en-US" dirty="0" err="1"/>
              <a:t>kree</a:t>
            </a:r>
            <a:r>
              <a:rPr lang="en-US" altLang="en-US" dirty="0"/>
              <a:t>-ah-TYE-tis)
</a:t>
            </a:r>
            <a:r>
              <a:rPr lang="en-US" altLang="en-US" dirty="0" err="1"/>
              <a:t>Definido</a:t>
            </a:r>
            <a:r>
              <a:rPr lang="en-US" altLang="en-US" dirty="0"/>
              <a:t>
</a:t>
            </a:r>
            <a:r>
              <a:rPr lang="en-US" altLang="en-US" dirty="0" err="1"/>
              <a:t>Enfermedad</a:t>
            </a:r>
            <a:r>
              <a:rPr lang="en-US" altLang="en-US" dirty="0"/>
              <a:t> </a:t>
            </a:r>
            <a:r>
              <a:rPr lang="en-US" altLang="en-US" dirty="0" err="1"/>
              <a:t>inflamatoria</a:t>
            </a:r>
            <a:r>
              <a:rPr lang="en-US" altLang="en-US" dirty="0"/>
              <a:t> </a:t>
            </a:r>
            <a:r>
              <a:rPr lang="en-US" altLang="en-US" dirty="0" err="1"/>
              <a:t>destructiva</a:t>
            </a:r>
            <a:r>
              <a:rPr lang="en-US" altLang="en-US" dirty="0"/>
              <a:t> </a:t>
            </a:r>
            <a:r>
              <a:rPr lang="en-US" altLang="en-US" dirty="0" err="1"/>
              <a:t>aguda</a:t>
            </a:r>
            <a:r>
              <a:rPr lang="en-US" altLang="en-US" dirty="0"/>
              <a:t> o </a:t>
            </a:r>
            <a:r>
              <a:rPr lang="en-US" altLang="en-US" dirty="0" err="1"/>
              <a:t>crónica</a:t>
            </a:r>
            <a:r>
              <a:rPr lang="en-US" altLang="en-US" dirty="0"/>
              <a:t> del </a:t>
            </a:r>
            <a:r>
              <a:rPr lang="en-US" altLang="en-US" dirty="0" err="1"/>
              <a:t>páncreas</a:t>
            </a:r>
            <a:r>
              <a:rPr lang="en-US" altLang="en-US" dirty="0"/>
              <a:t>
</a:t>
            </a:r>
            <a:r>
              <a:rPr lang="en-US" altLang="en-US" dirty="0" err="1"/>
              <a:t>Crea</a:t>
            </a:r>
            <a:r>
              <a:rPr lang="en-US" altLang="en-US" dirty="0"/>
              <a:t> </a:t>
            </a:r>
            <a:r>
              <a:rPr lang="en-US" altLang="en-US" dirty="0" err="1"/>
              <a:t>síntomas</a:t>
            </a:r>
            <a:r>
              <a:rPr lang="en-US" altLang="en-US" dirty="0"/>
              <a:t> que </a:t>
            </a:r>
            <a:r>
              <a:rPr lang="en-US" altLang="en-US" dirty="0" err="1"/>
              <a:t>varían</a:t>
            </a:r>
            <a:r>
              <a:rPr lang="en-US" altLang="en-US" dirty="0"/>
              <a:t> </a:t>
            </a:r>
            <a:r>
              <a:rPr lang="en-US" altLang="en-US" dirty="0" err="1"/>
              <a:t>desde</a:t>
            </a:r>
            <a:r>
              <a:rPr lang="en-US" altLang="en-US" dirty="0"/>
              <a:t> edema </a:t>
            </a:r>
            <a:r>
              <a:rPr lang="en-US" altLang="en-US" dirty="0" err="1"/>
              <a:t>pancreático</a:t>
            </a:r>
            <a:r>
              <a:rPr lang="en-US" altLang="en-US" dirty="0"/>
              <a:t> </a:t>
            </a:r>
            <a:r>
              <a:rPr lang="en-US" altLang="en-US" dirty="0" err="1"/>
              <a:t>autolimitante</a:t>
            </a:r>
            <a:r>
              <a:rPr lang="en-US" altLang="en-US" dirty="0"/>
              <a:t> </a:t>
            </a:r>
            <a:r>
              <a:rPr lang="en-US" altLang="en-US" dirty="0" err="1"/>
              <a:t>leve</a:t>
            </a:r>
            <a:r>
              <a:rPr lang="en-US" altLang="en-US" dirty="0"/>
              <a:t> hasta pancreatitis </a:t>
            </a:r>
            <a:r>
              <a:rPr lang="en-US" altLang="en-US" dirty="0" err="1"/>
              <a:t>hemorrágica</a:t>
            </a:r>
            <a:r>
              <a:rPr lang="en-US" altLang="en-US" dirty="0"/>
              <a:t> </a:t>
            </a:r>
            <a:r>
              <a:rPr lang="en-US" altLang="en-US" dirty="0" err="1"/>
              <a:t>necrotizante</a:t>
            </a:r>
            <a:r>
              <a:rPr lang="en-US" altLang="en-US" dirty="0"/>
              <a:t> </a:t>
            </a:r>
            <a:r>
              <a:rPr lang="en-US" altLang="en-US" dirty="0" err="1"/>
              <a:t>masiva</a:t>
            </a:r>
            <a:r>
              <a:rPr lang="en-US" altLang="en-US" dirty="0"/>
              <a:t>
</a:t>
            </a:r>
            <a:endParaRPr lang="en-US" altLang="en-US" dirty="0">
              <a:solidFill>
                <a:srgbClr val="0066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err="1"/>
              <a:t>Esta</a:t>
            </a:r>
            <a:r>
              <a:rPr lang="en-US" dirty="0"/>
              <a:t> </a:t>
            </a:r>
            <a:r>
              <a:rPr lang="en-US" dirty="0" err="1"/>
              <a:t>estructura</a:t>
            </a:r>
            <a:r>
              <a:rPr lang="en-US" dirty="0"/>
              <a:t> del SNC </a:t>
            </a:r>
            <a:r>
              <a:rPr lang="en-US" dirty="0" err="1"/>
              <a:t>regula</a:t>
            </a:r>
            <a:r>
              <a:rPr lang="en-US" dirty="0"/>
              <a:t> </a:t>
            </a:r>
            <a:r>
              <a:rPr lang="en-US" dirty="0" err="1"/>
              <a:t>toda</a:t>
            </a:r>
            <a:r>
              <a:rPr lang="en-US" dirty="0"/>
              <a:t> la </a:t>
            </a:r>
            <a:r>
              <a:rPr lang="en-US" dirty="0" err="1"/>
              <a:t>actividad</a:t>
            </a:r>
            <a:r>
              <a:rPr lang="en-US" dirty="0"/>
              <a:t> del </a:t>
            </a:r>
            <a:r>
              <a:rPr lang="en-US" dirty="0" err="1"/>
              <a:t>sistema</a:t>
            </a:r>
            <a:r>
              <a:rPr lang="en-US" dirty="0"/>
              <a:t> </a:t>
            </a:r>
            <a:r>
              <a:rPr lang="en-US" dirty="0" err="1"/>
              <a:t>endocrino</a:t>
            </a:r>
            <a:r>
              <a:rPr lang="en-US" dirty="0"/>
              <a:t> y </a:t>
            </a:r>
            <a:r>
              <a:rPr lang="en-US" dirty="0" err="1"/>
              <a:t>fundamentalmente</a:t>
            </a:r>
            <a:r>
              <a:rPr lang="en-US" dirty="0"/>
              <a:t> en el control de la </a:t>
            </a:r>
            <a:r>
              <a:rPr lang="en-US" dirty="0" err="1"/>
              <a:t>Hipofisis</a:t>
            </a:r>
            <a:endParaRPr lang="en-US" dirty="0"/>
          </a:p>
          <a:p>
            <a:r>
              <a:rPr lang="en-US" dirty="0"/>
              <a:t>En el se </a:t>
            </a:r>
            <a:r>
              <a:rPr lang="en-US" dirty="0" err="1"/>
              <a:t>producen</a:t>
            </a:r>
            <a:r>
              <a:rPr lang="en-US" dirty="0"/>
              <a:t> </a:t>
            </a:r>
            <a:r>
              <a:rPr lang="en-US" dirty="0" err="1"/>
              <a:t>las</a:t>
            </a:r>
            <a:r>
              <a:rPr lang="en-US" dirty="0"/>
              <a:t> </a:t>
            </a:r>
            <a:r>
              <a:rPr lang="en-US" dirty="0" err="1"/>
              <a:t>hormonas</a:t>
            </a:r>
            <a:r>
              <a:rPr lang="en-US" dirty="0"/>
              <a:t> </a:t>
            </a:r>
            <a:r>
              <a:rPr lang="en-US" dirty="0" err="1"/>
              <a:t>Oxitocina</a:t>
            </a:r>
            <a:r>
              <a:rPr lang="en-US" dirty="0"/>
              <a:t> y la </a:t>
            </a:r>
            <a:r>
              <a:rPr lang="en-US" dirty="0" err="1"/>
              <a:t>Antidiuretica</a:t>
            </a:r>
            <a:r>
              <a:rPr lang="en-US" dirty="0"/>
              <a:t> </a:t>
            </a:r>
            <a:r>
              <a:rPr lang="en-US" dirty="0" err="1"/>
              <a:t>que</a:t>
            </a:r>
            <a:r>
              <a:rPr lang="en-US" dirty="0"/>
              <a:t> se </a:t>
            </a:r>
            <a:r>
              <a:rPr lang="en-US" dirty="0" err="1"/>
              <a:t>almacenan</a:t>
            </a:r>
            <a:r>
              <a:rPr lang="en-US" dirty="0"/>
              <a:t> en el </a:t>
            </a:r>
            <a:r>
              <a:rPr lang="en-US" dirty="0" err="1"/>
              <a:t>lobulo</a:t>
            </a:r>
            <a:r>
              <a:rPr lang="en-US" dirty="0"/>
              <a:t> posterior de la </a:t>
            </a:r>
            <a:r>
              <a:rPr lang="en-US" dirty="0" err="1"/>
              <a:t>hipofisis</a:t>
            </a:r>
            <a:r>
              <a:rPr lang="en-US" dirty="0"/>
              <a:t>.</a:t>
            </a:r>
          </a:p>
        </p:txBody>
      </p:sp>
      <p:sp>
        <p:nvSpPr>
          <p:cNvPr id="3" name="Title 2"/>
          <p:cNvSpPr>
            <a:spLocks noGrp="1"/>
          </p:cNvSpPr>
          <p:nvPr>
            <p:ph type="title"/>
          </p:nvPr>
        </p:nvSpPr>
        <p:spPr/>
        <p:txBody>
          <a:bodyPr/>
          <a:lstStyle/>
          <a:p>
            <a:r>
              <a:rPr lang="en-US" dirty="0" err="1"/>
              <a:t>Hipotalamo</a:t>
            </a:r>
            <a:endParaRPr lang="en-US" dirty="0"/>
          </a:p>
        </p:txBody>
      </p:sp>
      <p:pic>
        <p:nvPicPr>
          <p:cNvPr id="6146" name="Picture 2" descr="https://encrypted-tbn0.gstatic.com/images?q=tbn:ANd9GcQH3H6nPybfMSBkFE3kZznM8mZ-5svcWORk7LFkS1gc3xddgKci4g"/>
          <p:cNvPicPr>
            <a:picLocks noChangeAspect="1" noChangeArrowheads="1"/>
          </p:cNvPicPr>
          <p:nvPr/>
        </p:nvPicPr>
        <p:blipFill>
          <a:blip r:embed="rId2" cstate="print"/>
          <a:srcRect/>
          <a:stretch>
            <a:fillRect/>
          </a:stretch>
        </p:blipFill>
        <p:spPr bwMode="auto">
          <a:xfrm>
            <a:off x="5715000" y="4267200"/>
            <a:ext cx="3153657" cy="236220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err="1"/>
              <a:t>Esta</a:t>
            </a:r>
            <a:r>
              <a:rPr lang="en-US" dirty="0"/>
              <a:t> </a:t>
            </a:r>
            <a:r>
              <a:rPr lang="en-US" dirty="0" err="1"/>
              <a:t>situada</a:t>
            </a:r>
            <a:r>
              <a:rPr lang="en-US" dirty="0"/>
              <a:t> en el </a:t>
            </a:r>
            <a:r>
              <a:rPr lang="en-US" dirty="0" err="1"/>
              <a:t>techo</a:t>
            </a:r>
            <a:r>
              <a:rPr lang="en-US" dirty="0"/>
              <a:t> del </a:t>
            </a:r>
            <a:r>
              <a:rPr lang="en-US" dirty="0" err="1"/>
              <a:t>diencefalo</a:t>
            </a:r>
            <a:r>
              <a:rPr lang="en-US" dirty="0"/>
              <a:t> y </a:t>
            </a:r>
            <a:r>
              <a:rPr lang="en-US" dirty="0" err="1"/>
              <a:t>es</a:t>
            </a:r>
            <a:r>
              <a:rPr lang="en-US" dirty="0"/>
              <a:t> la </a:t>
            </a:r>
            <a:r>
              <a:rPr lang="en-US" dirty="0" err="1"/>
              <a:t>encargada</a:t>
            </a:r>
            <a:r>
              <a:rPr lang="en-US" dirty="0"/>
              <a:t> de </a:t>
            </a:r>
            <a:r>
              <a:rPr lang="en-US" dirty="0" err="1"/>
              <a:t>secretar</a:t>
            </a:r>
            <a:r>
              <a:rPr lang="en-US" dirty="0"/>
              <a:t> la </a:t>
            </a:r>
            <a:r>
              <a:rPr lang="en-US" dirty="0" err="1"/>
              <a:t>Melatonina</a:t>
            </a:r>
            <a:r>
              <a:rPr lang="en-US" dirty="0"/>
              <a:t> y </a:t>
            </a:r>
            <a:r>
              <a:rPr lang="en-US" dirty="0" err="1"/>
              <a:t>otras</a:t>
            </a:r>
            <a:r>
              <a:rPr lang="en-US" dirty="0"/>
              <a:t> </a:t>
            </a:r>
            <a:r>
              <a:rPr lang="en-US" dirty="0" err="1"/>
              <a:t>hormonas</a:t>
            </a:r>
            <a:r>
              <a:rPr lang="en-US" dirty="0"/>
              <a:t> </a:t>
            </a:r>
            <a:r>
              <a:rPr lang="en-US" dirty="0" err="1"/>
              <a:t>todavia</a:t>
            </a:r>
            <a:r>
              <a:rPr lang="en-US" dirty="0"/>
              <a:t> no </a:t>
            </a:r>
            <a:r>
              <a:rPr lang="en-US" dirty="0" err="1"/>
              <a:t>conocidas</a:t>
            </a:r>
            <a:endParaRPr lang="en-US" dirty="0"/>
          </a:p>
          <a:p>
            <a:r>
              <a:rPr lang="en-US" dirty="0" err="1"/>
              <a:t>Funciona</a:t>
            </a:r>
            <a:r>
              <a:rPr lang="en-US" dirty="0"/>
              <a:t> </a:t>
            </a:r>
            <a:r>
              <a:rPr lang="en-US" dirty="0" err="1"/>
              <a:t>como</a:t>
            </a:r>
            <a:r>
              <a:rPr lang="en-US" dirty="0"/>
              <a:t> un </a:t>
            </a:r>
            <a:r>
              <a:rPr lang="en-US" dirty="0" err="1"/>
              <a:t>reloj</a:t>
            </a:r>
            <a:r>
              <a:rPr lang="en-US" dirty="0"/>
              <a:t> </a:t>
            </a:r>
            <a:r>
              <a:rPr lang="en-US" dirty="0" err="1"/>
              <a:t>biologica</a:t>
            </a:r>
            <a:r>
              <a:rPr lang="en-US" dirty="0"/>
              <a:t>, se </a:t>
            </a:r>
            <a:r>
              <a:rPr lang="en-US" dirty="0" err="1"/>
              <a:t>encarga</a:t>
            </a:r>
            <a:r>
              <a:rPr lang="en-US" dirty="0"/>
              <a:t> de los </a:t>
            </a:r>
            <a:r>
              <a:rPr lang="en-US" dirty="0" err="1"/>
              <a:t>ciclos</a:t>
            </a:r>
            <a:r>
              <a:rPr lang="en-US" dirty="0"/>
              <a:t> del </a:t>
            </a:r>
            <a:r>
              <a:rPr lang="en-US" dirty="0" err="1"/>
              <a:t>sueño</a:t>
            </a:r>
            <a:r>
              <a:rPr lang="en-US" dirty="0"/>
              <a:t> y la </a:t>
            </a:r>
            <a:r>
              <a:rPr lang="en-US" dirty="0" err="1"/>
              <a:t>vigilia</a:t>
            </a:r>
            <a:r>
              <a:rPr lang="en-US" dirty="0"/>
              <a:t>, </a:t>
            </a:r>
            <a:r>
              <a:rPr lang="en-US" dirty="0" err="1"/>
              <a:t>dia</a:t>
            </a:r>
            <a:r>
              <a:rPr lang="en-US" dirty="0"/>
              <a:t> y </a:t>
            </a:r>
            <a:r>
              <a:rPr lang="en-US" dirty="0" err="1"/>
              <a:t>noche</a:t>
            </a:r>
            <a:r>
              <a:rPr lang="en-US" dirty="0"/>
              <a:t>.</a:t>
            </a:r>
          </a:p>
          <a:p>
            <a:endParaRPr lang="en-US" dirty="0"/>
          </a:p>
        </p:txBody>
      </p:sp>
      <p:sp>
        <p:nvSpPr>
          <p:cNvPr id="3" name="Title 2"/>
          <p:cNvSpPr>
            <a:spLocks noGrp="1"/>
          </p:cNvSpPr>
          <p:nvPr>
            <p:ph type="title"/>
          </p:nvPr>
        </p:nvSpPr>
        <p:spPr/>
        <p:txBody>
          <a:bodyPr/>
          <a:lstStyle/>
          <a:p>
            <a:r>
              <a:rPr lang="en-US" dirty="0" err="1"/>
              <a:t>Glandula</a:t>
            </a:r>
            <a:r>
              <a:rPr lang="en-US" dirty="0"/>
              <a:t> Pineal</a:t>
            </a:r>
          </a:p>
        </p:txBody>
      </p:sp>
      <p:pic>
        <p:nvPicPr>
          <p:cNvPr id="5122" name="Picture 2" descr="https://encrypted-tbn1.gstatic.com/images?q=tbn:ANd9GcS2BsduFIcmYqBMd4qCj1y9ak2Xpij0IwrtY6Cs-Gxb_l6Pp-RM3Q"/>
          <p:cNvPicPr>
            <a:picLocks noChangeAspect="1" noChangeArrowheads="1"/>
          </p:cNvPicPr>
          <p:nvPr/>
        </p:nvPicPr>
        <p:blipFill>
          <a:blip r:embed="rId2" cstate="print"/>
          <a:srcRect/>
          <a:stretch>
            <a:fillRect/>
          </a:stretch>
        </p:blipFill>
        <p:spPr bwMode="auto">
          <a:xfrm>
            <a:off x="5715000" y="3886200"/>
            <a:ext cx="2934601" cy="2590800"/>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Concourse</Template>
  <TotalTime>3236</TotalTime>
  <Words>1792</Words>
  <Application>Microsoft Office PowerPoint</Application>
  <PresentationFormat>On-screen Show (4:3)</PresentationFormat>
  <Paragraphs>232</Paragraphs>
  <Slides>71</Slides>
  <Notes>30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71</vt:i4>
      </vt:variant>
    </vt:vector>
  </HeadingPairs>
  <TitlesOfParts>
    <vt:vector size="79" baseType="lpstr">
      <vt:lpstr>Arial</vt:lpstr>
      <vt:lpstr>Calibri</vt:lpstr>
      <vt:lpstr>Lucida Sans Unicode</vt:lpstr>
      <vt:lpstr>Verdana</vt:lpstr>
      <vt:lpstr>Wingdings</vt:lpstr>
      <vt:lpstr>Wingdings 2</vt:lpstr>
      <vt:lpstr>Wingdings 3</vt:lpstr>
      <vt:lpstr>Concourse</vt:lpstr>
      <vt:lpstr>SISTEMA ENDOCRINO</vt:lpstr>
      <vt:lpstr>Hormonas</vt:lpstr>
      <vt:lpstr>FUNCIONES DEL SISTEMA ENDOCRINO</vt:lpstr>
      <vt:lpstr>PRINCIPALES GLANDULAS DEL SISTEMA ENDOCRINO</vt:lpstr>
      <vt:lpstr>CONTROL HORMONAL</vt:lpstr>
      <vt:lpstr>RETROALIMENTACION NEGATIVA</vt:lpstr>
      <vt:lpstr>Retroalimentacion positiva;</vt:lpstr>
      <vt:lpstr>Hipotalamo</vt:lpstr>
      <vt:lpstr>Glandula Pineal</vt:lpstr>
      <vt:lpstr>HIPOFISIS</vt:lpstr>
      <vt:lpstr>HIPOFISIS</vt:lpstr>
      <vt:lpstr>HORMONAS DEL LOBULO POSTERIOR</vt:lpstr>
      <vt:lpstr>OXITOCINA</vt:lpstr>
      <vt:lpstr>ANTIDIURETICA</vt:lpstr>
      <vt:lpstr>HIPOFISIS ANTERIOR:  Adeno Hipofisis</vt:lpstr>
      <vt:lpstr>GH O SOMATOTROPINA</vt:lpstr>
      <vt:lpstr>PROLACTINA</vt:lpstr>
      <vt:lpstr>HORMONA ESTIMULANTE DE LA TIROIDES</vt:lpstr>
      <vt:lpstr>ADENOCORTICOTROPICA(ACTH)</vt:lpstr>
      <vt:lpstr>FOLICULOESTIMULANTE(FSH)</vt:lpstr>
      <vt:lpstr>LUTEINIZANTE(LH)</vt:lpstr>
      <vt:lpstr>ESTIMULANTE DE LAS CELULAS INTERSTICIALES</vt:lpstr>
      <vt:lpstr>ESTIMULANTE DE LOS MELANOCITOS</vt:lpstr>
      <vt:lpstr>GLANDULA TIROIDES</vt:lpstr>
      <vt:lpstr>GLANDULA TIROIDES</vt:lpstr>
      <vt:lpstr>PARATIROIDES</vt:lpstr>
      <vt:lpstr>TIMO</vt:lpstr>
      <vt:lpstr>GLANDULAS ADRENALES</vt:lpstr>
      <vt:lpstr>GLANDULAS ADRENALES</vt:lpstr>
      <vt:lpstr>HORMONAS DE LA CORTEZA ADRENAL</vt:lpstr>
      <vt:lpstr>HORMONAS DE LA CORTEZA ADRENAL</vt:lpstr>
      <vt:lpstr>HORMONAS DE LA CORTEZA ADRENAL</vt:lpstr>
      <vt:lpstr>MEDULA ADRENAL</vt:lpstr>
      <vt:lpstr>MEDULA ADRENAL</vt:lpstr>
      <vt:lpstr>PANCREAS</vt:lpstr>
      <vt:lpstr>PANCREAS</vt:lpstr>
      <vt:lpstr>GONADAS</vt:lpstr>
      <vt:lpstr>GONADAS</vt:lpstr>
      <vt:lpstr>GONADAS</vt:lpstr>
      <vt:lpstr>Otras estructuras productoras de hormonas :</vt:lpstr>
      <vt:lpstr>Otras estructuras productoras de hormonas :</vt:lpstr>
      <vt:lpstr>CONDICIONES PATOLOGICAS
</vt:lpstr>
      <vt:lpstr>Acromegalia </vt:lpstr>
      <vt:lpstr>Diabetes Insípida
</vt:lpstr>
      <vt:lpstr>Enanismo
</vt:lpstr>
      <vt:lpstr>Gigantismo
</vt:lpstr>
      <vt:lpstr>Hipopituitarismo
</vt:lpstr>
      <vt:lpstr>Cáncer, Glándula tiroidea
</vt:lpstr>
      <vt:lpstr>Biter, Simple; Tóxico
</vt:lpstr>
      <vt:lpstr>Enfermedad de Graves (Hipertiroidismo)
</vt:lpstr>
      <vt:lpstr>Enfermedad de Graves Hipertiroidismo
</vt:lpstr>
      <vt:lpstr>Hipotiroidismo
</vt:lpstr>
      <vt:lpstr>Hipotiroidismo
</vt:lpstr>
      <vt:lpstr>Tiroiditis (Hashimoto's)
</vt:lpstr>
      <vt:lpstr>Thyrotoxicosis (Tormenta tiroidea)
</vt:lpstr>
      <vt:lpstr>Hiperparatiroidismo (Hipercalcemia)
</vt:lpstr>
      <vt:lpstr>Hipoparatiroidismo
</vt:lpstr>
      <vt:lpstr>Enfermedad de Addison
</vt:lpstr>
      <vt:lpstr>Enfermedad de Conn (Aldosteronismo primario)
</vt:lpstr>
      <vt:lpstr>Síndrome de Cushing
</vt:lpstr>
      <vt:lpstr>Síndrome de Cushing
</vt:lpstr>
      <vt:lpstr>Feocromocromocroma</vt:lpstr>
      <vt:lpstr>Virilismo
</vt:lpstr>
      <vt:lpstr>Virilismo
</vt:lpstr>
      <vt:lpstr>Diabetes Mellitus
</vt:lpstr>
      <vt:lpstr>Diabetes Mellitus
</vt:lpstr>
      <vt:lpstr>Diabetes Mellitus
</vt:lpstr>
      <vt:lpstr>Retinopatía diabética
</vt:lpstr>
      <vt:lpstr>Diabetes gestacional
</vt:lpstr>
      <vt:lpstr>Cáncer de páncreas
</vt:lpstr>
      <vt:lpstr>Pancreatitis
</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aida</dc:creator>
  <cp:lastModifiedBy> </cp:lastModifiedBy>
  <cp:revision>282</cp:revision>
  <dcterms:created xsi:type="dcterms:W3CDTF">2011-11-26T12:14:43Z</dcterms:created>
  <dcterms:modified xsi:type="dcterms:W3CDTF">2020-05-13T03:01:32Z</dcterms:modified>
</cp:coreProperties>
</file>