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6" r:id="rId2"/>
    <p:sldId id="257" r:id="rId3"/>
    <p:sldId id="258" r:id="rId4"/>
    <p:sldId id="259" r:id="rId5"/>
    <p:sldId id="263" r:id="rId6"/>
    <p:sldId id="260" r:id="rId7"/>
    <p:sldId id="261" r:id="rId8"/>
    <p:sldId id="262" r:id="rId9"/>
    <p:sldId id="266" r:id="rId10"/>
    <p:sldId id="267" r:id="rId11"/>
    <p:sldId id="268" r:id="rId12"/>
    <p:sldId id="269" r:id="rId13"/>
    <p:sldId id="271" r:id="rId14"/>
    <p:sldId id="275" r:id="rId15"/>
    <p:sldId id="276" r:id="rId16"/>
    <p:sldId id="280" r:id="rId17"/>
    <p:sldId id="281" r:id="rId18"/>
    <p:sldId id="282" r:id="rId19"/>
    <p:sldId id="284" r:id="rId20"/>
    <p:sldId id="288" r:id="rId21"/>
    <p:sldId id="289" r:id="rId22"/>
    <p:sldId id="290" r:id="rId23"/>
    <p:sldId id="291" r:id="rId24"/>
    <p:sldId id="292" r:id="rId25"/>
    <p:sldId id="294" r:id="rId26"/>
    <p:sldId id="295" r:id="rId27"/>
    <p:sldId id="303" r:id="rId28"/>
    <p:sldId id="306" r:id="rId29"/>
    <p:sldId id="311" r:id="rId30"/>
    <p:sldId id="312" r:id="rId31"/>
    <p:sldId id="314" r:id="rId32"/>
    <p:sldId id="315" r:id="rId33"/>
    <p:sldId id="320" r:id="rId34"/>
    <p:sldId id="322" r:id="rId35"/>
    <p:sldId id="323" r:id="rId36"/>
    <p:sldId id="324" r:id="rId37"/>
    <p:sldId id="325" r:id="rId38"/>
    <p:sldId id="326" r:id="rId39"/>
    <p:sldId id="327" r:id="rId40"/>
    <p:sldId id="328" r:id="rId41"/>
    <p:sldId id="329" r:id="rId42"/>
    <p:sldId id="369" r:id="rId43"/>
    <p:sldId id="330" r:id="rId44"/>
    <p:sldId id="332" r:id="rId45"/>
    <p:sldId id="368" r:id="rId46"/>
    <p:sldId id="337" r:id="rId47"/>
    <p:sldId id="338" r:id="rId48"/>
    <p:sldId id="339" r:id="rId49"/>
    <p:sldId id="340" r:id="rId50"/>
    <p:sldId id="341" r:id="rId51"/>
    <p:sldId id="342" r:id="rId52"/>
    <p:sldId id="343" r:id="rId53"/>
    <p:sldId id="346" r:id="rId54"/>
    <p:sldId id="347" r:id="rId55"/>
    <p:sldId id="348" r:id="rId56"/>
    <p:sldId id="352" r:id="rId57"/>
    <p:sldId id="359" r:id="rId58"/>
    <p:sldId id="358" r:id="rId59"/>
    <p:sldId id="354" r:id="rId60"/>
    <p:sldId id="370" r:id="rId61"/>
    <p:sldId id="371" r:id="rId62"/>
    <p:sldId id="372" r:id="rId63"/>
    <p:sldId id="373" r:id="rId64"/>
    <p:sldId id="374" r:id="rId65"/>
    <p:sldId id="375" r:id="rId66"/>
    <p:sldId id="379" r:id="rId67"/>
    <p:sldId id="384" r:id="rId68"/>
    <p:sldId id="391" r:id="rId69"/>
    <p:sldId id="397" r:id="rId70"/>
    <p:sldId id="286" r:id="rId71"/>
    <p:sldId id="398" r:id="rId72"/>
    <p:sldId id="399" r:id="rId73"/>
    <p:sldId id="400" r:id="rId74"/>
    <p:sldId id="402" r:id="rId75"/>
    <p:sldId id="403" r:id="rId76"/>
    <p:sldId id="293" r:id="rId77"/>
    <p:sldId id="404" r:id="rId78"/>
    <p:sldId id="405" r:id="rId79"/>
    <p:sldId id="300" r:id="rId80"/>
    <p:sldId id="407" r:id="rId81"/>
    <p:sldId id="409" r:id="rId82"/>
    <p:sldId id="316" r:id="rId83"/>
    <p:sldId id="411" r:id="rId84"/>
    <p:sldId id="412" r:id="rId85"/>
    <p:sldId id="413" r:id="rId86"/>
    <p:sldId id="333" r:id="rId87"/>
    <p:sldId id="418" r:id="rId88"/>
    <p:sldId id="419" r:id="rId89"/>
    <p:sldId id="420" r:id="rId90"/>
    <p:sldId id="331"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452" userDrawn="1">
          <p15:clr>
            <a:srgbClr val="A4A3A4"/>
          </p15:clr>
        </p15:guide>
        <p15:guide id="3"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08" y="198"/>
      </p:cViewPr>
      <p:guideLst>
        <p:guide orient="horz" pos="2160"/>
        <p:guide pos="445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5D95C4-11EB-4FB4-A51B-32DB7F21EF0B}" type="datetimeFigureOut">
              <a:rPr lang="en-US" smtClean="0"/>
              <a:pPr/>
              <a:t>5/12/2020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50AAD7-B3DF-4598-A8A4-693A73269630}" type="slidenum">
              <a:rPr lang="en-US" smtClean="0"/>
              <a:pPr/>
              <a:t>‹#›</a:t>
            </a:fld>
            <a:endParaRPr lang="en-US"/>
          </a:p>
        </p:txBody>
      </p:sp>
    </p:spTree>
    <p:extLst>
      <p:ext uri="{BB962C8B-B14F-4D97-AF65-F5344CB8AC3E}">
        <p14:creationId xmlns:p14="http://schemas.microsoft.com/office/powerpoint/2010/main" val="1174129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50AAD7-B3DF-4598-A8A4-693A73269630}" type="slidenum">
              <a:rPr lang="en-US" smtClean="0"/>
              <a:pPr/>
              <a:t>22</a:t>
            </a:fld>
            <a:endParaRPr lang="en-US"/>
          </a:p>
        </p:txBody>
      </p:sp>
    </p:spTree>
    <p:extLst>
      <p:ext uri="{BB962C8B-B14F-4D97-AF65-F5344CB8AC3E}">
        <p14:creationId xmlns:p14="http://schemas.microsoft.com/office/powerpoint/2010/main" val="977153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3"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087"/>
          </a:p>
        </p:txBody>
      </p:sp>
      <p:sp>
        <p:nvSpPr>
          <p:cNvPr id="9" name="Title 8"/>
          <p:cNvSpPr>
            <a:spLocks noGrp="1"/>
          </p:cNvSpPr>
          <p:nvPr>
            <p:ph type="ctrTitle"/>
          </p:nvPr>
        </p:nvSpPr>
        <p:spPr>
          <a:xfrm>
            <a:off x="914400" y="1752604"/>
            <a:ext cx="10363200" cy="1829761"/>
          </a:xfrm>
        </p:spPr>
        <p:txBody>
          <a:bodyPr vert="horz" anchor="b">
            <a:normAutofit/>
            <a:scene3d>
              <a:camera prst="orthographicFront"/>
              <a:lightRig rig="soft" dir="t"/>
            </a:scene3d>
            <a:sp3d prstMaterial="softEdge">
              <a:bevelT w="25400" h="25400"/>
            </a:sp3d>
          </a:bodyPr>
          <a:lstStyle>
            <a:lvl1pPr algn="r">
              <a:defRPr sz="5565"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74211" indent="0" algn="r">
              <a:buNone/>
              <a:defRPr>
                <a:solidFill>
                  <a:schemeClr val="tx2"/>
                </a:solidFill>
              </a:defRPr>
            </a:lvl1pPr>
            <a:lvl2pPr marL="530078" indent="0" algn="ctr">
              <a:buNone/>
            </a:lvl2pPr>
            <a:lvl3pPr marL="1060155" indent="0" algn="ctr">
              <a:buNone/>
            </a:lvl3pPr>
            <a:lvl4pPr marL="1590233" indent="0" algn="ctr">
              <a:buNone/>
            </a:lvl4pPr>
            <a:lvl5pPr marL="2120311" indent="0" algn="ctr">
              <a:buNone/>
            </a:lvl5pPr>
            <a:lvl6pPr marL="2650388" indent="0" algn="ctr">
              <a:buNone/>
            </a:lvl6pPr>
            <a:lvl7pPr marL="3180466" indent="0" algn="ctr">
              <a:buNone/>
            </a:lvl7pPr>
            <a:lvl8pPr marL="3710544" indent="0" algn="ctr">
              <a:buNone/>
            </a:lvl8pPr>
            <a:lvl9pPr marL="4240621"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2087"/>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2087"/>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2087"/>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562CB4B-FD1F-47D7-8A39-E223DC6ADA8A}"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6F555C9-E0BB-4E2E-9187-00432718AD9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2"/>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62CB4B-FD1F-47D7-8A39-E223DC6ADA8A}"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555C9-E0BB-4E2E-9187-00432718AD9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3"/>
            <a:ext cx="2369961"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62CB4B-FD1F-47D7-8A39-E223DC6ADA8A}"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555C9-E0BB-4E2E-9187-00432718AD9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62CB4B-FD1F-47D7-8A39-E223DC6ADA8A}"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555C9-E0BB-4E2E-9187-00432718AD9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5565"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667">
                <a:solidFill>
                  <a:schemeClr val="tx1"/>
                </a:solidFill>
              </a:defRPr>
            </a:lvl1pPr>
            <a:lvl2pPr>
              <a:buNone/>
              <a:defRPr sz="2087">
                <a:solidFill>
                  <a:schemeClr val="tx1">
                    <a:tint val="75000"/>
                  </a:schemeClr>
                </a:solidFill>
              </a:defRPr>
            </a:lvl2pPr>
            <a:lvl3pPr>
              <a:buNone/>
              <a:defRPr sz="1855">
                <a:solidFill>
                  <a:schemeClr val="tx1">
                    <a:tint val="75000"/>
                  </a:schemeClr>
                </a:solidFill>
              </a:defRPr>
            </a:lvl3pPr>
            <a:lvl4pPr>
              <a:buNone/>
              <a:defRPr sz="1623">
                <a:solidFill>
                  <a:schemeClr val="tx1">
                    <a:tint val="75000"/>
                  </a:schemeClr>
                </a:solidFill>
              </a:defRPr>
            </a:lvl4pPr>
            <a:lvl5pPr>
              <a:buNone/>
              <a:defRPr sz="1623">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562CB4B-FD1F-47D7-8A39-E223DC6ADA8A}"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555C9-E0BB-4E2E-9187-00432718AD97}"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2087"/>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2087"/>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1"/>
            <a:ext cx="5384800" cy="4525963"/>
          </a:xfrm>
        </p:spPr>
        <p:txBody>
          <a:bodyPr/>
          <a:lstStyle>
            <a:lvl1pPr>
              <a:defRPr sz="3246"/>
            </a:lvl1pPr>
            <a:lvl2pPr>
              <a:defRPr sz="2783"/>
            </a:lvl2pPr>
            <a:lvl3pPr>
              <a:defRPr sz="2319"/>
            </a:lvl3pPr>
            <a:lvl4pPr>
              <a:defRPr sz="2087"/>
            </a:lvl4pPr>
            <a:lvl5pPr>
              <a:defRPr sz="2087"/>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1"/>
            <a:ext cx="5384800" cy="4525963"/>
          </a:xfrm>
        </p:spPr>
        <p:txBody>
          <a:bodyPr/>
          <a:lstStyle>
            <a:lvl1pPr>
              <a:defRPr sz="3246"/>
            </a:lvl1pPr>
            <a:lvl2pPr>
              <a:defRPr sz="2783"/>
            </a:lvl2pPr>
            <a:lvl3pPr>
              <a:defRPr sz="2319"/>
            </a:lvl3pPr>
            <a:lvl4pPr>
              <a:defRPr sz="2087"/>
            </a:lvl4pPr>
            <a:lvl5pPr>
              <a:defRPr sz="2087"/>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562CB4B-FD1F-47D7-8A39-E223DC6ADA8A}"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555C9-E0BB-4E2E-9187-00432718AD9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783" b="0">
                <a:solidFill>
                  <a:schemeClr val="bg1"/>
                </a:solidFill>
              </a:defRPr>
            </a:lvl1pPr>
            <a:lvl2pPr>
              <a:buNone/>
              <a:defRPr sz="2319" b="1"/>
            </a:lvl2pPr>
            <a:lvl3pPr>
              <a:buNone/>
              <a:defRPr sz="2087" b="1"/>
            </a:lvl3pPr>
            <a:lvl4pPr>
              <a:buNone/>
              <a:defRPr sz="1855" b="1"/>
            </a:lvl4pPr>
            <a:lvl5pPr>
              <a:buNone/>
              <a:defRPr sz="1855"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0" y="5410200"/>
            <a:ext cx="5389033" cy="762000"/>
          </a:xfrm>
          <a:solidFill>
            <a:schemeClr val="accent1"/>
          </a:solidFill>
          <a:ln w="9652">
            <a:solidFill>
              <a:schemeClr val="accent1"/>
            </a:solidFill>
            <a:miter lim="800000"/>
          </a:ln>
        </p:spPr>
        <p:txBody>
          <a:bodyPr lIns="182880" anchor="ctr"/>
          <a:lstStyle>
            <a:lvl1pPr marL="0" indent="0">
              <a:buNone/>
              <a:defRPr sz="2783" b="0">
                <a:solidFill>
                  <a:schemeClr val="bg1"/>
                </a:solidFill>
              </a:defRPr>
            </a:lvl1pPr>
            <a:lvl2pPr>
              <a:buNone/>
              <a:defRPr sz="2319" b="1"/>
            </a:lvl2pPr>
            <a:lvl3pPr>
              <a:buNone/>
              <a:defRPr sz="2087" b="1"/>
            </a:lvl3pPr>
            <a:lvl4pPr>
              <a:buNone/>
              <a:defRPr sz="1855" b="1"/>
            </a:lvl4pPr>
            <a:lvl5pPr>
              <a:buNone/>
              <a:defRPr sz="1855"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7"/>
            <a:ext cx="5386917" cy="3941763"/>
          </a:xfrm>
          <a:ln>
            <a:noFill/>
            <a:prstDash val="sysDash"/>
            <a:miter lim="800000"/>
          </a:ln>
        </p:spPr>
        <p:txBody>
          <a:bodyPr/>
          <a:lstStyle>
            <a:lvl1pPr>
              <a:defRPr sz="2783"/>
            </a:lvl1pPr>
            <a:lvl2pPr>
              <a:defRPr sz="2319"/>
            </a:lvl2pPr>
            <a:lvl3pPr>
              <a:defRPr sz="2087"/>
            </a:lvl3pPr>
            <a:lvl4pPr>
              <a:defRPr sz="1855"/>
            </a:lvl4pPr>
            <a:lvl5pPr>
              <a:defRPr sz="185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9" y="1444297"/>
            <a:ext cx="5389033" cy="3941763"/>
          </a:xfrm>
          <a:ln>
            <a:noFill/>
            <a:prstDash val="sysDash"/>
            <a:miter lim="800000"/>
          </a:ln>
        </p:spPr>
        <p:txBody>
          <a:bodyPr/>
          <a:lstStyle>
            <a:lvl1pPr>
              <a:spcBef>
                <a:spcPts val="0"/>
              </a:spcBef>
              <a:defRPr sz="2783"/>
            </a:lvl1pPr>
            <a:lvl2pPr>
              <a:defRPr sz="2319"/>
            </a:lvl2pPr>
            <a:lvl3pPr>
              <a:defRPr sz="2087"/>
            </a:lvl3pPr>
            <a:lvl4pPr>
              <a:defRPr sz="1855"/>
            </a:lvl4pPr>
            <a:lvl5pPr>
              <a:defRPr sz="185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562CB4B-FD1F-47D7-8A39-E223DC6ADA8A}"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F555C9-E0BB-4E2E-9187-00432718AD9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562CB4B-FD1F-47D7-8A39-E223DC6ADA8A}"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F555C9-E0BB-4E2E-9187-00432718AD9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62CB4B-FD1F-47D7-8A39-E223DC6ADA8A}"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F555C9-E0BB-4E2E-9187-00432718AD9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899"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1" y="5355102"/>
            <a:ext cx="5299456" cy="914400"/>
          </a:xfrm>
        </p:spPr>
        <p:txBody>
          <a:bodyPr/>
          <a:lstStyle>
            <a:lvl1pPr marL="0" indent="0" algn="r">
              <a:buNone/>
              <a:defRPr sz="1855"/>
            </a:lvl1pPr>
            <a:lvl2pPr>
              <a:buNone/>
              <a:defRPr sz="1391"/>
            </a:lvl2pPr>
            <a:lvl3pPr>
              <a:buNone/>
              <a:defRPr sz="1159"/>
            </a:lvl3pPr>
            <a:lvl4pPr>
              <a:buNone/>
              <a:defRPr sz="1043"/>
            </a:lvl4pPr>
            <a:lvl5pPr>
              <a:buNone/>
              <a:defRPr sz="1043"/>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1" y="274320"/>
            <a:ext cx="9973056" cy="4572000"/>
          </a:xfrm>
        </p:spPr>
        <p:txBody>
          <a:bodyPr/>
          <a:lstStyle>
            <a:lvl1pPr>
              <a:defRPr sz="3710"/>
            </a:lvl1pPr>
            <a:lvl2pPr>
              <a:defRPr sz="3246"/>
            </a:lvl2pPr>
            <a:lvl3pPr>
              <a:defRPr sz="2783"/>
            </a:lvl3pPr>
            <a:lvl4pPr>
              <a:defRPr sz="2319"/>
            </a:lvl4pPr>
            <a:lvl5pPr>
              <a:defRPr sz="2319"/>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4562CB4B-FD1F-47D7-8A39-E223DC6ADA8A}"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555C9-E0BB-4E2E-9187-00432718AD9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21203" indent="0" algn="r">
              <a:buNone/>
              <a:defRPr sz="1623"/>
            </a:lvl1pPr>
            <a:lvl2pPr>
              <a:defRPr sz="1391"/>
            </a:lvl2pPr>
            <a:lvl3pPr>
              <a:defRPr sz="1159"/>
            </a:lvl3pPr>
            <a:lvl4pPr>
              <a:defRPr sz="1043"/>
            </a:lvl4pPr>
            <a:lvl5pPr>
              <a:defRPr sz="1043"/>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71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562CB4B-FD1F-47D7-8A39-E223DC6ADA8A}" type="datetimeFigureOut">
              <a:rPr lang="en-US" smtClean="0"/>
              <a:pPr/>
              <a:t>5/12/2020</a:t>
            </a:fld>
            <a:endParaRPr lang="en-US"/>
          </a:p>
        </p:txBody>
      </p:sp>
      <p:sp>
        <p:nvSpPr>
          <p:cNvPr id="6" name="Footer Placeholder 5"/>
          <p:cNvSpPr>
            <a:spLocks noGrp="1"/>
          </p:cNvSpPr>
          <p:nvPr>
            <p:ph type="ftr" sz="quarter" idx="11"/>
          </p:nvPr>
        </p:nvSpPr>
        <p:spPr>
          <a:xfrm>
            <a:off x="5840098" y="6407947"/>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6F555C9-E0BB-4E2E-9187-00432718AD97}" type="slidenum">
              <a:rPr lang="en-US" smtClean="0"/>
              <a:pPr/>
              <a:t>‹#›</a:t>
            </a:fld>
            <a:endParaRPr lang="en-US"/>
          </a:p>
        </p:txBody>
      </p:sp>
      <p:sp>
        <p:nvSpPr>
          <p:cNvPr id="2" name="Title 1"/>
          <p:cNvSpPr>
            <a:spLocks noGrp="1"/>
          </p:cNvSpPr>
          <p:nvPr>
            <p:ph type="title"/>
          </p:nvPr>
        </p:nvSpPr>
        <p:spPr>
          <a:xfrm>
            <a:off x="304801" y="4865122"/>
            <a:ext cx="10767243" cy="562672"/>
          </a:xfrm>
          <a:noFill/>
        </p:spPr>
        <p:txBody>
          <a:bodyPr anchor="t">
            <a:sp3d prstMaterial="softEdge"/>
          </a:bodyPr>
          <a:lstStyle>
            <a:lvl1pPr marR="0" algn="r">
              <a:buNone/>
              <a:defRPr sz="3478"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06017" tIns="53009" rIns="106017" bIns="53009" anchor="t" compatLnSpc="1"/>
          <a:lstStyle/>
          <a:p>
            <a:endParaRPr kumimoji="0" lang="en-US" sz="2087"/>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06017" tIns="53009" rIns="106017" bIns="53009" anchor="t" compatLnSpc="1"/>
          <a:lstStyle/>
          <a:p>
            <a:endParaRPr kumimoji="0" lang="en-US" sz="2087"/>
          </a:p>
        </p:txBody>
      </p:sp>
      <p:sp>
        <p:nvSpPr>
          <p:cNvPr id="10" name="Right Triangle 9"/>
          <p:cNvSpPr>
            <a:spLocks/>
          </p:cNvSpPr>
          <p:nvPr/>
        </p:nvSpPr>
        <p:spPr bwMode="auto">
          <a:xfrm>
            <a:off x="-8055"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06017" tIns="53009" rIns="106017" bIns="53009" anchor="ctr" compatLnSpc="1"/>
          <a:lstStyle/>
          <a:p>
            <a:pPr algn="ctr" eaLnBrk="1" latinLnBrk="0" hangingPunct="1"/>
            <a:endParaRPr kumimoji="0" lang="en-US" sz="2087"/>
          </a:p>
        </p:txBody>
      </p:sp>
      <p:cxnSp>
        <p:nvCxnSpPr>
          <p:cNvPr id="11" name="Straight Connector 10"/>
          <p:cNvCxnSpPr/>
          <p:nvPr/>
        </p:nvCxnSpPr>
        <p:spPr>
          <a:xfrm>
            <a:off x="-12315"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50"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2087"/>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2087"/>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06017" tIns="53009" rIns="106017" bIns="53009" anchor="t" compatLnSpc="1"/>
          <a:lstStyle/>
          <a:p>
            <a:endParaRPr kumimoji="0" lang="en-US" sz="2087"/>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06017" tIns="53009" rIns="106017" bIns="53009" anchor="t" compatLnSpc="1"/>
          <a:lstStyle/>
          <a:p>
            <a:endParaRPr kumimoji="0" lang="en-US" sz="2087"/>
          </a:p>
        </p:txBody>
      </p:sp>
      <p:sp>
        <p:nvSpPr>
          <p:cNvPr id="14" name="Right Triangle 13"/>
          <p:cNvSpPr>
            <a:spLocks/>
          </p:cNvSpPr>
          <p:nvPr/>
        </p:nvSpPr>
        <p:spPr bwMode="auto">
          <a:xfrm>
            <a:off x="-8055"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06017" tIns="53009" rIns="106017" bIns="53009" anchor="ctr" compatLnSpc="1"/>
          <a:lstStyle/>
          <a:p>
            <a:pPr algn="ctr" eaLnBrk="1" latinLnBrk="0" hangingPunct="1"/>
            <a:endParaRPr kumimoji="0" lang="en-US" sz="2087"/>
          </a:p>
        </p:txBody>
      </p:sp>
      <p:cxnSp>
        <p:nvCxnSpPr>
          <p:cNvPr id="15" name="Straight Connector 14"/>
          <p:cNvCxnSpPr/>
          <p:nvPr/>
        </p:nvCxnSpPr>
        <p:spPr>
          <a:xfrm>
            <a:off x="-12315"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1"/>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159">
                <a:solidFill>
                  <a:schemeClr val="tx1"/>
                </a:solidFill>
              </a:defRPr>
            </a:lvl1pPr>
            <a:extLst/>
          </a:lstStyle>
          <a:p>
            <a:fld id="{4562CB4B-FD1F-47D7-8A39-E223DC6ADA8A}" type="datetimeFigureOut">
              <a:rPr lang="en-US" smtClean="0"/>
              <a:pPr/>
              <a:t>5/12/2020</a:t>
            </a:fld>
            <a:endParaRPr lang="en-US"/>
          </a:p>
        </p:txBody>
      </p:sp>
      <p:sp>
        <p:nvSpPr>
          <p:cNvPr id="22" name="Footer Placeholder 21"/>
          <p:cNvSpPr>
            <a:spLocks noGrp="1"/>
          </p:cNvSpPr>
          <p:nvPr>
            <p:ph type="ftr" sz="quarter" idx="3"/>
          </p:nvPr>
        </p:nvSpPr>
        <p:spPr>
          <a:xfrm>
            <a:off x="5840098" y="6407947"/>
            <a:ext cx="3134241" cy="365125"/>
          </a:xfrm>
          <a:prstGeom prst="rect">
            <a:avLst/>
          </a:prstGeom>
        </p:spPr>
        <p:txBody>
          <a:bodyPr vert="horz" anchor="b"/>
          <a:lstStyle>
            <a:lvl1pPr algn="r" eaLnBrk="1" latinLnBrk="0" hangingPunct="1">
              <a:defRPr kumimoji="0" sz="1159">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7"/>
            <a:ext cx="487680" cy="365125"/>
          </a:xfrm>
          <a:prstGeom prst="rect">
            <a:avLst/>
          </a:prstGeom>
        </p:spPr>
        <p:txBody>
          <a:bodyPr vert="horz" anchor="b"/>
          <a:lstStyle>
            <a:lvl1pPr algn="r" eaLnBrk="1" latinLnBrk="0" hangingPunct="1">
              <a:defRPr kumimoji="0" sz="1159" b="0">
                <a:solidFill>
                  <a:schemeClr val="tx1"/>
                </a:solidFill>
              </a:defRPr>
            </a:lvl1pPr>
            <a:extLst/>
          </a:lstStyle>
          <a:p>
            <a:fld id="{06F555C9-E0BB-4E2E-9187-00432718AD9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754"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424062" indent="-296844" algn="l" rtl="0" eaLnBrk="1" latinLnBrk="0" hangingPunct="1">
        <a:spcBef>
          <a:spcPts val="464"/>
        </a:spcBef>
        <a:spcAft>
          <a:spcPts val="0"/>
        </a:spcAft>
        <a:buClr>
          <a:schemeClr val="accent1"/>
        </a:buClr>
        <a:buSzPct val="68000"/>
        <a:buFont typeface="Wingdings 3"/>
        <a:buChar char=""/>
        <a:defRPr kumimoji="0" sz="3130" kern="1200">
          <a:solidFill>
            <a:schemeClr val="tx1"/>
          </a:solidFill>
          <a:latin typeface="+mn-lt"/>
          <a:ea typeface="+mn-ea"/>
          <a:cs typeface="+mn-cs"/>
        </a:defRPr>
      </a:lvl1pPr>
      <a:lvl2pPr marL="720906" indent="-265039" algn="l" rtl="0" eaLnBrk="1" latinLnBrk="0" hangingPunct="1">
        <a:spcBef>
          <a:spcPts val="376"/>
        </a:spcBef>
        <a:buClr>
          <a:schemeClr val="accent1"/>
        </a:buClr>
        <a:buFont typeface="Verdana"/>
        <a:buChar char="◦"/>
        <a:defRPr kumimoji="0" sz="2667" kern="1200">
          <a:solidFill>
            <a:schemeClr val="tx1"/>
          </a:solidFill>
          <a:latin typeface="+mn-lt"/>
          <a:ea typeface="+mn-ea"/>
          <a:cs typeface="+mn-cs"/>
        </a:defRPr>
      </a:lvl2pPr>
      <a:lvl3pPr marL="996546" indent="-265039" algn="l" rtl="0" eaLnBrk="1" latinLnBrk="0" hangingPunct="1">
        <a:spcBef>
          <a:spcPts val="406"/>
        </a:spcBef>
        <a:buClr>
          <a:schemeClr val="accent2"/>
        </a:buClr>
        <a:buSzPct val="100000"/>
        <a:buFont typeface="Wingdings 2"/>
        <a:buChar char=""/>
        <a:defRPr kumimoji="0" sz="2435" kern="1200">
          <a:solidFill>
            <a:schemeClr val="tx1"/>
          </a:solidFill>
          <a:latin typeface="+mn-lt"/>
          <a:ea typeface="+mn-ea"/>
          <a:cs typeface="+mn-cs"/>
        </a:defRPr>
      </a:lvl3pPr>
      <a:lvl4pPr marL="1325194" indent="-265039" algn="l" rtl="0" eaLnBrk="1" latinLnBrk="0" hangingPunct="1">
        <a:spcBef>
          <a:spcPts val="406"/>
        </a:spcBef>
        <a:buClr>
          <a:schemeClr val="accent2"/>
        </a:buClr>
        <a:buFont typeface="Wingdings 2"/>
        <a:buChar char=""/>
        <a:defRPr kumimoji="0" sz="2203" kern="1200">
          <a:solidFill>
            <a:schemeClr val="tx1"/>
          </a:solidFill>
          <a:latin typeface="+mn-lt"/>
          <a:ea typeface="+mn-ea"/>
          <a:cs typeface="+mn-cs"/>
        </a:defRPr>
      </a:lvl4pPr>
      <a:lvl5pPr marL="1590233" indent="-265039" algn="l" rtl="0" eaLnBrk="1" latinLnBrk="0" hangingPunct="1">
        <a:spcBef>
          <a:spcPts val="406"/>
        </a:spcBef>
        <a:buClr>
          <a:schemeClr val="accent2"/>
        </a:buClr>
        <a:buFont typeface="Wingdings 2"/>
        <a:buChar char=""/>
        <a:defRPr kumimoji="0" sz="2087" kern="1200">
          <a:solidFill>
            <a:schemeClr val="tx1"/>
          </a:solidFill>
          <a:latin typeface="+mn-lt"/>
          <a:ea typeface="+mn-ea"/>
          <a:cs typeface="+mn-cs"/>
        </a:defRPr>
      </a:lvl5pPr>
      <a:lvl6pPr marL="1855272" indent="-265039" algn="l" rtl="0" eaLnBrk="1" latinLnBrk="0" hangingPunct="1">
        <a:spcBef>
          <a:spcPts val="406"/>
        </a:spcBef>
        <a:buClr>
          <a:schemeClr val="accent3"/>
        </a:buClr>
        <a:buFont typeface="Wingdings 2"/>
        <a:buChar char=""/>
        <a:defRPr kumimoji="0" sz="2087" kern="1200">
          <a:solidFill>
            <a:schemeClr val="tx1"/>
          </a:solidFill>
          <a:latin typeface="+mn-lt"/>
          <a:ea typeface="+mn-ea"/>
          <a:cs typeface="+mn-cs"/>
        </a:defRPr>
      </a:lvl6pPr>
      <a:lvl7pPr marL="2120311" indent="-265039" algn="l" rtl="0" eaLnBrk="1" latinLnBrk="0" hangingPunct="1">
        <a:spcBef>
          <a:spcPts val="406"/>
        </a:spcBef>
        <a:buClr>
          <a:schemeClr val="accent3"/>
        </a:buClr>
        <a:buFont typeface="Wingdings 2"/>
        <a:buChar char=""/>
        <a:defRPr kumimoji="0" sz="1855" kern="1200">
          <a:solidFill>
            <a:schemeClr val="tx1"/>
          </a:solidFill>
          <a:latin typeface="+mn-lt"/>
          <a:ea typeface="+mn-ea"/>
          <a:cs typeface="+mn-cs"/>
        </a:defRPr>
      </a:lvl7pPr>
      <a:lvl8pPr marL="2385350" indent="-265039" algn="l" rtl="0" eaLnBrk="1" latinLnBrk="0" hangingPunct="1">
        <a:spcBef>
          <a:spcPts val="406"/>
        </a:spcBef>
        <a:buClr>
          <a:schemeClr val="accent3"/>
        </a:buClr>
        <a:buFont typeface="Wingdings 2"/>
        <a:buChar char=""/>
        <a:defRPr kumimoji="0" sz="1855" kern="1200">
          <a:solidFill>
            <a:schemeClr val="tx1"/>
          </a:solidFill>
          <a:latin typeface="+mn-lt"/>
          <a:ea typeface="+mn-ea"/>
          <a:cs typeface="+mn-cs"/>
        </a:defRPr>
      </a:lvl8pPr>
      <a:lvl9pPr marL="2650388" indent="-265039" algn="l" rtl="0" eaLnBrk="1" latinLnBrk="0" hangingPunct="1">
        <a:spcBef>
          <a:spcPts val="406"/>
        </a:spcBef>
        <a:buClr>
          <a:schemeClr val="accent3"/>
        </a:buClr>
        <a:buFont typeface="Wingdings 2"/>
        <a:buChar char=""/>
        <a:defRPr kumimoji="0" sz="1855"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530078" algn="l" rtl="0" eaLnBrk="1" latinLnBrk="0" hangingPunct="1">
        <a:defRPr kumimoji="0" kern="1200">
          <a:solidFill>
            <a:schemeClr val="tx1"/>
          </a:solidFill>
          <a:latin typeface="+mn-lt"/>
          <a:ea typeface="+mn-ea"/>
          <a:cs typeface="+mn-cs"/>
        </a:defRPr>
      </a:lvl2pPr>
      <a:lvl3pPr marL="1060155" algn="l" rtl="0" eaLnBrk="1" latinLnBrk="0" hangingPunct="1">
        <a:defRPr kumimoji="0" kern="1200">
          <a:solidFill>
            <a:schemeClr val="tx1"/>
          </a:solidFill>
          <a:latin typeface="+mn-lt"/>
          <a:ea typeface="+mn-ea"/>
          <a:cs typeface="+mn-cs"/>
        </a:defRPr>
      </a:lvl3pPr>
      <a:lvl4pPr marL="1590233" algn="l" rtl="0" eaLnBrk="1" latinLnBrk="0" hangingPunct="1">
        <a:defRPr kumimoji="0" kern="1200">
          <a:solidFill>
            <a:schemeClr val="tx1"/>
          </a:solidFill>
          <a:latin typeface="+mn-lt"/>
          <a:ea typeface="+mn-ea"/>
          <a:cs typeface="+mn-cs"/>
        </a:defRPr>
      </a:lvl4pPr>
      <a:lvl5pPr marL="2120311" algn="l" rtl="0" eaLnBrk="1" latinLnBrk="0" hangingPunct="1">
        <a:defRPr kumimoji="0" kern="1200">
          <a:solidFill>
            <a:schemeClr val="tx1"/>
          </a:solidFill>
          <a:latin typeface="+mn-lt"/>
          <a:ea typeface="+mn-ea"/>
          <a:cs typeface="+mn-cs"/>
        </a:defRPr>
      </a:lvl5pPr>
      <a:lvl6pPr marL="2650388" algn="l" rtl="0" eaLnBrk="1" latinLnBrk="0" hangingPunct="1">
        <a:defRPr kumimoji="0" kern="1200">
          <a:solidFill>
            <a:schemeClr val="tx1"/>
          </a:solidFill>
          <a:latin typeface="+mn-lt"/>
          <a:ea typeface="+mn-ea"/>
          <a:cs typeface="+mn-cs"/>
        </a:defRPr>
      </a:lvl6pPr>
      <a:lvl7pPr marL="3180466" algn="l" rtl="0" eaLnBrk="1" latinLnBrk="0" hangingPunct="1">
        <a:defRPr kumimoji="0" kern="1200">
          <a:solidFill>
            <a:schemeClr val="tx1"/>
          </a:solidFill>
          <a:latin typeface="+mn-lt"/>
          <a:ea typeface="+mn-ea"/>
          <a:cs typeface="+mn-cs"/>
        </a:defRPr>
      </a:lvl7pPr>
      <a:lvl8pPr marL="3710544" algn="l" rtl="0" eaLnBrk="1" latinLnBrk="0" hangingPunct="1">
        <a:defRPr kumimoji="0" kern="1200">
          <a:solidFill>
            <a:schemeClr val="tx1"/>
          </a:solidFill>
          <a:latin typeface="+mn-lt"/>
          <a:ea typeface="+mn-ea"/>
          <a:cs typeface="+mn-cs"/>
        </a:defRPr>
      </a:lvl8pPr>
      <a:lvl9pPr marL="4240621"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8.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VISIÓN GENERAL DEL ESQUELETO
</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55199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17638"/>
            <a:ext cx="7025397" cy="4525962"/>
          </a:xfrm>
        </p:spPr>
        <p:txBody>
          <a:bodyPr>
            <a:normAutofit fontScale="85000" lnSpcReduction="10000"/>
          </a:bodyPr>
          <a:lstStyle/>
          <a:p>
            <a:pPr>
              <a:buNone/>
            </a:pPr>
            <a:r>
              <a:rPr lang="es-ES" dirty="0"/>
              <a:t>Clasificación sobre la base de su anatomía relativa grosera:
Huesos largos : Son más largos que son anchos. ( fémur y falanges). Están compuestas predominantemente de hueso compacto
Corto : En forma de cubo. Contienen más hueso esponjoso que compacto (</a:t>
            </a:r>
            <a:r>
              <a:rPr lang="es-ES" dirty="0" err="1"/>
              <a:t>tarsalys</a:t>
            </a:r>
            <a:r>
              <a:rPr lang="es-ES" dirty="0"/>
              <a:t> y carpianos)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Huesos</a:t>
            </a:r>
            <a:r>
              <a:rPr lang="en-US" dirty="0"/>
              <a:t>
</a:t>
            </a:r>
          </a:p>
        </p:txBody>
      </p:sp>
      <p:pic>
        <p:nvPicPr>
          <p:cNvPr id="1026" name="Picture 2" descr="Image result for bone classification">
            <a:extLst>
              <a:ext uri="{FF2B5EF4-FFF2-40B4-BE49-F238E27FC236}">
                <a16:creationId xmlns:a16="http://schemas.microsoft.com/office/drawing/2014/main" id="{D562AA55-F55C-41A7-94FD-D2DB36318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6486" y="1295400"/>
            <a:ext cx="4238625"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31"/>
            <a:ext cx="6781800" cy="4081269"/>
          </a:xfrm>
        </p:spPr>
        <p:txBody>
          <a:bodyPr>
            <a:normAutofit fontScale="85000" lnSpcReduction="10000"/>
          </a:bodyPr>
          <a:lstStyle/>
          <a:p>
            <a:pPr>
              <a:buNone/>
            </a:pPr>
            <a:r>
              <a:rPr lang="es-ES" dirty="0"/>
              <a:t>Clasificación sobre la base de su anatomía relativa grosera:
Plano : Son generalmente delgados, con dos obleas como capas de hueso compacto que intercalan una capa de hueso esponjoso (huesos del cráneo)
Irregular: Hueso que no cae en una de las categorías anteriores (vértebras)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Huesos</a:t>
            </a:r>
            <a:r>
              <a:rPr lang="en-US" dirty="0"/>
              <a:t>
</a:t>
            </a:r>
          </a:p>
        </p:txBody>
      </p:sp>
      <p:pic>
        <p:nvPicPr>
          <p:cNvPr id="2050" name="Picture 2" descr="Image result for bone classification">
            <a:extLst>
              <a:ext uri="{FF2B5EF4-FFF2-40B4-BE49-F238E27FC236}">
                <a16:creationId xmlns:a16="http://schemas.microsoft.com/office/drawing/2014/main" id="{B6CF0D0E-47B5-4C2C-B66E-554FF44973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1185862"/>
            <a:ext cx="4238625"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1"/>
            <a:ext cx="6477000" cy="4525963"/>
          </a:xfrm>
        </p:spPr>
        <p:txBody>
          <a:bodyPr/>
          <a:lstStyle/>
          <a:p>
            <a:pPr>
              <a:buNone/>
            </a:pPr>
            <a:r>
              <a:rPr lang="es-ES" dirty="0"/>
              <a:t>Clasificación otra:
Hueso </a:t>
            </a:r>
            <a:r>
              <a:rPr lang="es-ES" dirty="0" err="1"/>
              <a:t>sesamoide</a:t>
            </a:r>
            <a:r>
              <a:rPr lang="es-ES" dirty="0"/>
              <a:t> : Huesos cortos formados en tendones (</a:t>
            </a:r>
            <a:r>
              <a:rPr lang="es-ES" dirty="0" err="1"/>
              <a:t>patella</a:t>
            </a:r>
            <a:r>
              <a:rPr lang="es-ES" dirty="0"/>
              <a:t>-rodilla)
Huesos </a:t>
            </a:r>
            <a:r>
              <a:rPr lang="es-ES" dirty="0" err="1"/>
              <a:t>suturales</a:t>
            </a:r>
            <a:r>
              <a:rPr lang="es-ES" dirty="0"/>
              <a:t> : Huesos diminutos entre huesos craneales.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Huesos</a:t>
            </a:r>
            <a:r>
              <a:rPr lang="en-US" dirty="0"/>
              <a:t>
</a:t>
            </a:r>
          </a:p>
        </p:txBody>
      </p:sp>
      <p:pic>
        <p:nvPicPr>
          <p:cNvPr id="92162" name="Picture 2" descr="Resultado de imagen para sesamoid sutural bone the skeleton"/>
          <p:cNvPicPr>
            <a:picLocks noChangeAspect="1" noChangeArrowheads="1"/>
          </p:cNvPicPr>
          <p:nvPr/>
        </p:nvPicPr>
        <p:blipFill>
          <a:blip r:embed="rId2" cstate="print"/>
          <a:srcRect/>
          <a:stretch>
            <a:fillRect/>
          </a:stretch>
        </p:blipFill>
        <p:spPr bwMode="auto">
          <a:xfrm>
            <a:off x="6934200" y="1481331"/>
            <a:ext cx="4648200" cy="403671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70833"/>
            <a:ext cx="7086601" cy="5247493"/>
          </a:xfrm>
        </p:spPr>
        <p:txBody>
          <a:bodyPr/>
          <a:lstStyle/>
          <a:p>
            <a:pPr>
              <a:buNone/>
            </a:pPr>
            <a:r>
              <a:rPr lang="es-ES" dirty="0"/>
              <a:t>Anatomía bruta del hueso largo típico:
</a:t>
            </a:r>
            <a:r>
              <a:rPr lang="es-ES" dirty="0" err="1"/>
              <a:t>Diafísis</a:t>
            </a:r>
            <a:r>
              <a:rPr lang="es-ES" dirty="0"/>
              <a:t> : Eje, se compone de hueso compacto.
</a:t>
            </a:r>
            <a:r>
              <a:rPr lang="es-ES" dirty="0" err="1"/>
              <a:t>Epifísis</a:t>
            </a:r>
            <a:r>
              <a:rPr lang="es-ES" dirty="0"/>
              <a:t> : El extremo del hueso largo (proximal y distal). Se compone de una fina capa de hueso compacto que encierra el hueso esponjoso.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Huesos</a:t>
            </a:r>
            <a:r>
              <a:rPr lang="en-US" dirty="0"/>
              <a:t>
</a:t>
            </a:r>
          </a:p>
        </p:txBody>
      </p:sp>
      <p:pic>
        <p:nvPicPr>
          <p:cNvPr id="5124" name="Picture 4" descr="Image result for long bone">
            <a:extLst>
              <a:ext uri="{FF2B5EF4-FFF2-40B4-BE49-F238E27FC236}">
                <a16:creationId xmlns:a16="http://schemas.microsoft.com/office/drawing/2014/main" id="{4082A8F7-BDBA-479C-9C06-9F5A22B2A1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1" y="955261"/>
            <a:ext cx="4200525" cy="58309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1" y="1170833"/>
            <a:ext cx="5943600" cy="5247493"/>
          </a:xfrm>
        </p:spPr>
        <p:txBody>
          <a:bodyPr/>
          <a:lstStyle/>
          <a:p>
            <a:pPr>
              <a:buNone/>
            </a:pPr>
            <a:r>
              <a:rPr lang="es-ES" dirty="0"/>
              <a:t>Proyecciones que son sitio de la unión muscular y ligamento:
Tuberosidad : Proyección redondeada grande: puede ser rugosa.
Cresta : Estrecha cresta ósea: generalmente prominente
</a:t>
            </a:r>
            <a:endParaRPr lang="en-US" dirty="0"/>
          </a:p>
        </p:txBody>
      </p:sp>
      <p:sp>
        <p:nvSpPr>
          <p:cNvPr id="3" name="Title 2"/>
          <p:cNvSpPr>
            <a:spLocks noGrp="1"/>
          </p:cNvSpPr>
          <p:nvPr>
            <p:ph type="title"/>
          </p:nvPr>
        </p:nvSpPr>
        <p:spPr/>
        <p:txBody>
          <a:bodyPr>
            <a:normAutofit fontScale="90000"/>
          </a:bodyPr>
          <a:lstStyle/>
          <a:p>
            <a:r>
              <a:rPr lang="es-ES" dirty="0"/>
              <a:t>El Esqueleto : Marcas de Huesos
</a:t>
            </a:r>
            <a:endParaRPr lang="en-US" dirty="0"/>
          </a:p>
        </p:txBody>
      </p:sp>
      <p:sp>
        <p:nvSpPr>
          <p:cNvPr id="86018" name="AutoShape 2" descr="Resultado de imagen para Projections that are site of muscle and ligament attachment"/>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sp>
        <p:nvSpPr>
          <p:cNvPr id="86020" name="AutoShape 4" descr="Resultado de imagen para Projections that are site of muscle and ligament attachment"/>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86022" name="Picture 6" descr="http://studydroid.com/imageCards/0l/nd/card-22787370-back.jpg"/>
          <p:cNvPicPr>
            <a:picLocks noChangeAspect="1" noChangeArrowheads="1"/>
          </p:cNvPicPr>
          <p:nvPr/>
        </p:nvPicPr>
        <p:blipFill>
          <a:blip r:embed="rId2" cstate="print"/>
          <a:srcRect/>
          <a:stretch>
            <a:fillRect/>
          </a:stretch>
        </p:blipFill>
        <p:spPr bwMode="auto">
          <a:xfrm>
            <a:off x="6858000" y="1485349"/>
            <a:ext cx="3276601" cy="465178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19200"/>
            <a:ext cx="6714434" cy="4848967"/>
          </a:xfrm>
        </p:spPr>
        <p:txBody>
          <a:bodyPr>
            <a:normAutofit/>
          </a:bodyPr>
          <a:lstStyle/>
          <a:p>
            <a:pPr>
              <a:buNone/>
            </a:pPr>
            <a:r>
              <a:rPr lang="es-ES" dirty="0"/>
              <a:t>Proyecciones que son sitio de la unión muscular y ligamento:
</a:t>
            </a:r>
            <a:r>
              <a:rPr lang="es-ES" dirty="0" err="1"/>
              <a:t>Trochanter</a:t>
            </a:r>
            <a:r>
              <a:rPr lang="es-ES" dirty="0"/>
              <a:t> : Proceso muy grande y contundente de forma irregular
</a:t>
            </a:r>
            <a:r>
              <a:rPr lang="es-ES" dirty="0" err="1"/>
              <a:t>Tubercle</a:t>
            </a:r>
            <a:r>
              <a:rPr lang="es-ES" dirty="0"/>
              <a:t> : Pequeña proyección redondeada o proceso.
</a:t>
            </a:r>
            <a:endParaRPr lang="en-US" dirty="0"/>
          </a:p>
          <a:p>
            <a:pPr>
              <a:buClrTx/>
              <a:buNone/>
            </a:pPr>
            <a:endParaRPr lang="en-US" dirty="0"/>
          </a:p>
        </p:txBody>
      </p:sp>
      <p:sp>
        <p:nvSpPr>
          <p:cNvPr id="3" name="Title 2"/>
          <p:cNvSpPr>
            <a:spLocks noGrp="1"/>
          </p:cNvSpPr>
          <p:nvPr>
            <p:ph type="title"/>
          </p:nvPr>
        </p:nvSpPr>
        <p:spPr/>
        <p:txBody>
          <a:bodyPr>
            <a:normAutofit fontScale="90000"/>
          </a:bodyPr>
          <a:lstStyle/>
          <a:p>
            <a:r>
              <a:rPr lang="es-ES" dirty="0"/>
              <a:t>El Esqueleto : Marcas de Huesos
</a:t>
            </a:r>
            <a:endParaRPr lang="en-US" dirty="0"/>
          </a:p>
        </p:txBody>
      </p:sp>
      <p:pic>
        <p:nvPicPr>
          <p:cNvPr id="84994" name="Picture 2" descr="http://studydroid.com/imageCards/0l/nd/card-22787378-back.jpg"/>
          <p:cNvPicPr>
            <a:picLocks noChangeAspect="1" noChangeArrowheads="1"/>
          </p:cNvPicPr>
          <p:nvPr/>
        </p:nvPicPr>
        <p:blipFill>
          <a:blip r:embed="rId2" cstate="print"/>
          <a:srcRect/>
          <a:stretch>
            <a:fillRect/>
          </a:stretch>
        </p:blipFill>
        <p:spPr bwMode="auto">
          <a:xfrm>
            <a:off x="6714435" y="1101220"/>
            <a:ext cx="2915477" cy="3608823"/>
          </a:xfrm>
          <a:prstGeom prst="rect">
            <a:avLst/>
          </a:prstGeom>
          <a:noFill/>
        </p:spPr>
      </p:pic>
      <p:pic>
        <p:nvPicPr>
          <p:cNvPr id="1028" name="Picture 4" descr="Image result for humerus">
            <a:extLst>
              <a:ext uri="{FF2B5EF4-FFF2-40B4-BE49-F238E27FC236}">
                <a16:creationId xmlns:a16="http://schemas.microsoft.com/office/drawing/2014/main" id="{6346A7D2-0B35-4877-AE80-BA4B6A28F1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8100" y="1702502"/>
            <a:ext cx="2385392" cy="43834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170833"/>
            <a:ext cx="5181600" cy="5247493"/>
          </a:xfrm>
        </p:spPr>
        <p:txBody>
          <a:bodyPr>
            <a:normAutofit fontScale="92500" lnSpcReduction="10000"/>
          </a:bodyPr>
          <a:lstStyle/>
          <a:p>
            <a:pPr>
              <a:buNone/>
            </a:pPr>
            <a:r>
              <a:rPr lang="es-ES" dirty="0"/>
              <a:t>Otros:
</a:t>
            </a:r>
            <a:r>
              <a:rPr lang="es-ES" dirty="0" err="1"/>
              <a:t>Meatus</a:t>
            </a:r>
            <a:r>
              <a:rPr lang="es-ES" dirty="0"/>
              <a:t>: Canal-</a:t>
            </a:r>
            <a:r>
              <a:rPr lang="es-ES" dirty="0" err="1"/>
              <a:t>Like</a:t>
            </a:r>
            <a:r>
              <a:rPr lang="es-ES" dirty="0"/>
              <a:t> </a:t>
            </a:r>
            <a:r>
              <a:rPr lang="es-ES" dirty="0" err="1"/>
              <a:t>passageway</a:t>
            </a:r>
            <a:r>
              <a:rPr lang="es-ES" dirty="0"/>
              <a:t>
</a:t>
            </a:r>
            <a:r>
              <a:rPr lang="es-ES" dirty="0" err="1"/>
              <a:t>Sinus</a:t>
            </a:r>
            <a:r>
              <a:rPr lang="es-ES" dirty="0"/>
              <a:t> : Cavidad ósea, llena de aire y forrada con membrana mucosa
</a:t>
            </a:r>
            <a:r>
              <a:rPr lang="es-ES" dirty="0" err="1"/>
              <a:t>Fossa</a:t>
            </a:r>
            <a:r>
              <a:rPr lang="es-ES" dirty="0"/>
              <a:t> : Depresión superficial similar a una cuenca en un hueso que a menudo sirve como superficie articular.
</a:t>
            </a:r>
            <a:endParaRPr lang="en-US" dirty="0"/>
          </a:p>
        </p:txBody>
      </p:sp>
      <p:sp>
        <p:nvSpPr>
          <p:cNvPr id="3" name="Title 2"/>
          <p:cNvSpPr>
            <a:spLocks noGrp="1"/>
          </p:cNvSpPr>
          <p:nvPr>
            <p:ph type="title"/>
          </p:nvPr>
        </p:nvSpPr>
        <p:spPr/>
        <p:txBody>
          <a:bodyPr>
            <a:normAutofit fontScale="90000"/>
          </a:bodyPr>
          <a:lstStyle/>
          <a:p>
            <a:r>
              <a:rPr lang="es-ES" dirty="0"/>
              <a:t>El Esqueleto : Marcas de Huesos
</a:t>
            </a:r>
            <a:endParaRPr lang="en-US" dirty="0"/>
          </a:p>
        </p:txBody>
      </p:sp>
      <p:pic>
        <p:nvPicPr>
          <p:cNvPr id="12290" name="Picture 2" descr="Image result for meatus sinus fossa">
            <a:extLst>
              <a:ext uri="{FF2B5EF4-FFF2-40B4-BE49-F238E27FC236}">
                <a16:creationId xmlns:a16="http://schemas.microsoft.com/office/drawing/2014/main" id="{F77F972A-88A6-43F9-B2D7-4E966F8DD6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071"/>
          <a:stretch/>
        </p:blipFill>
        <p:spPr bwMode="auto">
          <a:xfrm>
            <a:off x="7162800" y="1838739"/>
            <a:ext cx="4191001" cy="46382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76400"/>
            <a:ext cx="5791200" cy="4038600"/>
          </a:xfrm>
        </p:spPr>
        <p:txBody>
          <a:bodyPr>
            <a:normAutofit fontScale="85000" lnSpcReduction="20000"/>
          </a:bodyPr>
          <a:lstStyle/>
          <a:p>
            <a:pPr>
              <a:buClrTx/>
              <a:buFont typeface="Wingdings" pitchFamily="2" charset="2"/>
              <a:buChar char="q"/>
            </a:pPr>
            <a:r>
              <a:rPr lang="es-ES" dirty="0" err="1"/>
              <a:t>Periosteoum</a:t>
            </a:r>
            <a:r>
              <a:rPr lang="es-ES" dirty="0"/>
              <a:t> : Membrana que cubre el hueso
Vaso sanguíneo </a:t>
            </a:r>
            <a:r>
              <a:rPr lang="es-ES" dirty="0" err="1"/>
              <a:t>periosteal</a:t>
            </a:r>
            <a:r>
              <a:rPr lang="es-ES" dirty="0"/>
              <a:t> : Arteria, linfático, vena, nervio.
Fibras de perforación : </a:t>
            </a:r>
            <a:r>
              <a:rPr lang="es-ES" dirty="0" err="1"/>
              <a:t>Sharpey's</a:t>
            </a:r>
            <a:r>
              <a:rPr lang="es-ES" dirty="0"/>
              <a:t>
Lamelas circunferenciales : Hueso compacto
</a:t>
            </a:r>
            <a:br>
              <a:rPr lang="en-US" dirty="0"/>
            </a:b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Estructura</a:t>
            </a:r>
            <a:r>
              <a:rPr lang="en-US" dirty="0"/>
              <a:t> de </a:t>
            </a:r>
            <a:r>
              <a:rPr lang="en-US" dirty="0" err="1"/>
              <a:t>Microscopía</a:t>
            </a:r>
            <a:r>
              <a:rPr lang="en-US" dirty="0"/>
              <a:t> de </a:t>
            </a:r>
            <a:r>
              <a:rPr lang="en-US" dirty="0" err="1"/>
              <a:t>Hueso</a:t>
            </a:r>
            <a:r>
              <a:rPr lang="en-US" dirty="0"/>
              <a:t> </a:t>
            </a:r>
            <a:r>
              <a:rPr lang="en-US" dirty="0" err="1"/>
              <a:t>Compacto</a:t>
            </a:r>
            <a:r>
              <a:rPr lang="en-US" dirty="0"/>
              <a:t>
</a:t>
            </a:r>
          </a:p>
        </p:txBody>
      </p:sp>
      <p:pic>
        <p:nvPicPr>
          <p:cNvPr id="13314" name="Picture 2" descr="Image result for compact bone">
            <a:extLst>
              <a:ext uri="{FF2B5EF4-FFF2-40B4-BE49-F238E27FC236}">
                <a16:creationId xmlns:a16="http://schemas.microsoft.com/office/drawing/2014/main" id="{DA9240FD-5C6D-4F07-8232-945692F7B9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1" y="1485348"/>
            <a:ext cx="6189668" cy="4417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73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2" y="1600200"/>
            <a:ext cx="4069235" cy="4267200"/>
          </a:xfrm>
        </p:spPr>
        <p:txBody>
          <a:bodyPr>
            <a:normAutofit fontScale="92500" lnSpcReduction="20000"/>
          </a:bodyPr>
          <a:lstStyle/>
          <a:p>
            <a:pPr>
              <a:buClr>
                <a:schemeClr val="tx1"/>
              </a:buClr>
              <a:buFont typeface="Wingdings" pitchFamily="2" charset="2"/>
              <a:buChar char="q"/>
            </a:pPr>
            <a:r>
              <a:rPr lang="en-US" dirty="0"/>
              <a:t>Sistema </a:t>
            </a:r>
            <a:r>
              <a:rPr lang="en-US" dirty="0" err="1"/>
              <a:t>Harvesian</a:t>
            </a:r>
            <a:r>
              <a:rPr lang="en-US" dirty="0"/>
              <a:t> : Osteon
Canal central : </a:t>
            </a:r>
            <a:r>
              <a:rPr lang="en-US" dirty="0" err="1"/>
              <a:t>Nervio</a:t>
            </a:r>
            <a:r>
              <a:rPr lang="en-US" dirty="0"/>
              <a:t>, vena, arteria
</a:t>
            </a:r>
            <a:r>
              <a:rPr lang="en-US" dirty="0" err="1"/>
              <a:t>Laminillas</a:t>
            </a:r>
            <a:r>
              <a:rPr lang="en-US" dirty="0"/>
              <a:t>
Lagunas
Osteon
Canaliculus
</a:t>
            </a:r>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Estructura</a:t>
            </a:r>
            <a:r>
              <a:rPr lang="en-US" dirty="0"/>
              <a:t> de </a:t>
            </a:r>
            <a:r>
              <a:rPr lang="en-US" dirty="0" err="1"/>
              <a:t>Microscopía</a:t>
            </a:r>
            <a:r>
              <a:rPr lang="en-US" dirty="0"/>
              <a:t> de </a:t>
            </a:r>
            <a:r>
              <a:rPr lang="en-US" dirty="0" err="1"/>
              <a:t>Hueso</a:t>
            </a:r>
            <a:r>
              <a:rPr lang="en-US" dirty="0"/>
              <a:t> </a:t>
            </a:r>
            <a:r>
              <a:rPr lang="en-US" dirty="0" err="1"/>
              <a:t>Compacto</a:t>
            </a:r>
            <a:r>
              <a:rPr lang="en-US" dirty="0"/>
              <a:t>
</a:t>
            </a:r>
          </a:p>
        </p:txBody>
      </p:sp>
      <p:pic>
        <p:nvPicPr>
          <p:cNvPr id="14338" name="Picture 2" descr="Image result for compact bone">
            <a:extLst>
              <a:ext uri="{FF2B5EF4-FFF2-40B4-BE49-F238E27FC236}">
                <a16:creationId xmlns:a16="http://schemas.microsoft.com/office/drawing/2014/main" id="{4CF9CB73-6E02-451C-89F3-FE3A2EF716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1308652"/>
            <a:ext cx="6133086" cy="3710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827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Font typeface="Wingdings" pitchFamily="2" charset="2"/>
              <a:buChar char="q"/>
            </a:pPr>
            <a:r>
              <a:rPr lang="pt-BR" dirty="0"/>
              <a:t>Hueso esponjoso :
Trabéculas 
Venas, arterias, nervios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Estructura</a:t>
            </a:r>
            <a:r>
              <a:rPr lang="en-US" dirty="0"/>
              <a:t> de </a:t>
            </a:r>
            <a:r>
              <a:rPr lang="en-US" dirty="0" err="1"/>
              <a:t>Microscopía</a:t>
            </a:r>
            <a:r>
              <a:rPr lang="en-US" dirty="0"/>
              <a:t> de </a:t>
            </a:r>
            <a:r>
              <a:rPr lang="en-US" dirty="0" err="1"/>
              <a:t>Hueso</a:t>
            </a:r>
            <a:r>
              <a:rPr lang="en-US" dirty="0"/>
              <a:t> </a:t>
            </a:r>
            <a:r>
              <a:rPr lang="en-US" dirty="0" err="1"/>
              <a:t>Esponjoso</a:t>
            </a:r>
            <a:r>
              <a:rPr lang="en-US" dirty="0"/>
              <a:t>
</a:t>
            </a:r>
          </a:p>
        </p:txBody>
      </p:sp>
      <p:pic>
        <p:nvPicPr>
          <p:cNvPr id="15362" name="Picture 2" descr="Image result for spongy bone">
            <a:extLst>
              <a:ext uri="{FF2B5EF4-FFF2-40B4-BE49-F238E27FC236}">
                <a16:creationId xmlns:a16="http://schemas.microsoft.com/office/drawing/2014/main" id="{E4E81FFD-999D-4956-812E-0C31D2C45F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4536" y="2545522"/>
            <a:ext cx="6167304" cy="3866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Definición : El marco del cuerpo, está construido por dos de los tejidos más de apoyo que se encuentran en el ser humano. En los embriones el esqueleto se compone predominantemente de cartílago hialino, pero en el mosto adulto del cartílago se reemplaza por 206 huesos más rígidos y otros </a:t>
            </a:r>
            <a:r>
              <a:rPr lang="es-ES" dirty="0" err="1"/>
              <a:t>Sesamoid</a:t>
            </a:r>
            <a:r>
              <a:rPr lang="es-ES" dirty="0"/>
              <a:t> y 
  Huesos </a:t>
            </a:r>
            <a:r>
              <a:rPr lang="es-ES" dirty="0" err="1"/>
              <a:t>suturales</a:t>
            </a:r>
            <a:r>
              <a:rPr lang="es-ES" dirty="0"/>
              <a:t> no incluidos.</a:t>
            </a:r>
            <a:endParaRPr lang="en-US" dirty="0"/>
          </a:p>
        </p:txBody>
      </p:sp>
      <p:sp>
        <p:nvSpPr>
          <p:cNvPr id="3" name="Title 2"/>
          <p:cNvSpPr>
            <a:spLocks noGrp="1"/>
          </p:cNvSpPr>
          <p:nvPr>
            <p:ph type="title"/>
          </p:nvPr>
        </p:nvSpPr>
        <p:spPr/>
        <p:txBody>
          <a:bodyPr>
            <a:normAutofit fontScale="90000"/>
          </a:bodyPr>
          <a:lstStyle/>
          <a:p>
            <a:r>
              <a:rPr lang="en-US" dirty="0"/>
              <a:t>The Skeleton
</a:t>
            </a:r>
          </a:p>
        </p:txBody>
      </p:sp>
      <p:pic>
        <p:nvPicPr>
          <p:cNvPr id="104450" name="Picture 2" descr="Resultado de imagen para the skeleton"/>
          <p:cNvPicPr>
            <a:picLocks noChangeAspect="1" noChangeArrowheads="1"/>
          </p:cNvPicPr>
          <p:nvPr/>
        </p:nvPicPr>
        <p:blipFill>
          <a:blip r:embed="rId2" cstate="print"/>
          <a:srcRect/>
          <a:stretch>
            <a:fillRect/>
          </a:stretch>
        </p:blipFill>
        <p:spPr bwMode="auto">
          <a:xfrm>
            <a:off x="7620001" y="4224130"/>
            <a:ext cx="2524125" cy="3003826"/>
          </a:xfrm>
          <a:prstGeom prst="rect">
            <a:avLst/>
          </a:prstGeom>
          <a:noFill/>
        </p:spPr>
      </p:pic>
    </p:spTree>
    <p:extLst>
      <p:ext uri="{BB962C8B-B14F-4D97-AF65-F5344CB8AC3E}">
        <p14:creationId xmlns:p14="http://schemas.microsoft.com/office/powerpoint/2010/main" val="2780149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417638"/>
            <a:ext cx="3505200" cy="4297362"/>
          </a:xfrm>
        </p:spPr>
        <p:txBody>
          <a:bodyPr/>
          <a:lstStyle/>
          <a:p>
            <a:pPr marL="127219" indent="0">
              <a:buNone/>
            </a:pPr>
            <a:r>
              <a:rPr lang="es-ES" dirty="0"/>
              <a:t>Clasificación:
Cráneo
La columna vertebral
La jaula torácica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axial 
</a:t>
            </a:r>
          </a:p>
        </p:txBody>
      </p:sp>
      <p:pic>
        <p:nvPicPr>
          <p:cNvPr id="3074" name="Picture 2" descr="Image result for axial skeleton">
            <a:extLst>
              <a:ext uri="{FF2B5EF4-FFF2-40B4-BE49-F238E27FC236}">
                <a16:creationId xmlns:a16="http://schemas.microsoft.com/office/drawing/2014/main" id="{FEDC0AE9-9A9B-4400-9C06-6400EF4F7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399" y="1600200"/>
            <a:ext cx="6855279"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254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1"/>
            <a:ext cx="8229600" cy="4309869"/>
          </a:xfrm>
        </p:spPr>
        <p:txBody>
          <a:bodyPr>
            <a:normAutofit fontScale="92500" lnSpcReduction="20000"/>
          </a:bodyPr>
          <a:lstStyle/>
          <a:p>
            <a:pPr>
              <a:buClr>
                <a:schemeClr val="tx1"/>
              </a:buClr>
              <a:buFont typeface="Wingdings" pitchFamily="2" charset="2"/>
              <a:buChar char="q"/>
            </a:pPr>
            <a:r>
              <a:rPr lang="es-ES" dirty="0"/>
              <a:t>Se compone para dos conjuntos de huesos. Los del cráneo encierran y protegen el tejido cerebral unido por suturas.
Los huesos faciales apoyan los ojos, la nariz y proporcionan sitios de apego para los músculos faciales.
La mandíbula es hueso inferior de la mandíbula se une al resto del cráneo por una articulación libre, móvil.
</a:t>
            </a:r>
            <a:endParaRPr lang="en-US" dirty="0"/>
          </a:p>
        </p:txBody>
      </p:sp>
      <p:sp>
        <p:nvSpPr>
          <p:cNvPr id="3" name="Title 2"/>
          <p:cNvSpPr>
            <a:spLocks noGrp="1"/>
          </p:cNvSpPr>
          <p:nvPr>
            <p:ph type="title"/>
          </p:nvPr>
        </p:nvSpPr>
        <p:spPr/>
        <p:txBody>
          <a:bodyPr>
            <a:normAutofit fontScale="90000"/>
          </a:bodyPr>
          <a:lstStyle/>
          <a:p>
            <a:r>
              <a:rPr lang="es-ES" dirty="0"/>
              <a:t>El esqueleto axial : El Cráneo
</a:t>
            </a:r>
            <a:endParaRPr lang="en-US" dirty="0"/>
          </a:p>
        </p:txBody>
      </p:sp>
      <p:pic>
        <p:nvPicPr>
          <p:cNvPr id="4100" name="Picture 4" descr="Image result for human axial skeleton">
            <a:extLst>
              <a:ext uri="{FF2B5EF4-FFF2-40B4-BE49-F238E27FC236}">
                <a16:creationId xmlns:a16="http://schemas.microsoft.com/office/drawing/2014/main" id="{E8E6736D-0477-46E1-8E54-08CE123C00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5400" y="1280872"/>
            <a:ext cx="2986087" cy="5577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050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27219" indent="0">
              <a:buClr>
                <a:schemeClr val="tx1"/>
              </a:buClr>
              <a:buNone/>
            </a:pPr>
            <a:r>
              <a:rPr lang="es-ES" dirty="0"/>
              <a:t>El Cráneo 
 Bóveda craneal o calvaria : formando la pared superior, lateral y posterior del cráneo.
Base craneal : Externa formando la parte inferior del cráneo. Tres depresiones internas, fosa craneal anterior, media y posterior.
</a:t>
            </a:r>
            <a:endParaRPr lang="en-US" dirty="0"/>
          </a:p>
        </p:txBody>
      </p:sp>
      <p:sp>
        <p:nvSpPr>
          <p:cNvPr id="3" name="Title 2"/>
          <p:cNvSpPr>
            <a:spLocks noGrp="1"/>
          </p:cNvSpPr>
          <p:nvPr>
            <p:ph type="title"/>
          </p:nvPr>
        </p:nvSpPr>
        <p:spPr/>
        <p:txBody>
          <a:bodyPr>
            <a:normAutofit fontScale="90000"/>
          </a:bodyPr>
          <a:lstStyle/>
          <a:p>
            <a:r>
              <a:rPr lang="es-ES" dirty="0"/>
              <a:t>El esqueleto axial : El Cráneo
</a:t>
            </a:r>
            <a:endParaRPr lang="en-US" dirty="0"/>
          </a:p>
        </p:txBody>
      </p:sp>
      <p:pic>
        <p:nvPicPr>
          <p:cNvPr id="70658" name="Picture 2" descr="Resultado de imagen para human calvaria"/>
          <p:cNvPicPr>
            <a:picLocks noChangeAspect="1" noChangeArrowheads="1"/>
          </p:cNvPicPr>
          <p:nvPr/>
        </p:nvPicPr>
        <p:blipFill>
          <a:blip r:embed="rId3" cstate="print"/>
          <a:srcRect/>
          <a:stretch>
            <a:fillRect/>
          </a:stretch>
        </p:blipFill>
        <p:spPr bwMode="auto">
          <a:xfrm>
            <a:off x="4953000" y="4648200"/>
            <a:ext cx="2857500" cy="1855304"/>
          </a:xfrm>
          <a:prstGeom prst="rect">
            <a:avLst/>
          </a:prstGeom>
          <a:noFill/>
        </p:spPr>
      </p:pic>
      <p:pic>
        <p:nvPicPr>
          <p:cNvPr id="70660" name="Picture 4" descr="Resultado de imagen para inferior view of the skull"/>
          <p:cNvPicPr>
            <a:picLocks noChangeAspect="1" noChangeArrowheads="1"/>
          </p:cNvPicPr>
          <p:nvPr/>
        </p:nvPicPr>
        <p:blipFill>
          <a:blip r:embed="rId4" cstate="print"/>
          <a:srcRect/>
          <a:stretch>
            <a:fillRect/>
          </a:stretch>
        </p:blipFill>
        <p:spPr bwMode="auto">
          <a:xfrm>
            <a:off x="9906000" y="3946538"/>
            <a:ext cx="1847850" cy="2860261"/>
          </a:xfrm>
          <a:prstGeom prst="rect">
            <a:avLst/>
          </a:prstGeom>
          <a:noFill/>
        </p:spPr>
      </p:pic>
    </p:spTree>
    <p:extLst>
      <p:ext uri="{BB962C8B-B14F-4D97-AF65-F5344CB8AC3E}">
        <p14:creationId xmlns:p14="http://schemas.microsoft.com/office/powerpoint/2010/main" val="137004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143000"/>
            <a:ext cx="5486400" cy="4883061"/>
          </a:xfrm>
        </p:spPr>
        <p:txBody>
          <a:bodyPr/>
          <a:lstStyle/>
          <a:p>
            <a:pPr>
              <a:buNone/>
            </a:pPr>
            <a:r>
              <a:rPr lang="es-ES" dirty="0"/>
              <a:t>Consiste en los siguientes huesos:
 Hueso frontal : Porción anterior de cráneo, forma la frente, parte superior de la órbita, suelo de fosa craneal anterior.
</a:t>
            </a:r>
            <a:endParaRPr lang="en-US" dirty="0"/>
          </a:p>
        </p:txBody>
      </p:sp>
      <p:sp>
        <p:nvSpPr>
          <p:cNvPr id="3" name="Title 2"/>
          <p:cNvSpPr>
            <a:spLocks noGrp="1"/>
          </p:cNvSpPr>
          <p:nvPr>
            <p:ph type="title"/>
          </p:nvPr>
        </p:nvSpPr>
        <p:spPr>
          <a:xfrm>
            <a:off x="152400" y="152400"/>
            <a:ext cx="12039600" cy="714513"/>
          </a:xfrm>
        </p:spPr>
        <p:txBody>
          <a:bodyPr>
            <a:normAutofit fontScale="90000"/>
          </a:bodyPr>
          <a:lstStyle/>
          <a:p>
            <a:r>
              <a:rPr lang="es-ES" sz="3200" dirty="0"/>
              <a:t>El esqueleto axial : El Cráneo, el cráneo.
</a:t>
            </a:r>
            <a:endParaRPr lang="en-US" sz="3200" dirty="0"/>
          </a:p>
        </p:txBody>
      </p:sp>
      <p:pic>
        <p:nvPicPr>
          <p:cNvPr id="68610" name="Picture 2" descr="Resultado de imagen para frontal bone"/>
          <p:cNvPicPr>
            <a:picLocks noChangeAspect="1" noChangeArrowheads="1"/>
          </p:cNvPicPr>
          <p:nvPr/>
        </p:nvPicPr>
        <p:blipFill>
          <a:blip r:embed="rId2" cstate="print"/>
          <a:srcRect/>
          <a:stretch>
            <a:fillRect/>
          </a:stretch>
        </p:blipFill>
        <p:spPr bwMode="auto">
          <a:xfrm>
            <a:off x="7772400" y="1241037"/>
            <a:ext cx="4114800" cy="5463083"/>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5029200" cy="4959261"/>
          </a:xfrm>
        </p:spPr>
        <p:txBody>
          <a:bodyPr/>
          <a:lstStyle/>
          <a:p>
            <a:pPr>
              <a:buNone/>
            </a:pPr>
            <a:r>
              <a:rPr lang="es-ES" dirty="0"/>
              <a:t>Consiste en los siguientes huesos:
 Hueso parietal : Posterolateral al hueso frontal, formando lado de cráneo
</a:t>
            </a:r>
            <a:endParaRPr lang="en-US" dirty="0"/>
          </a:p>
        </p:txBody>
      </p:sp>
      <p:sp>
        <p:nvSpPr>
          <p:cNvPr id="3" name="Title 2"/>
          <p:cNvSpPr>
            <a:spLocks noGrp="1"/>
          </p:cNvSpPr>
          <p:nvPr>
            <p:ph type="title"/>
          </p:nvPr>
        </p:nvSpPr>
        <p:spPr>
          <a:xfrm>
            <a:off x="381000" y="433455"/>
            <a:ext cx="11582400" cy="433458"/>
          </a:xfrm>
        </p:spPr>
        <p:txBody>
          <a:bodyPr>
            <a:noAutofit/>
          </a:bodyPr>
          <a:lstStyle/>
          <a:p>
            <a:r>
              <a:rPr lang="es-ES" sz="3200" dirty="0"/>
              <a:t>El esqueleto axial : El Cráneo, el cráneo.
</a:t>
            </a:r>
            <a:endParaRPr lang="en-US" sz="3200" dirty="0"/>
          </a:p>
        </p:txBody>
      </p:sp>
      <p:pic>
        <p:nvPicPr>
          <p:cNvPr id="6146" name="Picture 2" descr="Image result for parietal bones">
            <a:extLst>
              <a:ext uri="{FF2B5EF4-FFF2-40B4-BE49-F238E27FC236}">
                <a16:creationId xmlns:a16="http://schemas.microsoft.com/office/drawing/2014/main" id="{94447D3C-5B3A-4A83-B102-2FE67060C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370" y="1058662"/>
            <a:ext cx="5756230" cy="5756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524000"/>
            <a:ext cx="5715001" cy="4502061"/>
          </a:xfrm>
        </p:spPr>
        <p:txBody>
          <a:bodyPr>
            <a:normAutofit fontScale="92500" lnSpcReduction="20000"/>
          </a:bodyPr>
          <a:lstStyle/>
          <a:p>
            <a:pPr>
              <a:buNone/>
            </a:pPr>
            <a:r>
              <a:rPr lang="es-ES" dirty="0"/>
              <a:t>Consiste en los siguientes huesos:
 Hueso parietal :
Sutura sagital : Punto de articulación de línea media de los dos huesos parietales.
Sutura coronal : Punto de articulación del parietal con hueso frontal.
</a:t>
            </a:r>
            <a:endParaRPr lang="en-US" dirty="0"/>
          </a:p>
        </p:txBody>
      </p:sp>
      <p:pic>
        <p:nvPicPr>
          <p:cNvPr id="65538" name="Picture 2" descr="Resultado de imagen para parietal bone"/>
          <p:cNvPicPr>
            <a:picLocks noChangeAspect="1" noChangeArrowheads="1"/>
          </p:cNvPicPr>
          <p:nvPr/>
        </p:nvPicPr>
        <p:blipFill>
          <a:blip r:embed="rId2" cstate="print"/>
          <a:srcRect/>
          <a:stretch>
            <a:fillRect/>
          </a:stretch>
        </p:blipFill>
        <p:spPr bwMode="auto">
          <a:xfrm>
            <a:off x="6115878" y="1665721"/>
            <a:ext cx="5900390" cy="4735079"/>
          </a:xfrm>
          <a:prstGeom prst="rect">
            <a:avLst/>
          </a:prstGeom>
          <a:noFill/>
        </p:spPr>
      </p:pic>
      <p:sp>
        <p:nvSpPr>
          <p:cNvPr id="5" name="Title 4">
            <a:extLst>
              <a:ext uri="{FF2B5EF4-FFF2-40B4-BE49-F238E27FC236}">
                <a16:creationId xmlns:a16="http://schemas.microsoft.com/office/drawing/2014/main" id="{CBDAC76C-16BA-4518-84BC-8DFB811E436E}"/>
              </a:ext>
            </a:extLst>
          </p:cNvPr>
          <p:cNvSpPr>
            <a:spLocks noGrp="1"/>
          </p:cNvSpPr>
          <p:nvPr>
            <p:ph type="title"/>
          </p:nvPr>
        </p:nvSpPr>
        <p:spPr/>
        <p:txBody>
          <a:bodyPr>
            <a:normAutofit fontScale="90000"/>
          </a:bodyPr>
          <a:lstStyle/>
          <a:p>
            <a:r>
              <a:rPr lang="es-ES" sz="4800" dirty="0"/>
              <a:t>El esqueleto axial : El Cráneo, el cráneo.
</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397000"/>
            <a:ext cx="4800601" cy="4629061"/>
          </a:xfrm>
        </p:spPr>
        <p:txBody>
          <a:bodyPr>
            <a:normAutofit/>
          </a:bodyPr>
          <a:lstStyle/>
          <a:p>
            <a:pPr>
              <a:buNone/>
            </a:pPr>
            <a:r>
              <a:rPr lang="es-ES" dirty="0"/>
              <a:t>Consiste en los siguientes huesos:
 Hueso temporal : Inferior al hueso parietal en el cráneo lateral se divide en tres partes principales:
</a:t>
            </a:r>
            <a:endParaRPr lang="en-US" dirty="0"/>
          </a:p>
        </p:txBody>
      </p:sp>
      <p:sp>
        <p:nvSpPr>
          <p:cNvPr id="3" name="Title 2"/>
          <p:cNvSpPr>
            <a:spLocks noGrp="1"/>
          </p:cNvSpPr>
          <p:nvPr>
            <p:ph type="title"/>
          </p:nvPr>
        </p:nvSpPr>
        <p:spPr>
          <a:xfrm>
            <a:off x="457200" y="457200"/>
            <a:ext cx="9753600" cy="409713"/>
          </a:xfrm>
        </p:spPr>
        <p:txBody>
          <a:bodyPr>
            <a:normAutofit fontScale="90000"/>
          </a:bodyPr>
          <a:lstStyle/>
          <a:p>
            <a:r>
              <a:rPr lang="es-ES" sz="4800" dirty="0"/>
              <a:t>El esqueleto axial : El Cráneo, el cráneo.
</a:t>
            </a:r>
            <a:endParaRPr lang="en-US" dirty="0"/>
          </a:p>
        </p:txBody>
      </p:sp>
      <p:pic>
        <p:nvPicPr>
          <p:cNvPr id="2050" name="Picture 2" descr="Image result for temporal bone">
            <a:extLst>
              <a:ext uri="{FF2B5EF4-FFF2-40B4-BE49-F238E27FC236}">
                <a16:creationId xmlns:a16="http://schemas.microsoft.com/office/drawing/2014/main" id="{9FD6B22E-D811-4E84-A3C0-505921838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7311" y="1397000"/>
            <a:ext cx="6443687" cy="37989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599" y="1295399"/>
            <a:ext cx="6019801" cy="4419601"/>
          </a:xfrm>
        </p:spPr>
        <p:txBody>
          <a:bodyPr>
            <a:normAutofit fontScale="92500" lnSpcReduction="10000"/>
          </a:bodyPr>
          <a:lstStyle/>
          <a:p>
            <a:pPr>
              <a:buNone/>
            </a:pPr>
            <a:r>
              <a:rPr lang="es-ES" dirty="0"/>
              <a:t>Consiste en los siguientes huesos:
 Hueso occipital : La mayoría del hueso posterior del cráneo, forma el suelo y la pared posterior. Hueso esfenoides articular anterior a través de la parte estrecha del basilar. 
</a:t>
            </a:r>
            <a:endParaRPr lang="en-US" dirty="0"/>
          </a:p>
        </p:txBody>
      </p:sp>
      <p:sp>
        <p:nvSpPr>
          <p:cNvPr id="3" name="Title 2"/>
          <p:cNvSpPr>
            <a:spLocks noGrp="1"/>
          </p:cNvSpPr>
          <p:nvPr>
            <p:ph type="title"/>
          </p:nvPr>
        </p:nvSpPr>
        <p:spPr>
          <a:xfrm>
            <a:off x="228599" y="609600"/>
            <a:ext cx="11811001" cy="685800"/>
          </a:xfrm>
        </p:spPr>
        <p:txBody>
          <a:bodyPr>
            <a:normAutofit fontScale="90000"/>
          </a:bodyPr>
          <a:lstStyle/>
          <a:p>
            <a:r>
              <a:rPr lang="es-ES" dirty="0"/>
              <a:t>El esqueleto axial : El Cráneo, el cráneo.
</a:t>
            </a:r>
            <a:endParaRPr lang="en-US" dirty="0"/>
          </a:p>
        </p:txBody>
      </p:sp>
      <p:pic>
        <p:nvPicPr>
          <p:cNvPr id="6146" name="Picture 2" descr="Image result for occipital bone">
            <a:extLst>
              <a:ext uri="{FF2B5EF4-FFF2-40B4-BE49-F238E27FC236}">
                <a16:creationId xmlns:a16="http://schemas.microsoft.com/office/drawing/2014/main" id="{988AD9F1-F326-454C-96D1-50FCCB8D9A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6087" y="1144844"/>
            <a:ext cx="4881217" cy="4881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77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5562601" cy="4654461"/>
          </a:xfrm>
        </p:spPr>
        <p:txBody>
          <a:bodyPr>
            <a:normAutofit fontScale="92500"/>
          </a:bodyPr>
          <a:lstStyle/>
          <a:p>
            <a:pPr>
              <a:buNone/>
            </a:pPr>
            <a:r>
              <a:rPr lang="es-ES" dirty="0"/>
              <a:t>Consiste en los siguientes huesos:
 Hueso esfenoides : Hueso en forma de murciélago que forma la meseta anterior de la fosa craneal media a lo largo del cráneo. Se articula con todos los huesos craneales. 
</a:t>
            </a:r>
            <a:endParaRPr lang="en-US" dirty="0"/>
          </a:p>
        </p:txBody>
      </p:sp>
      <p:sp>
        <p:nvSpPr>
          <p:cNvPr id="3" name="Title 2"/>
          <p:cNvSpPr>
            <a:spLocks noGrp="1"/>
          </p:cNvSpPr>
          <p:nvPr>
            <p:ph type="title"/>
          </p:nvPr>
        </p:nvSpPr>
        <p:spPr>
          <a:xfrm>
            <a:off x="304800" y="198783"/>
            <a:ext cx="11734800" cy="1325217"/>
          </a:xfrm>
        </p:spPr>
        <p:txBody>
          <a:bodyPr>
            <a:normAutofit fontScale="90000"/>
          </a:bodyPr>
          <a:lstStyle/>
          <a:p>
            <a:r>
              <a:rPr lang="es-ES" dirty="0"/>
              <a:t>El esqueleto axial : El Cráneo, el cráneo.
</a:t>
            </a:r>
            <a:endParaRPr lang="en-US" dirty="0"/>
          </a:p>
        </p:txBody>
      </p:sp>
      <p:pic>
        <p:nvPicPr>
          <p:cNvPr id="4" name="Picture 4" descr="https://classconnection.s3.amazonaws.com/257/flashcards/769257/jpg/sphenoid_1318363361731.jpg"/>
          <p:cNvPicPr>
            <a:picLocks noChangeAspect="1" noChangeArrowheads="1"/>
          </p:cNvPicPr>
          <p:nvPr/>
        </p:nvPicPr>
        <p:blipFill>
          <a:blip r:embed="rId2" cstate="print"/>
          <a:srcRect/>
          <a:stretch>
            <a:fillRect/>
          </a:stretch>
        </p:blipFill>
        <p:spPr bwMode="auto">
          <a:xfrm>
            <a:off x="5410201" y="1295400"/>
            <a:ext cx="6248401" cy="5029200"/>
          </a:xfrm>
          <a:prstGeom prst="rect">
            <a:avLst/>
          </a:prstGeom>
          <a:noFill/>
        </p:spPr>
      </p:pic>
    </p:spTree>
    <p:extLst>
      <p:ext uri="{BB962C8B-B14F-4D97-AF65-F5344CB8AC3E}">
        <p14:creationId xmlns:p14="http://schemas.microsoft.com/office/powerpoint/2010/main" val="735308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209800"/>
            <a:ext cx="6019799" cy="3816261"/>
          </a:xfrm>
        </p:spPr>
        <p:txBody>
          <a:bodyPr>
            <a:normAutofit fontScale="92500" lnSpcReduction="20000"/>
          </a:bodyPr>
          <a:lstStyle/>
          <a:p>
            <a:pPr>
              <a:buNone/>
            </a:pPr>
            <a:r>
              <a:rPr lang="es-ES" dirty="0"/>
              <a:t>Consiste en los siguientes huesos:
 Hueso </a:t>
            </a:r>
            <a:r>
              <a:rPr lang="es-ES" dirty="0" err="1"/>
              <a:t>etmoide</a:t>
            </a:r>
            <a:r>
              <a:rPr lang="es-ES" dirty="0"/>
              <a:t> : Hueso de forma irregular anterior al esfenoides. Formar el techo de la cavidad nasal, el tabique nasal superior y parte de las paredes de la órbita medial. Marca:
</a:t>
            </a:r>
            <a:endParaRPr lang="en-US" dirty="0"/>
          </a:p>
          <a:p>
            <a:pPr>
              <a:buClr>
                <a:schemeClr val="tx1"/>
              </a:buClr>
              <a:buFont typeface="Wingdings" pitchFamily="2" charset="2"/>
              <a:buChar char="ü"/>
            </a:pPr>
            <a:endParaRPr lang="en-US" dirty="0"/>
          </a:p>
          <a:p>
            <a:pPr>
              <a:buClr>
                <a:schemeClr val="tx1"/>
              </a:buClr>
              <a:buFont typeface="Wingdings" pitchFamily="2" charset="2"/>
              <a:buChar char="ü"/>
            </a:pPr>
            <a:endParaRPr lang="en-US" dirty="0"/>
          </a:p>
        </p:txBody>
      </p:sp>
      <p:sp>
        <p:nvSpPr>
          <p:cNvPr id="3" name="Title 2"/>
          <p:cNvSpPr>
            <a:spLocks noGrp="1"/>
          </p:cNvSpPr>
          <p:nvPr>
            <p:ph type="title"/>
          </p:nvPr>
        </p:nvSpPr>
        <p:spPr>
          <a:xfrm>
            <a:off x="381000" y="685800"/>
            <a:ext cx="11506200" cy="914400"/>
          </a:xfrm>
        </p:spPr>
        <p:txBody>
          <a:bodyPr>
            <a:normAutofit fontScale="90000"/>
          </a:bodyPr>
          <a:lstStyle/>
          <a:p>
            <a:r>
              <a:rPr lang="es-ES" dirty="0"/>
              <a:t>El esqueleto axial : El Cráneo, el cráneo.
</a:t>
            </a:r>
            <a:endParaRPr lang="en-US" dirty="0"/>
          </a:p>
        </p:txBody>
      </p:sp>
      <p:pic>
        <p:nvPicPr>
          <p:cNvPr id="48130" name="Picture 2" descr="http://img.tfd.com/MosbyMD/thumb/ethmoid_bone.jpg"/>
          <p:cNvPicPr>
            <a:picLocks noChangeAspect="1" noChangeArrowheads="1"/>
          </p:cNvPicPr>
          <p:nvPr/>
        </p:nvPicPr>
        <p:blipFill>
          <a:blip r:embed="rId2" cstate="print"/>
          <a:srcRect/>
          <a:stretch>
            <a:fillRect/>
          </a:stretch>
        </p:blipFill>
        <p:spPr bwMode="auto">
          <a:xfrm>
            <a:off x="7391400" y="1905000"/>
            <a:ext cx="4382839" cy="4548147"/>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ClrTx/>
            </a:pPr>
            <a:r>
              <a:rPr lang="es-ES" sz="3710" dirty="0"/>
              <a:t>Funciones:
Apoyo- marco que apoya el cuerpo y acuna sus órganos blandos
Protección- para órganos delicados, corazón, pulmones, cerebro
Movimiento- los huesos actúan como palancas para los músculos 
Almacenamiento de minerales- calcio y fosfato
Formación de células sanguíneas- hematopoyesis
</a:t>
            </a:r>
            <a:endParaRPr lang="en-US" dirty="0"/>
          </a:p>
        </p:txBody>
      </p:sp>
      <p:sp>
        <p:nvSpPr>
          <p:cNvPr id="3" name="Title 2"/>
          <p:cNvSpPr>
            <a:spLocks noGrp="1"/>
          </p:cNvSpPr>
          <p:nvPr>
            <p:ph type="title"/>
          </p:nvPr>
        </p:nvSpPr>
        <p:spPr/>
        <p:txBody>
          <a:bodyPr>
            <a:normAutofit fontScale="90000"/>
          </a:bodyPr>
          <a:lstStyle/>
          <a:p>
            <a:r>
              <a:rPr lang="en-US" dirty="0"/>
              <a:t>The Skeleton
</a:t>
            </a:r>
          </a:p>
        </p:txBody>
      </p:sp>
    </p:spTree>
    <p:extLst>
      <p:ext uri="{BB962C8B-B14F-4D97-AF65-F5344CB8AC3E}">
        <p14:creationId xmlns:p14="http://schemas.microsoft.com/office/powerpoint/2010/main" val="992119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47800"/>
            <a:ext cx="5867400" cy="4267200"/>
          </a:xfrm>
        </p:spPr>
        <p:txBody>
          <a:bodyPr>
            <a:normAutofit fontScale="85000" lnSpcReduction="10000"/>
          </a:bodyPr>
          <a:lstStyle/>
          <a:p>
            <a:pPr>
              <a:buNone/>
            </a:pPr>
            <a:r>
              <a:rPr lang="es-ES" dirty="0"/>
              <a:t>Consiste en los siguientes huesos:
 Hueso </a:t>
            </a:r>
            <a:r>
              <a:rPr lang="es-ES" dirty="0" err="1"/>
              <a:t>etmoide</a:t>
            </a:r>
            <a:r>
              <a:rPr lang="es-ES" dirty="0"/>
              <a:t> : Marcado:
Placas cribiformes : Placas óseas laterales al Galli Crista a través de las cuales pasan las fibras olfativas (nervio craneal I) 
   al cerebro desde el 
   mucosa nasal.
</a:t>
            </a:r>
            <a:endParaRPr lang="en-US" dirty="0"/>
          </a:p>
          <a:p>
            <a:pPr>
              <a:buClr>
                <a:schemeClr val="tx1"/>
              </a:buClr>
              <a:buFont typeface="Wingdings" pitchFamily="2" charset="2"/>
              <a:buChar char="ü"/>
            </a:pPr>
            <a:endParaRPr lang="en-US" dirty="0"/>
          </a:p>
          <a:p>
            <a:pPr>
              <a:buClr>
                <a:schemeClr val="tx1"/>
              </a:buClr>
              <a:buFont typeface="Wingdings" pitchFamily="2" charset="2"/>
              <a:buChar char="ü"/>
            </a:pPr>
            <a:endParaRPr lang="en-US" dirty="0"/>
          </a:p>
        </p:txBody>
      </p:sp>
      <p:sp>
        <p:nvSpPr>
          <p:cNvPr id="3" name="Title 2"/>
          <p:cNvSpPr>
            <a:spLocks noGrp="1"/>
          </p:cNvSpPr>
          <p:nvPr>
            <p:ph type="title"/>
          </p:nvPr>
        </p:nvSpPr>
        <p:spPr>
          <a:xfrm>
            <a:off x="76200" y="-29817"/>
            <a:ext cx="11963400" cy="1325217"/>
          </a:xfrm>
        </p:spPr>
        <p:txBody>
          <a:bodyPr>
            <a:normAutofit fontScale="90000"/>
          </a:bodyPr>
          <a:lstStyle/>
          <a:p>
            <a:r>
              <a:rPr lang="es-ES" dirty="0"/>
              <a:t>El esqueleto axial : El Cráneo, el cráneo.
</a:t>
            </a:r>
            <a:endParaRPr lang="en-US" dirty="0"/>
          </a:p>
        </p:txBody>
      </p:sp>
      <p:pic>
        <p:nvPicPr>
          <p:cNvPr id="47106" name="Picture 2" descr="http://www.easynotecards.com/uploads/876/78/_1d229595_13d11ba062a__8000_00000920.jpg"/>
          <p:cNvPicPr>
            <a:picLocks noChangeAspect="1" noChangeArrowheads="1"/>
          </p:cNvPicPr>
          <p:nvPr/>
        </p:nvPicPr>
        <p:blipFill>
          <a:blip r:embed="rId2" cstate="print"/>
          <a:srcRect/>
          <a:stretch>
            <a:fillRect/>
          </a:stretch>
        </p:blipFill>
        <p:spPr bwMode="auto">
          <a:xfrm>
            <a:off x="6128074" y="1371600"/>
            <a:ext cx="5301926" cy="4492046"/>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599" y="1219200"/>
            <a:ext cx="5816601" cy="4806861"/>
          </a:xfrm>
        </p:spPr>
        <p:txBody>
          <a:bodyPr>
            <a:normAutofit fontScale="77500" lnSpcReduction="20000"/>
          </a:bodyPr>
          <a:lstStyle/>
          <a:p>
            <a:pPr>
              <a:buNone/>
            </a:pPr>
            <a:r>
              <a:rPr lang="es-ES" dirty="0"/>
              <a:t>Consiste en los siguientes huesos:
 Hueso </a:t>
            </a:r>
            <a:r>
              <a:rPr lang="es-ES" dirty="0" err="1"/>
              <a:t>etmoide</a:t>
            </a:r>
            <a:r>
              <a:rPr lang="es-ES" dirty="0"/>
              <a:t> : Marcado:
Concha nasal superior y media (turbinados): Placas delgadas delicadamente enrolladas de hueso que se extienden medialmente desde las masas laterales del </a:t>
            </a:r>
            <a:r>
              <a:rPr lang="es-ES" dirty="0" err="1"/>
              <a:t>ethmoid</a:t>
            </a:r>
            <a:r>
              <a:rPr lang="es-ES" dirty="0"/>
              <a:t> en la cavidad nasal. Hace que el flujo de aire sea más eficiente, aumenta el área de la mucosa y la capacidad de gusano y humidifica el aire entrante.
</a:t>
            </a:r>
            <a:endParaRPr lang="en-US" dirty="0"/>
          </a:p>
          <a:p>
            <a:pPr>
              <a:buClr>
                <a:schemeClr val="tx1"/>
              </a:buClr>
              <a:buFont typeface="Wingdings" pitchFamily="2" charset="2"/>
              <a:buChar char="ü"/>
            </a:pPr>
            <a:endParaRPr lang="en-US" dirty="0"/>
          </a:p>
        </p:txBody>
      </p:sp>
      <p:sp>
        <p:nvSpPr>
          <p:cNvPr id="3" name="Title 2"/>
          <p:cNvSpPr>
            <a:spLocks noGrp="1"/>
          </p:cNvSpPr>
          <p:nvPr>
            <p:ph type="title"/>
          </p:nvPr>
        </p:nvSpPr>
        <p:spPr>
          <a:xfrm>
            <a:off x="228599" y="381000"/>
            <a:ext cx="11887201" cy="838200"/>
          </a:xfrm>
        </p:spPr>
        <p:txBody>
          <a:bodyPr>
            <a:normAutofit fontScale="90000"/>
          </a:bodyPr>
          <a:lstStyle/>
          <a:p>
            <a:r>
              <a:rPr lang="es-ES" dirty="0"/>
              <a:t>El esqueleto axial : El Cráneo, el cráneo</a:t>
            </a:r>
            <a:r>
              <a:rPr lang="en-US" dirty="0"/>
              <a:t>.</a:t>
            </a:r>
          </a:p>
        </p:txBody>
      </p:sp>
      <p:pic>
        <p:nvPicPr>
          <p:cNvPr id="45058" name="Picture 2" descr="https://upload.wikimedia.org/wikipedia/commons/3/34/Illu_nose_nasal_cavities.jpg"/>
          <p:cNvPicPr>
            <a:picLocks noChangeAspect="1" noChangeArrowheads="1"/>
          </p:cNvPicPr>
          <p:nvPr/>
        </p:nvPicPr>
        <p:blipFill>
          <a:blip r:embed="rId2" cstate="print"/>
          <a:srcRect/>
          <a:stretch>
            <a:fillRect/>
          </a:stretch>
        </p:blipFill>
        <p:spPr bwMode="auto">
          <a:xfrm>
            <a:off x="6248400" y="1600200"/>
            <a:ext cx="5384800" cy="4594087"/>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1" y="1295400"/>
            <a:ext cx="5544378" cy="4343400"/>
          </a:xfrm>
        </p:spPr>
        <p:txBody>
          <a:bodyPr>
            <a:normAutofit fontScale="92500" lnSpcReduction="10000"/>
          </a:bodyPr>
          <a:lstStyle/>
          <a:p>
            <a:pPr>
              <a:buNone/>
            </a:pPr>
            <a:r>
              <a:rPr lang="es-ES" dirty="0"/>
              <a:t>Consiste en los siguientes huesos:
 Mandíbula : El hueso inferior de la mandíbula que se articula con los huesos temporales en la única articulación libremente móvil del cráneo. Marca:
</a:t>
            </a:r>
            <a:endParaRPr lang="en-US" dirty="0"/>
          </a:p>
          <a:p>
            <a:pPr>
              <a:buClr>
                <a:schemeClr val="tx1"/>
              </a:buClr>
              <a:buFont typeface="Wingdings" pitchFamily="2" charset="2"/>
              <a:buChar char="ü"/>
            </a:pPr>
            <a:endParaRPr lang="en-US" dirty="0"/>
          </a:p>
        </p:txBody>
      </p:sp>
      <p:sp>
        <p:nvSpPr>
          <p:cNvPr id="3" name="Title 2"/>
          <p:cNvSpPr>
            <a:spLocks noGrp="1"/>
          </p:cNvSpPr>
          <p:nvPr>
            <p:ph type="title"/>
          </p:nvPr>
        </p:nvSpPr>
        <p:spPr>
          <a:xfrm>
            <a:off x="385417" y="122583"/>
            <a:ext cx="11806583" cy="1325217"/>
          </a:xfrm>
        </p:spPr>
        <p:txBody>
          <a:bodyPr>
            <a:normAutofit/>
          </a:bodyPr>
          <a:lstStyle/>
          <a:p>
            <a:r>
              <a:rPr lang="es-ES" sz="3600" dirty="0"/>
              <a:t>El esqueleto axial : El Cráneo : Huesos Faciales
</a:t>
            </a:r>
            <a:endParaRPr lang="en-US" sz="3600" dirty="0"/>
          </a:p>
        </p:txBody>
      </p:sp>
      <p:pic>
        <p:nvPicPr>
          <p:cNvPr id="44034" name="Picture 2" descr="https://classconnection.s3.amazonaws.com/238/flashcards/2206238/png/mandible1352311317835.png"/>
          <p:cNvPicPr>
            <a:picLocks noChangeAspect="1" noChangeArrowheads="1"/>
          </p:cNvPicPr>
          <p:nvPr/>
        </p:nvPicPr>
        <p:blipFill rotWithShape="1">
          <a:blip r:embed="rId2" cstate="print"/>
          <a:srcRect t="5990"/>
          <a:stretch/>
        </p:blipFill>
        <p:spPr bwMode="auto">
          <a:xfrm>
            <a:off x="5867400" y="1905000"/>
            <a:ext cx="6591300" cy="4513236"/>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600199"/>
            <a:ext cx="5638800" cy="3962401"/>
          </a:xfrm>
        </p:spPr>
        <p:txBody>
          <a:bodyPr>
            <a:normAutofit lnSpcReduction="10000"/>
          </a:bodyPr>
          <a:lstStyle/>
          <a:p>
            <a:pPr>
              <a:buNone/>
            </a:pPr>
            <a:r>
              <a:rPr lang="es-ES" dirty="0"/>
              <a:t>
 </a:t>
            </a:r>
            <a:r>
              <a:rPr lang="es-ES" dirty="0" err="1"/>
              <a:t>Maxillae</a:t>
            </a:r>
            <a:r>
              <a:rPr lang="es-ES" dirty="0"/>
              <a:t> : Dos huesos fusionados en una sutura mediana; forma la mandíbula superior y partes de las órbitas : Marcado:
</a:t>
            </a:r>
            <a:endParaRPr lang="en-US" dirty="0"/>
          </a:p>
        </p:txBody>
      </p:sp>
      <p:sp>
        <p:nvSpPr>
          <p:cNvPr id="3" name="Title 2"/>
          <p:cNvSpPr>
            <a:spLocks noGrp="1"/>
          </p:cNvSpPr>
          <p:nvPr>
            <p:ph type="title"/>
          </p:nvPr>
        </p:nvSpPr>
        <p:spPr>
          <a:xfrm>
            <a:off x="228601" y="152400"/>
            <a:ext cx="9906000" cy="1325217"/>
          </a:xfrm>
        </p:spPr>
        <p:txBody>
          <a:bodyPr>
            <a:normAutofit fontScale="90000"/>
          </a:bodyPr>
          <a:lstStyle/>
          <a:p>
            <a:r>
              <a:rPr lang="es-ES" sz="3600" dirty="0"/>
              <a:t>El esqueleto axial : El Cráneo : Huesos Faciales
</a:t>
            </a:r>
            <a:endParaRPr lang="en-US" sz="3600" dirty="0"/>
          </a:p>
        </p:txBody>
      </p:sp>
      <p:pic>
        <p:nvPicPr>
          <p:cNvPr id="38914" name="Picture 2" descr="Resultado de imagen para Maxillae  bone parts"/>
          <p:cNvPicPr>
            <a:picLocks noChangeAspect="1" noChangeArrowheads="1"/>
          </p:cNvPicPr>
          <p:nvPr/>
        </p:nvPicPr>
        <p:blipFill>
          <a:blip r:embed="rId2" cstate="print"/>
          <a:srcRect/>
          <a:stretch>
            <a:fillRect/>
          </a:stretch>
        </p:blipFill>
        <p:spPr bwMode="auto">
          <a:xfrm>
            <a:off x="6781801" y="1131956"/>
            <a:ext cx="4419600" cy="5124174"/>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042748"/>
            <a:ext cx="9906000" cy="2739643"/>
          </a:xfrm>
        </p:spPr>
        <p:txBody>
          <a:bodyPr>
            <a:normAutofit/>
          </a:bodyPr>
          <a:lstStyle/>
          <a:p>
            <a:pPr>
              <a:buNone/>
            </a:pPr>
            <a:r>
              <a:rPr lang="es-ES" dirty="0"/>
              <a:t>
 Hueso lagrimal : Huesos del tamaño de una uña que forman parte de las paredes de órbita medial entre el maxilar y el </a:t>
            </a:r>
            <a:r>
              <a:rPr lang="es-ES" dirty="0" err="1"/>
              <a:t>etmmalide</a:t>
            </a:r>
            <a:r>
              <a:rPr lang="es-ES" dirty="0"/>
              <a:t>.
</a:t>
            </a:r>
            <a:endParaRPr lang="en-US" dirty="0"/>
          </a:p>
        </p:txBody>
      </p:sp>
      <p:sp>
        <p:nvSpPr>
          <p:cNvPr id="3" name="Title 2"/>
          <p:cNvSpPr>
            <a:spLocks noGrp="1"/>
          </p:cNvSpPr>
          <p:nvPr>
            <p:ph type="title"/>
          </p:nvPr>
        </p:nvSpPr>
        <p:spPr>
          <a:xfrm>
            <a:off x="76200" y="228600"/>
            <a:ext cx="11887200" cy="638313"/>
          </a:xfrm>
        </p:spPr>
        <p:txBody>
          <a:bodyPr>
            <a:normAutofit fontScale="90000"/>
          </a:bodyPr>
          <a:lstStyle/>
          <a:p>
            <a:r>
              <a:rPr lang="es-ES" dirty="0"/>
              <a:t>El esqueleto axial : El Cráneo : Huesos Faciales
</a:t>
            </a:r>
            <a:endParaRPr lang="en-US" dirty="0"/>
          </a:p>
        </p:txBody>
      </p:sp>
      <p:pic>
        <p:nvPicPr>
          <p:cNvPr id="36866" name="Picture 2" descr="http://www.csuchico.edu/anth/Module/gifs/lacrimal.GIF"/>
          <p:cNvPicPr>
            <a:picLocks noChangeAspect="1" noChangeArrowheads="1"/>
          </p:cNvPicPr>
          <p:nvPr/>
        </p:nvPicPr>
        <p:blipFill>
          <a:blip r:embed="rId2" cstate="print"/>
          <a:srcRect/>
          <a:stretch>
            <a:fillRect/>
          </a:stretch>
        </p:blipFill>
        <p:spPr bwMode="auto">
          <a:xfrm>
            <a:off x="8449352" y="3048000"/>
            <a:ext cx="3411214" cy="4015977"/>
          </a:xfrm>
          <a:prstGeom prst="rect">
            <a:avLst/>
          </a:prstGeom>
          <a:noFill/>
        </p:spPr>
      </p:pic>
      <p:pic>
        <p:nvPicPr>
          <p:cNvPr id="36868" name="Picture 4" descr="http://skullanatomy.info/Individ%20Spaces/Orbit/Orbit%20pix/Orbit%20foramen/Lac_Fossa.jpg"/>
          <p:cNvPicPr>
            <a:picLocks noChangeAspect="1" noChangeArrowheads="1"/>
          </p:cNvPicPr>
          <p:nvPr/>
        </p:nvPicPr>
        <p:blipFill>
          <a:blip r:embed="rId3" cstate="print"/>
          <a:srcRect/>
          <a:stretch>
            <a:fillRect/>
          </a:stretch>
        </p:blipFill>
        <p:spPr bwMode="auto">
          <a:xfrm>
            <a:off x="3886202" y="3429000"/>
            <a:ext cx="2790826" cy="2739643"/>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199" y="1219200"/>
            <a:ext cx="4800601" cy="4806861"/>
          </a:xfrm>
        </p:spPr>
        <p:txBody>
          <a:bodyPr>
            <a:normAutofit fontScale="92500"/>
          </a:bodyPr>
          <a:lstStyle/>
          <a:p>
            <a:pPr>
              <a:buNone/>
            </a:pPr>
            <a:r>
              <a:rPr lang="es-ES" dirty="0"/>
              <a:t>Hueso palatino: Hueso emparejado posterior a los procesos palatinos, forma del paladar duro posterior y parte de la órbita: se encuentran </a:t>
            </a:r>
            <a:r>
              <a:rPr lang="es-ES" dirty="0" err="1"/>
              <a:t>medially</a:t>
            </a:r>
            <a:r>
              <a:rPr lang="es-ES" dirty="0"/>
              <a:t> en la sutura palatina mediana.
</a:t>
            </a:r>
            <a:endParaRPr lang="en-US" dirty="0"/>
          </a:p>
        </p:txBody>
      </p:sp>
      <p:sp>
        <p:nvSpPr>
          <p:cNvPr id="3" name="Title 2"/>
          <p:cNvSpPr>
            <a:spLocks noGrp="1"/>
          </p:cNvSpPr>
          <p:nvPr>
            <p:ph type="title"/>
          </p:nvPr>
        </p:nvSpPr>
        <p:spPr>
          <a:xfrm>
            <a:off x="152400" y="435113"/>
            <a:ext cx="11811000" cy="431800"/>
          </a:xfrm>
        </p:spPr>
        <p:txBody>
          <a:bodyPr>
            <a:normAutofit fontScale="90000"/>
          </a:bodyPr>
          <a:lstStyle/>
          <a:p>
            <a:r>
              <a:rPr lang="es-ES" dirty="0"/>
              <a:t>El esqueleto axial : El Cráneo : Huesos Faciales
</a:t>
            </a:r>
            <a:endParaRPr lang="en-US" dirty="0"/>
          </a:p>
        </p:txBody>
      </p:sp>
      <p:pic>
        <p:nvPicPr>
          <p:cNvPr id="35844" name="Picture 4" descr="http://www.anatomybodypics.net/wp-content/uploads/2015/01/palatine-bone-54bc7adc6c55d.gif"/>
          <p:cNvPicPr>
            <a:picLocks noChangeAspect="1" noChangeArrowheads="1"/>
          </p:cNvPicPr>
          <p:nvPr/>
        </p:nvPicPr>
        <p:blipFill>
          <a:blip r:embed="rId2" cstate="print"/>
          <a:srcRect/>
          <a:stretch>
            <a:fillRect/>
          </a:stretch>
        </p:blipFill>
        <p:spPr bwMode="auto">
          <a:xfrm>
            <a:off x="5867400" y="1828800"/>
            <a:ext cx="5638800" cy="4594087"/>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219200"/>
            <a:ext cx="11734800" cy="4806861"/>
          </a:xfrm>
        </p:spPr>
        <p:txBody>
          <a:bodyPr>
            <a:normAutofit/>
          </a:bodyPr>
          <a:lstStyle/>
          <a:p>
            <a:pPr>
              <a:buNone/>
            </a:pPr>
            <a:r>
              <a:rPr lang="es-ES" dirty="0"/>
              <a:t>Hueso zigomático : Lateral al maxilar, forman la porción de la cara comúnmente llamada pómulo, y forma parte de la órbita lateral.
</a:t>
            </a:r>
            <a:endParaRPr lang="en-US" dirty="0"/>
          </a:p>
        </p:txBody>
      </p:sp>
      <p:sp>
        <p:nvSpPr>
          <p:cNvPr id="3" name="Title 2"/>
          <p:cNvSpPr>
            <a:spLocks noGrp="1"/>
          </p:cNvSpPr>
          <p:nvPr>
            <p:ph type="title"/>
          </p:nvPr>
        </p:nvSpPr>
        <p:spPr>
          <a:xfrm>
            <a:off x="228600" y="227496"/>
            <a:ext cx="11887200" cy="1067904"/>
          </a:xfrm>
        </p:spPr>
        <p:txBody>
          <a:bodyPr>
            <a:normAutofit fontScale="90000"/>
          </a:bodyPr>
          <a:lstStyle/>
          <a:p>
            <a:r>
              <a:rPr lang="es-ES" dirty="0"/>
              <a:t>El esqueleto axial : El Cráneo : Huesos Faciales
</a:t>
            </a:r>
            <a:endParaRPr lang="en-US" dirty="0"/>
          </a:p>
        </p:txBody>
      </p:sp>
      <p:sp>
        <p:nvSpPr>
          <p:cNvPr id="34818" name="AutoShape 2" descr="http://www.medicalook.com/systems_images/Zygomatic_Bone_large.gif"/>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34820" name="Picture 4" descr="https://classconnection.s3.amazonaws.com/645/flashcards/810645/jpg/zygomatic_bone1328064467075.jpg"/>
          <p:cNvPicPr>
            <a:picLocks noChangeAspect="1" noChangeArrowheads="1"/>
          </p:cNvPicPr>
          <p:nvPr/>
        </p:nvPicPr>
        <p:blipFill>
          <a:blip r:embed="rId2" cstate="print"/>
          <a:srcRect/>
          <a:stretch>
            <a:fillRect/>
          </a:stretch>
        </p:blipFill>
        <p:spPr bwMode="auto">
          <a:xfrm>
            <a:off x="3733800" y="3429000"/>
            <a:ext cx="2667001" cy="2968157"/>
          </a:xfrm>
          <a:prstGeom prst="rect">
            <a:avLst/>
          </a:prstGeom>
          <a:noFill/>
        </p:spPr>
      </p:pic>
      <p:sp>
        <p:nvSpPr>
          <p:cNvPr id="34822" name="AutoShape 6" descr="Resultado de imagen para zygomatic bone"/>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36866" name="Picture 2" descr="Related image"/>
          <p:cNvPicPr>
            <a:picLocks noChangeAspect="1" noChangeArrowheads="1"/>
          </p:cNvPicPr>
          <p:nvPr/>
        </p:nvPicPr>
        <p:blipFill>
          <a:blip r:embed="rId3" cstate="print"/>
          <a:srcRect/>
          <a:stretch>
            <a:fillRect/>
          </a:stretch>
        </p:blipFill>
        <p:spPr bwMode="auto">
          <a:xfrm>
            <a:off x="7543800" y="2705652"/>
            <a:ext cx="3926972" cy="4152348"/>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295400"/>
            <a:ext cx="9906000" cy="4730661"/>
          </a:xfrm>
        </p:spPr>
        <p:txBody>
          <a:bodyPr>
            <a:normAutofit/>
          </a:bodyPr>
          <a:lstStyle/>
          <a:p>
            <a:pPr>
              <a:buNone/>
            </a:pPr>
            <a:r>
              <a:rPr lang="es-ES" dirty="0"/>
              <a:t>Consiste en los siguientes huesos:
 Hueso nasal : Pequeño hueso rectangular que forma el puente de la nariz.
</a:t>
            </a:r>
            <a:r>
              <a:rPr lang="es-ES" dirty="0" err="1"/>
              <a:t>Vomer</a:t>
            </a:r>
            <a:r>
              <a:rPr lang="es-ES" dirty="0"/>
              <a:t> (</a:t>
            </a:r>
            <a:r>
              <a:rPr lang="es-ES" dirty="0" err="1"/>
              <a:t>Plow</a:t>
            </a:r>
            <a:r>
              <a:rPr lang="es-ES" dirty="0"/>
              <a:t>) : Hueso en forma de hoja en plano medial de la cavidad nasal que forman el tabique nasal posterior e inferior.
</a:t>
            </a:r>
            <a:endParaRPr lang="en-US" dirty="0"/>
          </a:p>
        </p:txBody>
      </p:sp>
      <p:sp>
        <p:nvSpPr>
          <p:cNvPr id="3" name="Title 2"/>
          <p:cNvSpPr>
            <a:spLocks noGrp="1"/>
          </p:cNvSpPr>
          <p:nvPr>
            <p:ph type="title"/>
          </p:nvPr>
        </p:nvSpPr>
        <p:spPr>
          <a:xfrm>
            <a:off x="152400" y="122583"/>
            <a:ext cx="11887200" cy="1325217"/>
          </a:xfrm>
        </p:spPr>
        <p:txBody>
          <a:bodyPr>
            <a:normAutofit fontScale="90000"/>
          </a:bodyPr>
          <a:lstStyle/>
          <a:p>
            <a:r>
              <a:rPr lang="es-ES" dirty="0"/>
              <a:t>El esqueleto axial : El Cráneo : Huesos Faciales
</a:t>
            </a:r>
            <a:endParaRPr lang="en-US" dirty="0"/>
          </a:p>
        </p:txBody>
      </p:sp>
      <p:pic>
        <p:nvPicPr>
          <p:cNvPr id="33794" name="Picture 2" descr="Resultado de imagen para nasal  bone"/>
          <p:cNvPicPr>
            <a:picLocks noChangeAspect="1" noChangeArrowheads="1"/>
          </p:cNvPicPr>
          <p:nvPr/>
        </p:nvPicPr>
        <p:blipFill>
          <a:blip r:embed="rId2" cstate="print"/>
          <a:srcRect/>
          <a:stretch>
            <a:fillRect/>
          </a:stretch>
        </p:blipFill>
        <p:spPr bwMode="auto">
          <a:xfrm>
            <a:off x="4034414" y="4196521"/>
            <a:ext cx="4030932" cy="2650435"/>
          </a:xfrm>
          <a:prstGeom prst="rect">
            <a:avLst/>
          </a:prstGeom>
          <a:noFill/>
        </p:spPr>
      </p:pic>
      <p:pic>
        <p:nvPicPr>
          <p:cNvPr id="33796" name="Picture 4" descr="Resultado de imagen para vomer  bone"/>
          <p:cNvPicPr>
            <a:picLocks noChangeAspect="1" noChangeArrowheads="1"/>
          </p:cNvPicPr>
          <p:nvPr/>
        </p:nvPicPr>
        <p:blipFill>
          <a:blip r:embed="rId3" cstate="print"/>
          <a:srcRect/>
          <a:stretch>
            <a:fillRect/>
          </a:stretch>
        </p:blipFill>
        <p:spPr bwMode="auto">
          <a:xfrm>
            <a:off x="8157587" y="4196521"/>
            <a:ext cx="4047730" cy="2661479"/>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1" y="1447800"/>
            <a:ext cx="6324600" cy="4578261"/>
          </a:xfrm>
        </p:spPr>
        <p:txBody>
          <a:bodyPr>
            <a:normAutofit/>
          </a:bodyPr>
          <a:lstStyle/>
          <a:p>
            <a:pPr>
              <a:buNone/>
            </a:pPr>
            <a:r>
              <a:rPr lang="es-ES" dirty="0"/>
              <a:t>Conchas nasales inferiores : Curvas delgadas deshuesadas sobresalientes medialmente de las paredes laterales de la cavidad nasal; servir el mismo propósito que la porción turbinada del hueso </a:t>
            </a:r>
            <a:r>
              <a:rPr lang="es-ES" dirty="0" err="1"/>
              <a:t>etodoide</a:t>
            </a:r>
            <a:r>
              <a:rPr lang="es-ES" dirty="0"/>
              <a:t>.
</a:t>
            </a:r>
            <a:endParaRPr lang="en-US" dirty="0"/>
          </a:p>
        </p:txBody>
      </p:sp>
      <p:sp>
        <p:nvSpPr>
          <p:cNvPr id="3" name="Title 2"/>
          <p:cNvSpPr>
            <a:spLocks noGrp="1"/>
          </p:cNvSpPr>
          <p:nvPr>
            <p:ph type="title"/>
          </p:nvPr>
        </p:nvSpPr>
        <p:spPr>
          <a:xfrm>
            <a:off x="381000" y="914400"/>
            <a:ext cx="11506200" cy="533400"/>
          </a:xfrm>
        </p:spPr>
        <p:txBody>
          <a:bodyPr>
            <a:normAutofit fontScale="90000"/>
          </a:bodyPr>
          <a:lstStyle/>
          <a:p>
            <a:r>
              <a:rPr lang="es-ES" dirty="0"/>
              <a:t>El esqueleto axial : El Cráneo : Huesos Faciales
</a:t>
            </a:r>
            <a:endParaRPr lang="en-US" dirty="0"/>
          </a:p>
        </p:txBody>
      </p:sp>
      <p:pic>
        <p:nvPicPr>
          <p:cNvPr id="32770" name="Picture 2" descr="Resultado de imagen para inferior nasal conchae"/>
          <p:cNvPicPr>
            <a:picLocks noChangeAspect="1" noChangeArrowheads="1"/>
          </p:cNvPicPr>
          <p:nvPr/>
        </p:nvPicPr>
        <p:blipFill>
          <a:blip r:embed="rId2" cstate="print"/>
          <a:srcRect/>
          <a:stretch>
            <a:fillRect/>
          </a:stretch>
        </p:blipFill>
        <p:spPr bwMode="auto">
          <a:xfrm>
            <a:off x="7315200" y="1676400"/>
            <a:ext cx="4435004" cy="4419600"/>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524000"/>
            <a:ext cx="5329084" cy="4113696"/>
          </a:xfrm>
        </p:spPr>
        <p:txBody>
          <a:bodyPr>
            <a:normAutofit fontScale="77500" lnSpcReduction="20000"/>
          </a:bodyPr>
          <a:lstStyle/>
          <a:p>
            <a:pPr>
              <a:buNone/>
            </a:pPr>
            <a:r>
              <a:rPr lang="es-ES" dirty="0"/>
              <a:t>Para senos nasales : Cavidades de aire forradas en la mucosa que conducen al conducto nasal. Los senos paranasales aligeran los huesos faciales y pueden actuar como cámaras de resonancia para el habla:
Seno maxilar : El más grande
Seno frontal
Seno etmoidal
Seno esfenoidal
</a:t>
            </a:r>
            <a:endParaRPr lang="en-US" dirty="0"/>
          </a:p>
        </p:txBody>
      </p:sp>
      <p:sp>
        <p:nvSpPr>
          <p:cNvPr id="3" name="Title 2"/>
          <p:cNvSpPr>
            <a:spLocks noGrp="1"/>
          </p:cNvSpPr>
          <p:nvPr>
            <p:ph type="title"/>
          </p:nvPr>
        </p:nvSpPr>
        <p:spPr>
          <a:xfrm>
            <a:off x="381000" y="46383"/>
            <a:ext cx="11506200" cy="1325217"/>
          </a:xfrm>
        </p:spPr>
        <p:txBody>
          <a:bodyPr>
            <a:normAutofit fontScale="90000"/>
          </a:bodyPr>
          <a:lstStyle/>
          <a:p>
            <a:r>
              <a:rPr lang="es-ES" dirty="0"/>
              <a:t>El Cráneo : Huesos Faciales
</a:t>
            </a:r>
            <a:endParaRPr lang="en-US" dirty="0"/>
          </a:p>
        </p:txBody>
      </p:sp>
      <p:pic>
        <p:nvPicPr>
          <p:cNvPr id="31746" name="Picture 2" descr="Resultado de imagen para para nasal sinuses"/>
          <p:cNvPicPr>
            <a:picLocks noChangeAspect="1" noChangeArrowheads="1"/>
          </p:cNvPicPr>
          <p:nvPr/>
        </p:nvPicPr>
        <p:blipFill>
          <a:blip r:embed="rId2" cstate="print"/>
          <a:srcRect/>
          <a:stretch>
            <a:fillRect/>
          </a:stretch>
        </p:blipFill>
        <p:spPr bwMode="auto">
          <a:xfrm>
            <a:off x="6110056" y="1593022"/>
            <a:ext cx="4977578" cy="3975652"/>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170833"/>
            <a:ext cx="4876800" cy="5247493"/>
          </a:xfrm>
        </p:spPr>
        <p:txBody>
          <a:bodyPr>
            <a:normAutofit fontScale="85000" lnSpcReduction="10000"/>
          </a:bodyPr>
          <a:lstStyle/>
          <a:p>
            <a:pPr>
              <a:buClrTx/>
            </a:pPr>
            <a:r>
              <a:rPr lang="es-ES" sz="3710" dirty="0"/>
              <a:t>División:
El esqueleto axial : Esos huesos que se encuentran alrededor del centro de gravedad del cuerpo
El Esqueleto Apéndice : Hueso de las extremidades, apéndice. 
</a:t>
            </a:r>
            <a:endParaRPr lang="en-US" dirty="0"/>
          </a:p>
        </p:txBody>
      </p:sp>
      <p:sp>
        <p:nvSpPr>
          <p:cNvPr id="3" name="Title 2"/>
          <p:cNvSpPr>
            <a:spLocks noGrp="1"/>
          </p:cNvSpPr>
          <p:nvPr>
            <p:ph type="title"/>
          </p:nvPr>
        </p:nvSpPr>
        <p:spPr/>
        <p:txBody>
          <a:bodyPr>
            <a:normAutofit fontScale="90000"/>
          </a:bodyPr>
          <a:lstStyle/>
          <a:p>
            <a:r>
              <a:rPr lang="en-US" dirty="0"/>
              <a:t>The Skeleton
</a:t>
            </a:r>
          </a:p>
        </p:txBody>
      </p:sp>
      <p:pic>
        <p:nvPicPr>
          <p:cNvPr id="102402" name="Picture 2" descr="https://classconnection.s3.amazonaws.com/771/flashcards/597771/jpg/skeleta3l1310094718184.jpg"/>
          <p:cNvPicPr>
            <a:picLocks noChangeAspect="1" noChangeArrowheads="1"/>
          </p:cNvPicPr>
          <p:nvPr/>
        </p:nvPicPr>
        <p:blipFill>
          <a:blip r:embed="rId2" cstate="print"/>
          <a:srcRect/>
          <a:stretch>
            <a:fillRect/>
          </a:stretch>
        </p:blipFill>
        <p:spPr bwMode="auto">
          <a:xfrm>
            <a:off x="5562600" y="1170833"/>
            <a:ext cx="6493174" cy="5247493"/>
          </a:xfrm>
          <a:prstGeom prst="rect">
            <a:avLst/>
          </a:prstGeom>
          <a:noFill/>
        </p:spPr>
      </p:pic>
    </p:spTree>
    <p:extLst>
      <p:ext uri="{BB962C8B-B14F-4D97-AF65-F5344CB8AC3E}">
        <p14:creationId xmlns:p14="http://schemas.microsoft.com/office/powerpoint/2010/main" val="29905411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399" y="1676400"/>
            <a:ext cx="6172201" cy="4349661"/>
          </a:xfrm>
        </p:spPr>
        <p:txBody>
          <a:bodyPr>
            <a:normAutofit/>
          </a:bodyPr>
          <a:lstStyle/>
          <a:p>
            <a:pPr>
              <a:buNone/>
            </a:pPr>
            <a:r>
              <a:rPr lang="es-ES" dirty="0"/>
              <a:t>No es un hueso del cráneo, se encuentra en la garganta por encima de la laringe. Se sirve como un punto de unión para muchos músculo de la lengua y el cuello.
</a:t>
            </a:r>
            <a:endParaRPr lang="en-US" dirty="0"/>
          </a:p>
        </p:txBody>
      </p:sp>
      <p:sp>
        <p:nvSpPr>
          <p:cNvPr id="3" name="Title 2"/>
          <p:cNvSpPr>
            <a:spLocks noGrp="1"/>
          </p:cNvSpPr>
          <p:nvPr>
            <p:ph type="title"/>
          </p:nvPr>
        </p:nvSpPr>
        <p:spPr>
          <a:xfrm>
            <a:off x="304800" y="228600"/>
            <a:ext cx="9906000" cy="1447800"/>
          </a:xfrm>
        </p:spPr>
        <p:txBody>
          <a:bodyPr>
            <a:normAutofit fontScale="90000"/>
          </a:bodyPr>
          <a:lstStyle/>
          <a:p>
            <a:r>
              <a:rPr lang="es-ES" dirty="0"/>
              <a:t>El esqueleto axial : Hueso Hioides
</a:t>
            </a:r>
            <a:endParaRPr lang="en-US" dirty="0"/>
          </a:p>
        </p:txBody>
      </p:sp>
      <p:pic>
        <p:nvPicPr>
          <p:cNvPr id="30722" name="Picture 2" descr="Resultado de imagen para hyoid bone"/>
          <p:cNvPicPr>
            <a:picLocks noChangeAspect="1" noChangeArrowheads="1"/>
          </p:cNvPicPr>
          <p:nvPr/>
        </p:nvPicPr>
        <p:blipFill>
          <a:blip r:embed="rId2" cstate="print"/>
          <a:srcRect/>
          <a:stretch>
            <a:fillRect/>
          </a:stretch>
        </p:blipFill>
        <p:spPr bwMode="auto">
          <a:xfrm>
            <a:off x="6781800" y="1828800"/>
            <a:ext cx="5257801" cy="4566118"/>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905000"/>
            <a:ext cx="5413513" cy="4439478"/>
          </a:xfrm>
        </p:spPr>
        <p:txBody>
          <a:bodyPr>
            <a:normAutofit/>
          </a:bodyPr>
          <a:lstStyle/>
          <a:p>
            <a:pPr>
              <a:buNone/>
            </a:pPr>
            <a:r>
              <a:rPr lang="es-ES" dirty="0"/>
              <a:t> La columna vertebral se extiende desde el cráneo hasta la pelvis forma el principal soporte axial del cuerpo..
</a:t>
            </a:r>
            <a:endParaRPr lang="en-US" dirty="0"/>
          </a:p>
        </p:txBody>
      </p:sp>
      <p:sp>
        <p:nvSpPr>
          <p:cNvPr id="3" name="Title 2"/>
          <p:cNvSpPr>
            <a:spLocks noGrp="1"/>
          </p:cNvSpPr>
          <p:nvPr>
            <p:ph type="title"/>
          </p:nvPr>
        </p:nvSpPr>
        <p:spPr>
          <a:xfrm>
            <a:off x="228600" y="228600"/>
            <a:ext cx="11201400" cy="1828800"/>
          </a:xfrm>
        </p:spPr>
        <p:txBody>
          <a:bodyPr>
            <a:normAutofit fontScale="90000"/>
          </a:bodyPr>
          <a:lstStyle/>
          <a:p>
            <a:r>
              <a:rPr lang="es-ES" dirty="0"/>
              <a:t>El esqueleto axial : La Columna Vertebral
</a:t>
            </a:r>
            <a:endParaRPr lang="en-US" dirty="0"/>
          </a:p>
        </p:txBody>
      </p:sp>
      <p:sp>
        <p:nvSpPr>
          <p:cNvPr id="29698" name="AutoShape 2" descr="Resultado de imagen para vertebral column"/>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29700" name="Picture 4" descr="Resultado de imagen para vertebral column"/>
          <p:cNvPicPr>
            <a:picLocks noChangeAspect="1" noChangeArrowheads="1"/>
          </p:cNvPicPr>
          <p:nvPr/>
        </p:nvPicPr>
        <p:blipFill>
          <a:blip r:embed="rId2" cstate="print"/>
          <a:srcRect/>
          <a:stretch>
            <a:fillRect/>
          </a:stretch>
        </p:blipFill>
        <p:spPr bwMode="auto">
          <a:xfrm>
            <a:off x="8338341" y="1274372"/>
            <a:ext cx="3682763" cy="5400624"/>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76400"/>
            <a:ext cx="5148470" cy="4668078"/>
          </a:xfrm>
        </p:spPr>
        <p:txBody>
          <a:bodyPr>
            <a:normAutofit lnSpcReduction="10000"/>
          </a:bodyPr>
          <a:lstStyle/>
          <a:p>
            <a:pPr>
              <a:buNone/>
            </a:pPr>
            <a:r>
              <a:rPr lang="es-ES" dirty="0"/>
              <a:t>Además, rodea y protege la delicada médula espinal mientras permite que los nervios espinales salgan de la médula a través de aberturas entre las vértebras adyacentes.
</a:t>
            </a:r>
            <a:endParaRPr lang="en-US" dirty="0"/>
          </a:p>
        </p:txBody>
      </p:sp>
      <p:sp>
        <p:nvSpPr>
          <p:cNvPr id="3" name="Title 2"/>
          <p:cNvSpPr>
            <a:spLocks noGrp="1"/>
          </p:cNvSpPr>
          <p:nvPr>
            <p:ph type="title"/>
          </p:nvPr>
        </p:nvSpPr>
        <p:spPr>
          <a:xfrm>
            <a:off x="304800" y="152400"/>
            <a:ext cx="11734800" cy="1066800"/>
          </a:xfrm>
        </p:spPr>
        <p:txBody>
          <a:bodyPr>
            <a:normAutofit fontScale="90000"/>
          </a:bodyPr>
          <a:lstStyle/>
          <a:p>
            <a:r>
              <a:rPr lang="es-ES" dirty="0"/>
              <a:t>El esqueleto axial : La Columna Vertebral
</a:t>
            </a:r>
            <a:endParaRPr lang="en-US" dirty="0"/>
          </a:p>
        </p:txBody>
      </p:sp>
      <p:sp>
        <p:nvSpPr>
          <p:cNvPr id="29698" name="AutoShape 2" descr="Resultado de imagen para vertebral column"/>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29700" name="Picture 4" descr="Resultado de imagen para vertebral column"/>
          <p:cNvPicPr>
            <a:picLocks noChangeAspect="1" noChangeArrowheads="1"/>
          </p:cNvPicPr>
          <p:nvPr/>
        </p:nvPicPr>
        <p:blipFill>
          <a:blip r:embed="rId2" cstate="print"/>
          <a:srcRect/>
          <a:stretch>
            <a:fillRect/>
          </a:stretch>
        </p:blipFill>
        <p:spPr bwMode="auto">
          <a:xfrm>
            <a:off x="6648927" y="866913"/>
            <a:ext cx="4019074" cy="5893811"/>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5105401" cy="4425861"/>
          </a:xfrm>
        </p:spPr>
        <p:txBody>
          <a:bodyPr>
            <a:normAutofit fontScale="77500" lnSpcReduction="20000"/>
          </a:bodyPr>
          <a:lstStyle/>
          <a:p>
            <a:pPr>
              <a:buNone/>
            </a:pPr>
            <a:r>
              <a:rPr lang="en-US" dirty="0"/>
              <a:t>La </a:t>
            </a:r>
            <a:r>
              <a:rPr lang="en-US" dirty="0" err="1"/>
              <a:t>columna</a:t>
            </a:r>
            <a:r>
              <a:rPr lang="en-US" dirty="0"/>
              <a:t> vertebral se </a:t>
            </a:r>
            <a:r>
              <a:rPr lang="en-US" dirty="0" err="1"/>
              <a:t>compone</a:t>
            </a:r>
            <a:r>
              <a:rPr lang="en-US" dirty="0"/>
              <a:t> de 24 </a:t>
            </a:r>
            <a:r>
              <a:rPr lang="en-US" dirty="0" err="1"/>
              <a:t>vértebras</a:t>
            </a:r>
            <a:r>
              <a:rPr lang="en-US" dirty="0"/>
              <a:t> </a:t>
            </a:r>
            <a:r>
              <a:rPr lang="en-US" dirty="0" err="1"/>
              <a:t>individuales</a:t>
            </a:r>
            <a:r>
              <a:rPr lang="en-US" dirty="0"/>
              <a:t> y dos </a:t>
            </a:r>
            <a:r>
              <a:rPr lang="en-US" dirty="0" err="1"/>
              <a:t>fusionadas</a:t>
            </a:r>
            <a:r>
              <a:rPr lang="en-US" dirty="0"/>
              <a:t>:
 7 </a:t>
            </a:r>
            <a:r>
              <a:rPr lang="en-US" dirty="0" err="1"/>
              <a:t>Vértebras</a:t>
            </a:r>
            <a:r>
              <a:rPr lang="en-US" dirty="0"/>
              <a:t> </a:t>
            </a:r>
            <a:r>
              <a:rPr lang="en-US" dirty="0" err="1"/>
              <a:t>cervicales</a:t>
            </a:r>
            <a:r>
              <a:rPr lang="en-US" dirty="0"/>
              <a:t> : </a:t>
            </a:r>
            <a:r>
              <a:rPr lang="en-US" dirty="0" err="1"/>
              <a:t>cuello</a:t>
            </a:r>
            <a:r>
              <a:rPr lang="en-US" dirty="0"/>
              <a:t>
12 </a:t>
            </a:r>
            <a:r>
              <a:rPr lang="en-US" dirty="0" err="1"/>
              <a:t>vértebras</a:t>
            </a:r>
            <a:r>
              <a:rPr lang="en-US" dirty="0"/>
              <a:t> </a:t>
            </a:r>
            <a:r>
              <a:rPr lang="en-US" dirty="0" err="1"/>
              <a:t>torácicas</a:t>
            </a:r>
            <a:r>
              <a:rPr lang="en-US" dirty="0"/>
              <a:t> : </a:t>
            </a:r>
            <a:r>
              <a:rPr lang="en-US" dirty="0" err="1"/>
              <a:t>Tórax</a:t>
            </a:r>
            <a:r>
              <a:rPr lang="en-US" dirty="0"/>
              <a:t>
5 </a:t>
            </a:r>
            <a:r>
              <a:rPr lang="en-US" dirty="0" err="1"/>
              <a:t>Vértebras</a:t>
            </a:r>
            <a:r>
              <a:rPr lang="en-US" dirty="0"/>
              <a:t> </a:t>
            </a:r>
            <a:r>
              <a:rPr lang="en-US" dirty="0" err="1"/>
              <a:t>lumbares</a:t>
            </a:r>
            <a:r>
              <a:rPr lang="en-US" dirty="0"/>
              <a:t> : Lumbar
Sacrum : 5 </a:t>
            </a:r>
            <a:r>
              <a:rPr lang="en-US" dirty="0" err="1"/>
              <a:t>vértebras</a:t>
            </a:r>
            <a:r>
              <a:rPr lang="en-US" dirty="0"/>
              <a:t> </a:t>
            </a:r>
            <a:r>
              <a:rPr lang="en-US" dirty="0" err="1"/>
              <a:t>fusionadas</a:t>
            </a:r>
            <a:r>
              <a:rPr lang="en-US" dirty="0"/>
              <a:t>
</a:t>
            </a:r>
            <a:r>
              <a:rPr lang="en-US" dirty="0" err="1"/>
              <a:t>Cóccix</a:t>
            </a:r>
            <a:r>
              <a:rPr lang="en-US" dirty="0"/>
              <a:t> : 4 </a:t>
            </a:r>
            <a:r>
              <a:rPr lang="en-US" dirty="0" err="1"/>
              <a:t>vértebras</a:t>
            </a:r>
            <a:r>
              <a:rPr lang="en-US" dirty="0"/>
              <a:t> </a:t>
            </a:r>
            <a:r>
              <a:rPr lang="en-US" dirty="0" err="1"/>
              <a:t>fusionadas</a:t>
            </a:r>
            <a:r>
              <a:rPr lang="en-US" dirty="0"/>
              <a:t>
</a:t>
            </a:r>
          </a:p>
        </p:txBody>
      </p:sp>
      <p:sp>
        <p:nvSpPr>
          <p:cNvPr id="3" name="Title 2"/>
          <p:cNvSpPr>
            <a:spLocks noGrp="1"/>
          </p:cNvSpPr>
          <p:nvPr>
            <p:ph type="title"/>
          </p:nvPr>
        </p:nvSpPr>
        <p:spPr>
          <a:xfrm>
            <a:off x="152400" y="76200"/>
            <a:ext cx="12039600" cy="790713"/>
          </a:xfrm>
        </p:spPr>
        <p:txBody>
          <a:bodyPr>
            <a:normAutofit fontScale="90000"/>
          </a:bodyPr>
          <a:lstStyle/>
          <a:p>
            <a:r>
              <a:rPr lang="es-ES" dirty="0"/>
              <a:t>El esqueleto axial : La Columna Vertebral
</a:t>
            </a:r>
            <a:endParaRPr lang="en-US" dirty="0"/>
          </a:p>
        </p:txBody>
      </p:sp>
      <p:pic>
        <p:nvPicPr>
          <p:cNvPr id="28674" name="Picture 2" descr="Resultado de imagen para vertebral column"/>
          <p:cNvPicPr>
            <a:picLocks noChangeAspect="1" noChangeArrowheads="1"/>
          </p:cNvPicPr>
          <p:nvPr/>
        </p:nvPicPr>
        <p:blipFill>
          <a:blip r:embed="rId2" cstate="print"/>
          <a:srcRect/>
          <a:stretch>
            <a:fillRect/>
          </a:stretch>
        </p:blipFill>
        <p:spPr bwMode="auto">
          <a:xfrm>
            <a:off x="7010400" y="990600"/>
            <a:ext cx="5257800" cy="5300870"/>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1" y="1371601"/>
            <a:ext cx="4724400" cy="4001052"/>
          </a:xfrm>
        </p:spPr>
        <p:txBody>
          <a:bodyPr>
            <a:normAutofit fontScale="92500" lnSpcReduction="10000"/>
          </a:bodyPr>
          <a:lstStyle/>
          <a:p>
            <a:pPr>
              <a:buNone/>
            </a:pPr>
            <a:r>
              <a:rPr lang="en-US" dirty="0" err="1"/>
              <a:t>Curvaturas</a:t>
            </a:r>
            <a:r>
              <a:rPr lang="en-US" dirty="0"/>
              <a:t>:
 Cervical : </a:t>
            </a:r>
            <a:r>
              <a:rPr lang="en-US" dirty="0" err="1"/>
              <a:t>Cóncavo</a:t>
            </a:r>
            <a:r>
              <a:rPr lang="en-US" dirty="0"/>
              <a:t> posterior
</a:t>
            </a:r>
            <a:r>
              <a:rPr lang="en-US" dirty="0" err="1"/>
              <a:t>Torácica</a:t>
            </a:r>
            <a:r>
              <a:rPr lang="en-US" dirty="0"/>
              <a:t> : </a:t>
            </a:r>
            <a:r>
              <a:rPr lang="en-US" dirty="0" err="1"/>
              <a:t>Cóncava</a:t>
            </a:r>
            <a:r>
              <a:rPr lang="en-US" dirty="0"/>
              <a:t> anterior
Lumbar : </a:t>
            </a:r>
            <a:r>
              <a:rPr lang="en-US" dirty="0" err="1"/>
              <a:t>Cóncavo</a:t>
            </a:r>
            <a:r>
              <a:rPr lang="en-US" dirty="0"/>
              <a:t> posterior
Sacra : </a:t>
            </a:r>
            <a:r>
              <a:rPr lang="en-US" dirty="0" err="1"/>
              <a:t>Cóncava</a:t>
            </a:r>
            <a:r>
              <a:rPr lang="en-US" dirty="0"/>
              <a:t> anterior
</a:t>
            </a:r>
          </a:p>
        </p:txBody>
      </p:sp>
      <p:sp>
        <p:nvSpPr>
          <p:cNvPr id="3" name="Title 2"/>
          <p:cNvSpPr>
            <a:spLocks noGrp="1"/>
          </p:cNvSpPr>
          <p:nvPr>
            <p:ph type="title"/>
          </p:nvPr>
        </p:nvSpPr>
        <p:spPr>
          <a:xfrm>
            <a:off x="304800" y="-106017"/>
            <a:ext cx="12115800" cy="1325217"/>
          </a:xfrm>
        </p:spPr>
        <p:txBody>
          <a:bodyPr>
            <a:normAutofit fontScale="90000"/>
          </a:bodyPr>
          <a:lstStyle/>
          <a:p>
            <a:r>
              <a:rPr lang="es-ES" dirty="0"/>
              <a:t>El esqueleto axial : La Columna Vertebral
</a:t>
            </a:r>
            <a:endParaRPr lang="en-US" dirty="0"/>
          </a:p>
        </p:txBody>
      </p:sp>
      <p:sp>
        <p:nvSpPr>
          <p:cNvPr id="20482" name="AutoShape 2" descr="Resultado de imagen para vertebral column curvatures"/>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20484" name="Picture 4" descr="http://f.tqn.com/y/pilates/1/5/B/A/-/-/4-spinal-curvew-adam.jpg"/>
          <p:cNvPicPr>
            <a:picLocks noChangeAspect="1" noChangeArrowheads="1"/>
          </p:cNvPicPr>
          <p:nvPr/>
        </p:nvPicPr>
        <p:blipFill>
          <a:blip r:embed="rId2" cstate="print"/>
          <a:srcRect/>
          <a:stretch>
            <a:fillRect/>
          </a:stretch>
        </p:blipFill>
        <p:spPr bwMode="auto">
          <a:xfrm>
            <a:off x="6858000" y="1473936"/>
            <a:ext cx="4571999" cy="4240696"/>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981200"/>
            <a:ext cx="5410201" cy="4274930"/>
          </a:xfrm>
        </p:spPr>
        <p:txBody>
          <a:bodyPr>
            <a:normAutofit lnSpcReduction="10000"/>
          </a:bodyPr>
          <a:lstStyle/>
          <a:p>
            <a:pPr>
              <a:buNone/>
            </a:pPr>
            <a:r>
              <a:rPr lang="es-ES" dirty="0"/>
              <a:t>Estructura típica :
Foramen vertebral (espinal): Apertura que encierra el cuerpo y el arco vertebral, un 
     pasadizo para la columna vertebral 
     Cable.
</a:t>
            </a:r>
            <a:endParaRPr lang="en-US" dirty="0"/>
          </a:p>
        </p:txBody>
      </p:sp>
      <p:sp>
        <p:nvSpPr>
          <p:cNvPr id="3" name="Title 2"/>
          <p:cNvSpPr>
            <a:spLocks noGrp="1"/>
          </p:cNvSpPr>
          <p:nvPr>
            <p:ph type="title"/>
          </p:nvPr>
        </p:nvSpPr>
        <p:spPr>
          <a:xfrm>
            <a:off x="533400" y="457200"/>
            <a:ext cx="11277600" cy="1429577"/>
          </a:xfrm>
        </p:spPr>
        <p:txBody>
          <a:bodyPr>
            <a:normAutofit fontScale="90000"/>
          </a:bodyPr>
          <a:lstStyle/>
          <a:p>
            <a:r>
              <a:rPr lang="es-ES" dirty="0"/>
              <a:t>El esqueleto axial : La Columna Vertebral : vértebra
</a:t>
            </a:r>
            <a:endParaRPr lang="en-US" dirty="0"/>
          </a:p>
        </p:txBody>
      </p:sp>
      <p:pic>
        <p:nvPicPr>
          <p:cNvPr id="26626" name="Picture 2" descr="http://droualb.faculty.mjc.edu/Course%20Materials/Elementary%20Anatomy%20and%20Physiology%2050/Lecture%20outlines/05_17Figure-L.jpg"/>
          <p:cNvPicPr>
            <a:picLocks noChangeAspect="1" noChangeArrowheads="1"/>
          </p:cNvPicPr>
          <p:nvPr/>
        </p:nvPicPr>
        <p:blipFill>
          <a:blip r:embed="rId2" cstate="print"/>
          <a:srcRect/>
          <a:stretch>
            <a:fillRect/>
          </a:stretch>
        </p:blipFill>
        <p:spPr bwMode="auto">
          <a:xfrm>
            <a:off x="7315200" y="1733273"/>
            <a:ext cx="4114800" cy="4770783"/>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143000"/>
            <a:ext cx="11353801" cy="2590800"/>
          </a:xfrm>
        </p:spPr>
        <p:txBody>
          <a:bodyPr>
            <a:normAutofit fontScale="92500" lnSpcReduction="20000"/>
          </a:bodyPr>
          <a:lstStyle/>
          <a:p>
            <a:pPr>
              <a:buNone/>
            </a:pPr>
            <a:r>
              <a:rPr lang="es-ES" dirty="0"/>
              <a:t>Vértebras Cervicales :
C1 : Atlas : Carece de un cuerpo, y su proceso lateral contiene gran depresión cóncava en sus superficies superiores que reciben el cóndilo occipital del cráneo. Di que sí.
</a:t>
            </a:r>
            <a:endParaRPr lang="en-US" dirty="0"/>
          </a:p>
        </p:txBody>
      </p:sp>
      <p:sp>
        <p:nvSpPr>
          <p:cNvPr id="3" name="Title 2"/>
          <p:cNvSpPr>
            <a:spLocks noGrp="1"/>
          </p:cNvSpPr>
          <p:nvPr>
            <p:ph type="title"/>
          </p:nvPr>
        </p:nvSpPr>
        <p:spPr>
          <a:xfrm>
            <a:off x="209366" y="228600"/>
            <a:ext cx="11963400" cy="1219200"/>
          </a:xfrm>
        </p:spPr>
        <p:txBody>
          <a:bodyPr>
            <a:noAutofit/>
          </a:bodyPr>
          <a:lstStyle/>
          <a:p>
            <a:r>
              <a:rPr lang="es-ES" sz="3600" dirty="0"/>
              <a:t>El esqueleto axial : La Columna Vertebral : vértebra
</a:t>
            </a:r>
            <a:endParaRPr lang="en-US" sz="3600" dirty="0"/>
          </a:p>
        </p:txBody>
      </p:sp>
      <p:pic>
        <p:nvPicPr>
          <p:cNvPr id="15362" name="Picture 2" descr="Resultado de imagen para vertebra structure C1 atlas"/>
          <p:cNvPicPr>
            <a:picLocks noChangeAspect="1" noChangeArrowheads="1"/>
          </p:cNvPicPr>
          <p:nvPr/>
        </p:nvPicPr>
        <p:blipFill>
          <a:blip r:embed="rId2" cstate="print"/>
          <a:srcRect/>
          <a:stretch>
            <a:fillRect/>
          </a:stretch>
        </p:blipFill>
        <p:spPr bwMode="auto">
          <a:xfrm>
            <a:off x="5486400" y="3411159"/>
            <a:ext cx="6019801" cy="3728451"/>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143000"/>
            <a:ext cx="5029200" cy="4883061"/>
          </a:xfrm>
        </p:spPr>
        <p:txBody>
          <a:bodyPr>
            <a:normAutofit fontScale="92500" lnSpcReduction="10000"/>
          </a:bodyPr>
          <a:lstStyle/>
          <a:p>
            <a:pPr>
              <a:buNone/>
            </a:pPr>
            <a:r>
              <a:rPr lang="es-ES" dirty="0"/>
              <a:t>Vértebras Cervicales :
C2 : Eje : actúa como pivote para la rotación del atlas (y cráneo) por encima . Lleva un proceso vertical grande, las guaridas u proceso odontoide que sirve como punto de pivote. Di que no.
</a:t>
            </a:r>
            <a:endParaRPr lang="en-US" dirty="0"/>
          </a:p>
        </p:txBody>
      </p:sp>
      <p:sp>
        <p:nvSpPr>
          <p:cNvPr id="3" name="Title 2"/>
          <p:cNvSpPr>
            <a:spLocks noGrp="1"/>
          </p:cNvSpPr>
          <p:nvPr>
            <p:ph type="title"/>
          </p:nvPr>
        </p:nvSpPr>
        <p:spPr>
          <a:xfrm>
            <a:off x="0" y="152400"/>
            <a:ext cx="12192000" cy="714513"/>
          </a:xfrm>
        </p:spPr>
        <p:txBody>
          <a:bodyPr>
            <a:normAutofit fontScale="90000"/>
          </a:bodyPr>
          <a:lstStyle/>
          <a:p>
            <a:r>
              <a:rPr lang="es-ES" sz="3600" dirty="0"/>
              <a:t>El esqueleto axial : La Columna Vertebral : vértebra
</a:t>
            </a:r>
            <a:endParaRPr lang="en-US" sz="3600" dirty="0"/>
          </a:p>
        </p:txBody>
      </p:sp>
      <p:pic>
        <p:nvPicPr>
          <p:cNvPr id="14340" name="Picture 4" descr="http://image.slidesharecdn.com/chapter7a-axialskeleton-140913125354-phpapp01/95/chapter-7a-axial-skeleton-47-638.jpg?cb=1410612913"/>
          <p:cNvPicPr>
            <a:picLocks noChangeAspect="1" noChangeArrowheads="1"/>
          </p:cNvPicPr>
          <p:nvPr/>
        </p:nvPicPr>
        <p:blipFill>
          <a:blip r:embed="rId2" cstate="print"/>
          <a:srcRect/>
          <a:stretch>
            <a:fillRect/>
          </a:stretch>
        </p:blipFill>
        <p:spPr bwMode="auto">
          <a:xfrm>
            <a:off x="6400800" y="1143000"/>
            <a:ext cx="4648201" cy="5124174"/>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524000"/>
            <a:ext cx="5410201" cy="4502061"/>
          </a:xfrm>
        </p:spPr>
        <p:txBody>
          <a:bodyPr>
            <a:normAutofit fontScale="85000" lnSpcReduction="20000"/>
          </a:bodyPr>
          <a:lstStyle/>
          <a:p>
            <a:pPr>
              <a:buNone/>
            </a:pPr>
            <a:r>
              <a:rPr lang="es-ES" dirty="0"/>
              <a:t>Vértebras Cervicales :
C3-C7 : 
 Las vértebras más pequeñas
Las vértebras más ligeras
Foramen vertebral triangular
 Proceso espinoso corto y a menudo bifurcado.
C7 llamado vertebra prominente tiene un proceso espinoso más largo.
</a:t>
            </a:r>
            <a:endParaRPr lang="en-US" dirty="0"/>
          </a:p>
        </p:txBody>
      </p:sp>
      <p:sp>
        <p:nvSpPr>
          <p:cNvPr id="3" name="Title 2"/>
          <p:cNvSpPr>
            <a:spLocks noGrp="1"/>
          </p:cNvSpPr>
          <p:nvPr>
            <p:ph type="title"/>
          </p:nvPr>
        </p:nvSpPr>
        <p:spPr>
          <a:xfrm>
            <a:off x="0" y="198783"/>
            <a:ext cx="11963400" cy="1325217"/>
          </a:xfrm>
        </p:spPr>
        <p:txBody>
          <a:bodyPr>
            <a:normAutofit fontScale="90000"/>
          </a:bodyPr>
          <a:lstStyle/>
          <a:p>
            <a:r>
              <a:rPr lang="es-ES" dirty="0"/>
              <a:t>El esqueleto axial : La Columna Vertebral : vértebra
</a:t>
            </a:r>
            <a:endParaRPr lang="en-US" dirty="0"/>
          </a:p>
        </p:txBody>
      </p:sp>
      <p:sp>
        <p:nvSpPr>
          <p:cNvPr id="13314" name="AutoShape 2" descr="Resultado de imagen para cervical vertebra"/>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13316" name="Picture 4" descr="Resultado de imagen para cervical vertebra"/>
          <p:cNvPicPr>
            <a:picLocks noChangeAspect="1" noChangeArrowheads="1"/>
          </p:cNvPicPr>
          <p:nvPr/>
        </p:nvPicPr>
        <p:blipFill>
          <a:blip r:embed="rId2" cstate="print"/>
          <a:srcRect/>
          <a:stretch>
            <a:fillRect/>
          </a:stretch>
        </p:blipFill>
        <p:spPr bwMode="auto">
          <a:xfrm>
            <a:off x="7620000" y="829183"/>
            <a:ext cx="4128448" cy="3975652"/>
          </a:xfrm>
          <a:prstGeom prst="rect">
            <a:avLst/>
          </a:prstGeom>
          <a:noFill/>
        </p:spPr>
      </p:pic>
      <p:pic>
        <p:nvPicPr>
          <p:cNvPr id="13318" name="Picture 6" descr="http://www.monografias.com/trabajos97/apuntes-anatomia/image014.png"/>
          <p:cNvPicPr>
            <a:picLocks noChangeAspect="1" noChangeArrowheads="1"/>
          </p:cNvPicPr>
          <p:nvPr/>
        </p:nvPicPr>
        <p:blipFill>
          <a:blip r:embed="rId3" cstate="print"/>
          <a:srcRect/>
          <a:stretch>
            <a:fillRect/>
          </a:stretch>
        </p:blipFill>
        <p:spPr bwMode="auto">
          <a:xfrm>
            <a:off x="6629401" y="5073440"/>
            <a:ext cx="4514850" cy="1733827"/>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676400"/>
            <a:ext cx="4876800" cy="4038600"/>
          </a:xfrm>
        </p:spPr>
        <p:txBody>
          <a:bodyPr>
            <a:normAutofit fontScale="92500" lnSpcReduction="20000"/>
          </a:bodyPr>
          <a:lstStyle/>
          <a:p>
            <a:pPr>
              <a:buNone/>
            </a:pPr>
            <a:r>
              <a:rPr lang="es-ES" dirty="0"/>
              <a:t>Vértebras torácicas :
T1-T12 : 
 Cuerpo más grande que las vértebras cervicales
El cuerpo tiene una forma de corazón
Dos pequeñas superficies articuladas (facetas costosas)
</a:t>
            </a:r>
            <a:endParaRPr lang="en-US" dirty="0"/>
          </a:p>
        </p:txBody>
      </p:sp>
      <p:sp>
        <p:nvSpPr>
          <p:cNvPr id="3" name="Title 2"/>
          <p:cNvSpPr>
            <a:spLocks noGrp="1"/>
          </p:cNvSpPr>
          <p:nvPr>
            <p:ph type="title"/>
          </p:nvPr>
        </p:nvSpPr>
        <p:spPr>
          <a:xfrm>
            <a:off x="76200" y="122583"/>
            <a:ext cx="12039600" cy="1325217"/>
          </a:xfrm>
        </p:spPr>
        <p:txBody>
          <a:bodyPr>
            <a:normAutofit fontScale="90000"/>
          </a:bodyPr>
          <a:lstStyle/>
          <a:p>
            <a:r>
              <a:rPr lang="es-ES" dirty="0"/>
              <a:t>El esqueleto axial : La Columna Vertebral : vértebra
</a:t>
            </a:r>
            <a:endParaRPr lang="en-US" dirty="0"/>
          </a:p>
        </p:txBody>
      </p:sp>
      <p:pic>
        <p:nvPicPr>
          <p:cNvPr id="12290" name="Picture 2" descr="http://danceadvantage.net/wp-content/uploads/2011/03/thoracic_vert_labeled_400x230-AA.jpg"/>
          <p:cNvPicPr>
            <a:picLocks noChangeAspect="1" noChangeArrowheads="1"/>
          </p:cNvPicPr>
          <p:nvPr/>
        </p:nvPicPr>
        <p:blipFill>
          <a:blip r:embed="rId2" cstate="print"/>
          <a:srcRect/>
          <a:stretch>
            <a:fillRect/>
          </a:stretch>
        </p:blipFill>
        <p:spPr bwMode="auto">
          <a:xfrm>
            <a:off x="6106357" y="1679358"/>
            <a:ext cx="5596262" cy="3730841"/>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170833"/>
            <a:ext cx="5562600" cy="5247493"/>
          </a:xfrm>
        </p:spPr>
        <p:txBody>
          <a:bodyPr>
            <a:normAutofit fontScale="92500" lnSpcReduction="20000"/>
          </a:bodyPr>
          <a:lstStyle/>
          <a:p>
            <a:pPr marL="723556" indent="-596337">
              <a:buClrTx/>
              <a:buFont typeface="+mj-lt"/>
              <a:buAutoNum type="arabicPeriod"/>
            </a:pPr>
            <a:r>
              <a:rPr lang="es-ES" dirty="0"/>
              <a:t>Consiste en alguna variedad de tejido de cartílago, principalmente de agua y es bastante resistente, sin nervios y muy pocos vasos sanguíneos, está rodeado por cubierta de tejido conectivo denso llamado </a:t>
            </a:r>
            <a:r>
              <a:rPr lang="es-ES" dirty="0" err="1"/>
              <a:t>perichondrium</a:t>
            </a:r>
            <a:r>
              <a:rPr lang="es-ES" dirty="0"/>
              <a:t> que protegen, crecimiento y reparan el cartílago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a:t>
            </a:r>
            <a:r>
              <a:rPr lang="en-US" dirty="0" err="1"/>
              <a:t>Cartílagos</a:t>
            </a:r>
            <a:r>
              <a:rPr lang="en-US" dirty="0"/>
              <a:t>
</a:t>
            </a:r>
          </a:p>
        </p:txBody>
      </p:sp>
      <p:sp>
        <p:nvSpPr>
          <p:cNvPr id="101380" name="AutoShape 4" descr="Resultado de imagen para articular ,costal cartilages of the skeleton"/>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sp>
        <p:nvSpPr>
          <p:cNvPr id="101382" name="AutoShape 6" descr="Resultado de imagen para articular ,costal cartilages of the skeleton"/>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101384" name="Picture 8" descr="Resultado de imagen para nasal ear cartilages of the skeleton"/>
          <p:cNvPicPr>
            <a:picLocks noChangeAspect="1" noChangeArrowheads="1"/>
          </p:cNvPicPr>
          <p:nvPr/>
        </p:nvPicPr>
        <p:blipFill>
          <a:blip r:embed="rId2" cstate="print"/>
          <a:srcRect/>
          <a:stretch>
            <a:fillRect/>
          </a:stretch>
        </p:blipFill>
        <p:spPr bwMode="auto">
          <a:xfrm>
            <a:off x="6096000" y="1179199"/>
            <a:ext cx="5257800" cy="5477566"/>
          </a:xfrm>
          <a:prstGeom prst="rect">
            <a:avLst/>
          </a:prstGeom>
          <a:noFill/>
        </p:spPr>
      </p:pic>
    </p:spTree>
    <p:extLst>
      <p:ext uri="{BB962C8B-B14F-4D97-AF65-F5344CB8AC3E}">
        <p14:creationId xmlns:p14="http://schemas.microsoft.com/office/powerpoint/2010/main" val="2990541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752600"/>
            <a:ext cx="5486400" cy="4038599"/>
          </a:xfrm>
        </p:spPr>
        <p:txBody>
          <a:bodyPr>
            <a:normAutofit fontScale="92500" lnSpcReduction="20000"/>
          </a:bodyPr>
          <a:lstStyle/>
          <a:p>
            <a:pPr>
              <a:buNone/>
            </a:pPr>
            <a:r>
              <a:rPr lang="es-ES" dirty="0"/>
              <a:t>Vértebras torácicas :
T1-T12 : 
Foramen vertebral redondo u ovale.
 El proceso espinoso es largo con un gancho descendente afilado 
Sólo las vértebras se articulan con costillas.
</a:t>
            </a:r>
            <a:endParaRPr lang="en-US" dirty="0"/>
          </a:p>
        </p:txBody>
      </p:sp>
      <p:sp>
        <p:nvSpPr>
          <p:cNvPr id="3" name="Title 2"/>
          <p:cNvSpPr>
            <a:spLocks noGrp="1"/>
          </p:cNvSpPr>
          <p:nvPr>
            <p:ph type="title"/>
          </p:nvPr>
        </p:nvSpPr>
        <p:spPr>
          <a:xfrm>
            <a:off x="304800" y="122583"/>
            <a:ext cx="11582400" cy="1325217"/>
          </a:xfrm>
        </p:spPr>
        <p:txBody>
          <a:bodyPr>
            <a:normAutofit fontScale="90000"/>
          </a:bodyPr>
          <a:lstStyle/>
          <a:p>
            <a:r>
              <a:rPr lang="es-ES" dirty="0"/>
              <a:t>El esqueleto axial : La Columna Vertebral : vértebra
</a:t>
            </a:r>
            <a:endParaRPr lang="en-US" dirty="0"/>
          </a:p>
        </p:txBody>
      </p:sp>
      <p:sp>
        <p:nvSpPr>
          <p:cNvPr id="4" name="AutoShape 2" descr="Image result for thoracic vertebrae"/>
          <p:cNvSpPr>
            <a:spLocks noChangeAspect="1" noChangeArrowheads="1"/>
          </p:cNvSpPr>
          <p:nvPr/>
        </p:nvSpPr>
        <p:spPr bwMode="auto">
          <a:xfrm>
            <a:off x="1679574" y="-714145"/>
            <a:ext cx="304800" cy="3533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6017" tIns="53009" rIns="106017" bIns="53009" numCol="1" anchor="t" anchorCtr="0" compatLnSpc="1">
            <a:prstTxWarp prst="textNoShape">
              <a:avLst/>
            </a:prstTxWarp>
          </a:bodyPr>
          <a:lstStyle/>
          <a:p>
            <a:endParaRPr lang="en-US" sz="2087"/>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1" y="1551608"/>
            <a:ext cx="6595738" cy="4391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2" y="1431974"/>
            <a:ext cx="4948071" cy="4594087"/>
          </a:xfrm>
        </p:spPr>
        <p:txBody>
          <a:bodyPr>
            <a:normAutofit fontScale="92500" lnSpcReduction="10000"/>
          </a:bodyPr>
          <a:lstStyle/>
          <a:p>
            <a:pPr>
              <a:buNone/>
            </a:pPr>
            <a:r>
              <a:rPr lang="es-ES" dirty="0"/>
              <a:t>Vértebras lumbares :
L1-L5 : 
Tener bloques masivos como cuerpos
Procesos espinosos cortos, gruesos y en forma de hacha que se extienden directamente hacia atrás
</a:t>
            </a:r>
            <a:endParaRPr lang="en-US" dirty="0"/>
          </a:p>
        </p:txBody>
      </p:sp>
      <p:sp>
        <p:nvSpPr>
          <p:cNvPr id="3" name="Title 2"/>
          <p:cNvSpPr>
            <a:spLocks noGrp="1"/>
          </p:cNvSpPr>
          <p:nvPr>
            <p:ph type="title"/>
          </p:nvPr>
        </p:nvSpPr>
        <p:spPr>
          <a:xfrm>
            <a:off x="152402" y="122583"/>
            <a:ext cx="11887196" cy="1325217"/>
          </a:xfrm>
        </p:spPr>
        <p:txBody>
          <a:bodyPr>
            <a:normAutofit fontScale="90000"/>
          </a:bodyPr>
          <a:lstStyle/>
          <a:p>
            <a:r>
              <a:rPr lang="es-ES" dirty="0"/>
              <a:t>El esqueleto axial : La Columna Vertebral : vértebra
</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1219200"/>
            <a:ext cx="4948071" cy="459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6019800" cy="4654461"/>
          </a:xfrm>
        </p:spPr>
        <p:txBody>
          <a:bodyPr>
            <a:normAutofit lnSpcReduction="10000"/>
          </a:bodyPr>
          <a:lstStyle/>
          <a:p>
            <a:pPr>
              <a:buNone/>
            </a:pPr>
            <a:r>
              <a:rPr lang="es-ES" dirty="0"/>
              <a:t>El </a:t>
            </a:r>
            <a:r>
              <a:rPr lang="es-ES" dirty="0" err="1"/>
              <a:t>Sacrum</a:t>
            </a:r>
            <a:r>
              <a:rPr lang="es-ES" dirty="0"/>
              <a:t>: 
Fusión de cinco vértebras cóncavas anteriormente y forma el borde posterior de la pelvis Superior articula con L5, inferior con cóccix y lateralmente con los huesos de la cadera: Marcado:
</a:t>
            </a:r>
            <a:endParaRPr lang="en-US" dirty="0"/>
          </a:p>
        </p:txBody>
      </p:sp>
      <p:sp>
        <p:nvSpPr>
          <p:cNvPr id="3" name="Title 2"/>
          <p:cNvSpPr>
            <a:spLocks noGrp="1"/>
          </p:cNvSpPr>
          <p:nvPr>
            <p:ph type="title"/>
          </p:nvPr>
        </p:nvSpPr>
        <p:spPr>
          <a:xfrm>
            <a:off x="0" y="122583"/>
            <a:ext cx="11963400" cy="1325217"/>
          </a:xfrm>
        </p:spPr>
        <p:txBody>
          <a:bodyPr>
            <a:normAutofit/>
          </a:bodyPr>
          <a:lstStyle/>
          <a:p>
            <a:r>
              <a:rPr lang="es-ES" sz="3600" dirty="0"/>
              <a:t>El esqueleto axial : La Columna Vertebral : vértebra
</a:t>
            </a:r>
            <a:endParaRPr lang="en-US" sz="3600" dirty="0"/>
          </a:p>
        </p:txBody>
      </p:sp>
      <p:pic>
        <p:nvPicPr>
          <p:cNvPr id="16386" name="Picture 2" descr="http://www.lawrencegaltman.com/Naugbio/Bio211/Lab/BONEvideos/VERTERBRAE/VERTEBRAEcocyxsacrum/VERTEBRAEcoccyxSacrumLarge.jpg"/>
          <p:cNvPicPr>
            <a:picLocks noChangeAspect="1" noChangeArrowheads="1"/>
          </p:cNvPicPr>
          <p:nvPr/>
        </p:nvPicPr>
        <p:blipFill>
          <a:blip r:embed="rId2" cstate="print"/>
          <a:srcRect/>
          <a:stretch>
            <a:fillRect/>
          </a:stretch>
        </p:blipFill>
        <p:spPr bwMode="auto">
          <a:xfrm>
            <a:off x="6400800" y="1371600"/>
            <a:ext cx="4876800" cy="5212522"/>
          </a:xfrm>
          <a:prstGeom prst="rect">
            <a:avLst/>
          </a:prstGeom>
          <a:noFill/>
        </p:spPr>
      </p:pic>
    </p:spTree>
    <p:extLst>
      <p:ext uri="{BB962C8B-B14F-4D97-AF65-F5344CB8AC3E}">
        <p14:creationId xmlns:p14="http://schemas.microsoft.com/office/powerpoint/2010/main" val="40936088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371600"/>
            <a:ext cx="4953001" cy="4654461"/>
          </a:xfrm>
        </p:spPr>
        <p:txBody>
          <a:bodyPr>
            <a:normAutofit/>
          </a:bodyPr>
          <a:lstStyle/>
          <a:p>
            <a:pPr>
              <a:buNone/>
            </a:pPr>
            <a:r>
              <a:rPr lang="es-ES" dirty="0"/>
              <a:t>El Cóccix : Se forma a partir de la fusión de tres a cinco pequeñas vértebras de forma irregular. Es literalmente el coxis humano, se une al sacro por ligamentos.
</a:t>
            </a:r>
            <a:endParaRPr lang="en-US" dirty="0"/>
          </a:p>
        </p:txBody>
      </p:sp>
      <p:sp>
        <p:nvSpPr>
          <p:cNvPr id="3" name="Title 2"/>
          <p:cNvSpPr>
            <a:spLocks noGrp="1"/>
          </p:cNvSpPr>
          <p:nvPr>
            <p:ph type="title"/>
          </p:nvPr>
        </p:nvSpPr>
        <p:spPr>
          <a:xfrm>
            <a:off x="304800" y="122583"/>
            <a:ext cx="11506200" cy="1325217"/>
          </a:xfrm>
        </p:spPr>
        <p:txBody>
          <a:bodyPr>
            <a:normAutofit fontScale="90000"/>
          </a:bodyPr>
          <a:lstStyle/>
          <a:p>
            <a:r>
              <a:rPr lang="es-ES" dirty="0"/>
              <a:t>El esqueleto axial : La Columna Vertebral : vértebra
</a:t>
            </a:r>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2133600"/>
            <a:ext cx="4267200" cy="494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47800"/>
            <a:ext cx="11353801" cy="4578261"/>
          </a:xfrm>
        </p:spPr>
        <p:txBody>
          <a:bodyPr>
            <a:normAutofit/>
          </a:bodyPr>
          <a:lstStyle/>
          <a:p>
            <a:pPr>
              <a:buNone/>
            </a:pPr>
            <a:r>
              <a:rPr lang="es-ES" dirty="0"/>
              <a:t>Consiste en el tórax óseo, es estructura en forma de jaula en forma de cono proteger los órganos de la cavidad torácica, que se compone de la:
Esternón
Costillas
Vértebras torácicas.
</a:t>
            </a:r>
            <a:endParaRPr lang="en-US" dirty="0"/>
          </a:p>
        </p:txBody>
      </p:sp>
      <p:sp>
        <p:nvSpPr>
          <p:cNvPr id="3" name="Title 2"/>
          <p:cNvSpPr>
            <a:spLocks noGrp="1"/>
          </p:cNvSpPr>
          <p:nvPr>
            <p:ph type="title"/>
          </p:nvPr>
        </p:nvSpPr>
        <p:spPr>
          <a:xfrm>
            <a:off x="381000" y="274983"/>
            <a:ext cx="11125200" cy="1325217"/>
          </a:xfrm>
        </p:spPr>
        <p:txBody>
          <a:bodyPr>
            <a:normAutofit fontScale="90000"/>
          </a:bodyPr>
          <a:lstStyle/>
          <a:p>
            <a:r>
              <a:rPr lang="es-ES" dirty="0"/>
              <a:t>El esqueleto axial : La jaula torácica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6465" y="2533999"/>
            <a:ext cx="6285535" cy="4870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752600"/>
            <a:ext cx="5257801" cy="4273461"/>
          </a:xfrm>
        </p:spPr>
        <p:txBody>
          <a:bodyPr>
            <a:normAutofit/>
          </a:bodyPr>
          <a:lstStyle/>
          <a:p>
            <a:pPr>
              <a:buNone/>
            </a:pPr>
            <a:r>
              <a:rPr lang="es-ES" dirty="0" err="1"/>
              <a:t>Sternum</a:t>
            </a:r>
            <a:r>
              <a:rPr lang="es-ES" dirty="0"/>
              <a:t> o esternón :Es un hueso plano típico, es el resultado de la fusión de tres huesos: el </a:t>
            </a:r>
            <a:r>
              <a:rPr lang="es-ES" dirty="0" err="1"/>
              <a:t>manubrium</a:t>
            </a:r>
            <a:r>
              <a:rPr lang="es-ES" dirty="0"/>
              <a:t>, cuerpo y proceso de xifoidea.
</a:t>
            </a:r>
            <a:endParaRPr lang="en-US" dirty="0"/>
          </a:p>
        </p:txBody>
      </p:sp>
      <p:sp>
        <p:nvSpPr>
          <p:cNvPr id="3" name="Title 2"/>
          <p:cNvSpPr>
            <a:spLocks noGrp="1"/>
          </p:cNvSpPr>
          <p:nvPr>
            <p:ph type="title"/>
          </p:nvPr>
        </p:nvSpPr>
        <p:spPr>
          <a:xfrm>
            <a:off x="266848" y="533400"/>
            <a:ext cx="11772752" cy="914400"/>
          </a:xfrm>
        </p:spPr>
        <p:txBody>
          <a:bodyPr>
            <a:normAutofit fontScale="90000"/>
          </a:bodyPr>
          <a:lstStyle/>
          <a:p>
            <a:r>
              <a:rPr lang="es-ES" dirty="0"/>
              <a:t>El esqueleto axial : La jaula torácica : El </a:t>
            </a:r>
            <a:r>
              <a:rPr lang="es-ES" dirty="0" err="1"/>
              <a:t>Sternum</a:t>
            </a:r>
            <a:r>
              <a:rPr lang="es-ES" dirty="0"/>
              <a:t>
</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869132"/>
            <a:ext cx="4228952"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143000"/>
            <a:ext cx="10134601" cy="4883061"/>
          </a:xfrm>
        </p:spPr>
        <p:txBody>
          <a:bodyPr>
            <a:normAutofit/>
          </a:bodyPr>
          <a:lstStyle/>
          <a:p>
            <a:pPr>
              <a:buNone/>
            </a:pPr>
            <a:r>
              <a:rPr lang="es-ES" dirty="0"/>
              <a:t>Las costillas : 12 pares de costillas. Forman las paredes de la jaula torácica. Todas las costillas se articulan con la columna vertebral a través de sus cabezas y tubérculos y luego se curvan hacia abajo y hacia la superficie anterior del cuerpo.
</a:t>
            </a:r>
            <a:endParaRPr lang="en-US" dirty="0"/>
          </a:p>
        </p:txBody>
      </p:sp>
      <p:sp>
        <p:nvSpPr>
          <p:cNvPr id="3" name="Title 2"/>
          <p:cNvSpPr>
            <a:spLocks noGrp="1"/>
          </p:cNvSpPr>
          <p:nvPr>
            <p:ph type="title"/>
          </p:nvPr>
        </p:nvSpPr>
        <p:spPr>
          <a:xfrm>
            <a:off x="228600" y="46383"/>
            <a:ext cx="11887200" cy="1325217"/>
          </a:xfrm>
        </p:spPr>
        <p:txBody>
          <a:bodyPr>
            <a:normAutofit/>
          </a:bodyPr>
          <a:lstStyle/>
          <a:p>
            <a:r>
              <a:rPr lang="es-ES" sz="3600" dirty="0"/>
              <a:t>El esqueleto axial : La jaula torácica : Las costillas
</a:t>
            </a:r>
            <a:endParaRPr lang="en-US" sz="36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0" y="3163956"/>
            <a:ext cx="2730500" cy="3798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770" y="3657600"/>
            <a:ext cx="3486584" cy="2735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676399"/>
            <a:ext cx="4724400" cy="4579731"/>
          </a:xfrm>
        </p:spPr>
        <p:txBody>
          <a:bodyPr>
            <a:normAutofit fontScale="92500" lnSpcReduction="20000"/>
          </a:bodyPr>
          <a:lstStyle/>
          <a:p>
            <a:pPr>
              <a:buNone/>
            </a:pPr>
            <a:r>
              <a:rPr lang="es-ES" dirty="0"/>
              <a:t>Las costillas : Clasificación:
Costillas verdaderas o costillas </a:t>
            </a:r>
            <a:r>
              <a:rPr lang="es-ES" dirty="0" err="1"/>
              <a:t>vertebroternas</a:t>
            </a:r>
            <a:r>
              <a:rPr lang="es-ES" dirty="0"/>
              <a:t>: Los primeros siete pares de costillas, se adhieren directamente al esternón por sus propios cartílagos costales. 
</a:t>
            </a:r>
            <a:endParaRPr lang="en-US" dirty="0"/>
          </a:p>
        </p:txBody>
      </p:sp>
      <p:sp>
        <p:nvSpPr>
          <p:cNvPr id="3" name="Title 2"/>
          <p:cNvSpPr>
            <a:spLocks noGrp="1"/>
          </p:cNvSpPr>
          <p:nvPr>
            <p:ph type="title"/>
          </p:nvPr>
        </p:nvSpPr>
        <p:spPr>
          <a:xfrm>
            <a:off x="304800" y="122583"/>
            <a:ext cx="11201400" cy="1325217"/>
          </a:xfrm>
        </p:spPr>
        <p:txBody>
          <a:bodyPr>
            <a:normAutofit fontScale="90000"/>
          </a:bodyPr>
          <a:lstStyle/>
          <a:p>
            <a:r>
              <a:rPr lang="es-ES" dirty="0"/>
              <a:t>El esqueleto axial : La jaula torácica : Las costillas
</a:t>
            </a:r>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0" y="1143000"/>
            <a:ext cx="3395472" cy="547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14148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4572000" cy="4114800"/>
          </a:xfrm>
        </p:spPr>
        <p:txBody>
          <a:bodyPr>
            <a:normAutofit fontScale="85000" lnSpcReduction="20000"/>
          </a:bodyPr>
          <a:lstStyle/>
          <a:p>
            <a:pPr>
              <a:buNone/>
            </a:pPr>
            <a:r>
              <a:rPr lang="es-ES" dirty="0"/>
              <a:t>Las costillas : Clasificación:
Costillas falsas : Los siguientes cinco pares de costillas, se adhieren indirectamente al esternón o carecen por completo de un accesorio esternal.
</a:t>
            </a:r>
            <a:endParaRPr lang="en-US" dirty="0"/>
          </a:p>
        </p:txBody>
      </p:sp>
      <p:sp>
        <p:nvSpPr>
          <p:cNvPr id="3" name="Title 2"/>
          <p:cNvSpPr>
            <a:spLocks noGrp="1"/>
          </p:cNvSpPr>
          <p:nvPr>
            <p:ph type="title"/>
          </p:nvPr>
        </p:nvSpPr>
        <p:spPr>
          <a:xfrm>
            <a:off x="304800" y="122583"/>
            <a:ext cx="11506200" cy="1325217"/>
          </a:xfrm>
        </p:spPr>
        <p:txBody>
          <a:bodyPr>
            <a:normAutofit fontScale="90000"/>
          </a:bodyPr>
          <a:lstStyle/>
          <a:p>
            <a:r>
              <a:rPr lang="es-ES" dirty="0"/>
              <a:t>El esqueleto axial : La jaula torácica : Las costillas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0" y="1080496"/>
            <a:ext cx="3581401" cy="577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14148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573696"/>
            <a:ext cx="5919304" cy="4682437"/>
          </a:xfrm>
        </p:spPr>
        <p:txBody>
          <a:bodyPr>
            <a:normAutofit/>
          </a:bodyPr>
          <a:lstStyle/>
          <a:p>
            <a:pPr>
              <a:buNone/>
            </a:pPr>
            <a:r>
              <a:rPr lang="es-ES" dirty="0"/>
              <a:t>Las costillas : Clasificación:
Costillas </a:t>
            </a:r>
            <a:r>
              <a:rPr lang="es-ES" dirty="0" err="1"/>
              <a:t>vertebrocondales</a:t>
            </a:r>
            <a:r>
              <a:rPr lang="es-ES" dirty="0"/>
              <a:t>: 8 a 10 pares, tienen accesorios indirectos de cartílago al esternón a través del cartílago costal o costilla 7</a:t>
            </a:r>
            <a:r>
              <a:rPr lang="en-US" dirty="0"/>
              <a:t>.</a:t>
            </a:r>
          </a:p>
          <a:p>
            <a:pPr>
              <a:buClr>
                <a:schemeClr val="tx1"/>
              </a:buClr>
              <a:buNone/>
            </a:pPr>
            <a:r>
              <a:rPr lang="en-US" dirty="0"/>
              <a:t> </a:t>
            </a:r>
          </a:p>
        </p:txBody>
      </p:sp>
      <p:sp>
        <p:nvSpPr>
          <p:cNvPr id="3" name="Title 2"/>
          <p:cNvSpPr>
            <a:spLocks noGrp="1"/>
          </p:cNvSpPr>
          <p:nvPr>
            <p:ph type="title"/>
          </p:nvPr>
        </p:nvSpPr>
        <p:spPr>
          <a:xfrm>
            <a:off x="76200" y="46383"/>
            <a:ext cx="12115800" cy="1325217"/>
          </a:xfrm>
        </p:spPr>
        <p:txBody>
          <a:bodyPr>
            <a:normAutofit fontScale="90000"/>
          </a:bodyPr>
          <a:lstStyle/>
          <a:p>
            <a:r>
              <a:rPr lang="es-ES" dirty="0"/>
              <a:t>El esqueleto axial : La jaula torácica : Las costillas
</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2" y="1485350"/>
            <a:ext cx="4754744" cy="451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723556" indent="-596337">
              <a:buClrTx/>
              <a:buFont typeface="Wingdings" pitchFamily="2" charset="2"/>
              <a:buChar char="q"/>
            </a:pPr>
            <a:r>
              <a:rPr lang="es-ES" dirty="0"/>
              <a:t>Cartílagos articulares : Que cubren los extremos óseos en las articulaciones móviles.
Cartílagos costales: se encuentra conectando las costillas con el esternón</a:t>
            </a:r>
            <a:r>
              <a:rPr lang="en-US" dirty="0"/>
              <a:t>.</a:t>
            </a:r>
          </a:p>
          <a:p>
            <a:pPr marL="723556" indent="-596337">
              <a:buClrTx/>
              <a:buFont typeface="+mj-lt"/>
              <a:buAutoNum type="arabicPeriod"/>
            </a:pP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a:t>
            </a:r>
            <a:r>
              <a:rPr lang="en-US" dirty="0" err="1"/>
              <a:t>Cartílagos</a:t>
            </a:r>
            <a:r>
              <a:rPr lang="en-US" dirty="0"/>
              <a:t>
</a:t>
            </a:r>
          </a:p>
        </p:txBody>
      </p:sp>
      <p:pic>
        <p:nvPicPr>
          <p:cNvPr id="100354" name="Picture 2" descr="Resultado de imagen para articular ,costal cartilages of the skeleton"/>
          <p:cNvPicPr>
            <a:picLocks noChangeAspect="1" noChangeArrowheads="1"/>
          </p:cNvPicPr>
          <p:nvPr/>
        </p:nvPicPr>
        <p:blipFill>
          <a:blip r:embed="rId2" cstate="print"/>
          <a:srcRect/>
          <a:stretch>
            <a:fillRect/>
          </a:stretch>
        </p:blipFill>
        <p:spPr bwMode="auto">
          <a:xfrm>
            <a:off x="5867401" y="3517348"/>
            <a:ext cx="3962400" cy="3124656"/>
          </a:xfrm>
          <a:prstGeom prst="rect">
            <a:avLst/>
          </a:prstGeom>
          <a:noFill/>
        </p:spPr>
      </p:pic>
    </p:spTree>
    <p:extLst>
      <p:ext uri="{BB962C8B-B14F-4D97-AF65-F5344CB8AC3E}">
        <p14:creationId xmlns:p14="http://schemas.microsoft.com/office/powerpoint/2010/main" val="29905411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676399"/>
            <a:ext cx="4642678" cy="4579733"/>
          </a:xfrm>
        </p:spPr>
        <p:txBody>
          <a:bodyPr>
            <a:normAutofit/>
          </a:bodyPr>
          <a:lstStyle/>
          <a:p>
            <a:pPr>
              <a:buNone/>
            </a:pPr>
            <a:r>
              <a:rPr lang="es-ES" dirty="0"/>
              <a:t>Las costillas : Clasificación:
Costillas flotantes o vertebrales : Los últimos 2 pares no tienen 
  archivo adjunto. 
</a:t>
            </a:r>
            <a:endParaRPr lang="en-US" dirty="0"/>
          </a:p>
        </p:txBody>
      </p:sp>
      <p:sp>
        <p:nvSpPr>
          <p:cNvPr id="3" name="Title 2"/>
          <p:cNvSpPr>
            <a:spLocks noGrp="1"/>
          </p:cNvSpPr>
          <p:nvPr>
            <p:ph type="title"/>
          </p:nvPr>
        </p:nvSpPr>
        <p:spPr>
          <a:xfrm>
            <a:off x="381000" y="122583"/>
            <a:ext cx="11658600" cy="1325217"/>
          </a:xfrm>
        </p:spPr>
        <p:txBody>
          <a:bodyPr>
            <a:normAutofit fontScale="90000"/>
          </a:bodyPr>
          <a:lstStyle/>
          <a:p>
            <a:r>
              <a:rPr lang="es-ES" dirty="0"/>
              <a:t>El esqueleto axial : La jaula torácica : Las costillas
</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2" y="1485350"/>
            <a:ext cx="4754744" cy="451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608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APPENDICULAR SKELETON</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88761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371602"/>
            <a:ext cx="6019800" cy="4525963"/>
          </a:xfrm>
        </p:spPr>
        <p:txBody>
          <a:bodyPr>
            <a:normAutofit fontScale="92500" lnSpcReduction="20000"/>
          </a:bodyPr>
          <a:lstStyle/>
          <a:p>
            <a:pPr marL="109728" indent="0">
              <a:buNone/>
            </a:pPr>
            <a:r>
              <a:rPr lang="es-ES" dirty="0"/>
              <a:t>El pectoral o hombro emparejado, las fajas cada uno consiste en dos huesos, la clavícula anterior y la escápula posterior. Fijan las extremidades superiores al esqueleto axial y proporcionan puntos de fijación para muchos músculos del tronco y del cuello.
</a:t>
            </a:r>
            <a:endParaRPr lang="en-US" dirty="0"/>
          </a:p>
        </p:txBody>
      </p:sp>
      <p:sp>
        <p:nvSpPr>
          <p:cNvPr id="3" name="Title 2"/>
          <p:cNvSpPr>
            <a:spLocks noGrp="1"/>
          </p:cNvSpPr>
          <p:nvPr>
            <p:ph type="title"/>
          </p:nvPr>
        </p:nvSpPr>
        <p:spPr/>
        <p:txBody>
          <a:bodyPr>
            <a:normAutofit fontScale="90000"/>
          </a:bodyPr>
          <a:lstStyle/>
          <a:p>
            <a:r>
              <a:rPr lang="en-US" dirty="0"/>
              <a:t>Las fajas pectorales (</a:t>
            </a:r>
            <a:r>
              <a:rPr lang="en-US" dirty="0" err="1"/>
              <a:t>hombro</a:t>
            </a:r>
            <a:r>
              <a:rPr lang="en-US" dirty="0"/>
              <a:t>)
</a:t>
            </a:r>
          </a:p>
        </p:txBody>
      </p:sp>
      <p:sp>
        <p:nvSpPr>
          <p:cNvPr id="75778" name="AutoShape 2" descr="Resultado de imagen para pectoral girdle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5780" name="Picture 4" descr="Resultado de imagen para pectoral girdles"/>
          <p:cNvPicPr>
            <a:picLocks noChangeAspect="1" noChangeArrowheads="1"/>
          </p:cNvPicPr>
          <p:nvPr/>
        </p:nvPicPr>
        <p:blipFill>
          <a:blip r:embed="rId2" cstate="print"/>
          <a:srcRect/>
          <a:stretch>
            <a:fillRect/>
          </a:stretch>
        </p:blipFill>
        <p:spPr bwMode="auto">
          <a:xfrm>
            <a:off x="7010400" y="1417638"/>
            <a:ext cx="4882446" cy="3763962"/>
          </a:xfrm>
          <a:prstGeom prst="rect">
            <a:avLst/>
          </a:prstGeom>
          <a:noFill/>
        </p:spPr>
      </p:pic>
    </p:spTree>
    <p:extLst>
      <p:ext uri="{BB962C8B-B14F-4D97-AF65-F5344CB8AC3E}">
        <p14:creationId xmlns:p14="http://schemas.microsoft.com/office/powerpoint/2010/main" val="6608771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30"/>
            <a:ext cx="6172200" cy="4525963"/>
          </a:xfrm>
        </p:spPr>
        <p:txBody>
          <a:bodyPr>
            <a:normAutofit fontScale="92500" lnSpcReduction="20000"/>
          </a:bodyPr>
          <a:lstStyle/>
          <a:p>
            <a:pPr marL="109728" indent="0">
              <a:buNone/>
            </a:pPr>
            <a:r>
              <a:rPr lang="es-ES" dirty="0"/>
              <a:t>Las fajas pectorales o de hombro son excepcionalmente ligeras y permiten a las extremidades superiores un grado de movilidad que no se ve en ningún otro lugar del cuerpo. Factores:
La articulación esternoclavicular es el único sitio de fijación de la faja del hombro al esqueleto axial.
</a:t>
            </a:r>
            <a:endParaRPr lang="en-US" dirty="0"/>
          </a:p>
        </p:txBody>
      </p:sp>
      <p:sp>
        <p:nvSpPr>
          <p:cNvPr id="3" name="Title 2"/>
          <p:cNvSpPr>
            <a:spLocks noGrp="1"/>
          </p:cNvSpPr>
          <p:nvPr>
            <p:ph type="title"/>
          </p:nvPr>
        </p:nvSpPr>
        <p:spPr/>
        <p:txBody>
          <a:bodyPr>
            <a:normAutofit fontScale="90000"/>
          </a:bodyPr>
          <a:lstStyle/>
          <a:p>
            <a:r>
              <a:rPr lang="en-US" dirty="0"/>
              <a:t>Las fajas pectorales (</a:t>
            </a:r>
            <a:r>
              <a:rPr lang="en-US" dirty="0" err="1"/>
              <a:t>hombro</a:t>
            </a:r>
            <a:r>
              <a:rPr lang="en-US" dirty="0"/>
              <a:t>)
</a:t>
            </a:r>
          </a:p>
        </p:txBody>
      </p:sp>
      <p:pic>
        <p:nvPicPr>
          <p:cNvPr id="74754" name="Picture 2" descr="Resultado de imagen para sternoclavicular joint"/>
          <p:cNvPicPr>
            <a:picLocks noChangeAspect="1" noChangeArrowheads="1"/>
          </p:cNvPicPr>
          <p:nvPr/>
        </p:nvPicPr>
        <p:blipFill>
          <a:blip r:embed="rId2" cstate="print"/>
          <a:srcRect/>
          <a:stretch>
            <a:fillRect/>
          </a:stretch>
        </p:blipFill>
        <p:spPr bwMode="auto">
          <a:xfrm>
            <a:off x="6629399" y="1981200"/>
            <a:ext cx="4525113" cy="2514600"/>
          </a:xfrm>
          <a:prstGeom prst="rect">
            <a:avLst/>
          </a:prstGeom>
          <a:noFill/>
        </p:spPr>
      </p:pic>
    </p:spTree>
    <p:extLst>
      <p:ext uri="{BB962C8B-B14F-4D97-AF65-F5344CB8AC3E}">
        <p14:creationId xmlns:p14="http://schemas.microsoft.com/office/powerpoint/2010/main" val="4110366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0"/>
            <a:ext cx="11963400" cy="4525963"/>
          </a:xfrm>
        </p:spPr>
        <p:txBody>
          <a:bodyPr/>
          <a:lstStyle/>
          <a:p>
            <a:pPr marL="109728" indent="0">
              <a:buNone/>
            </a:pPr>
            <a:r>
              <a:rPr lang="es-ES" dirty="0"/>
              <a:t>Factores:
La holgura relativa del accesorio de la escápula le permite deslizarse hacia adelante y hacia atrás contra el tórax con actividad muscular
La cavidad glenoidea es poco profunda y hace poco para estabilizar la articulación del hombro.
</a:t>
            </a:r>
            <a:endParaRPr lang="en-US" dirty="0"/>
          </a:p>
        </p:txBody>
      </p:sp>
      <p:sp>
        <p:nvSpPr>
          <p:cNvPr id="3" name="Title 2"/>
          <p:cNvSpPr>
            <a:spLocks noGrp="1"/>
          </p:cNvSpPr>
          <p:nvPr>
            <p:ph type="title"/>
          </p:nvPr>
        </p:nvSpPr>
        <p:spPr/>
        <p:txBody>
          <a:bodyPr>
            <a:normAutofit fontScale="90000"/>
          </a:bodyPr>
          <a:lstStyle/>
          <a:p>
            <a:r>
              <a:rPr lang="en-US" dirty="0"/>
              <a:t>Las fajas pectorales (</a:t>
            </a:r>
            <a:r>
              <a:rPr lang="en-US" dirty="0" err="1"/>
              <a:t>hombro</a:t>
            </a:r>
            <a:r>
              <a:rPr lang="en-US" dirty="0"/>
              <a:t>)
</a:t>
            </a:r>
          </a:p>
        </p:txBody>
      </p:sp>
      <p:sp>
        <p:nvSpPr>
          <p:cNvPr id="73732" name="AutoShape 4" descr="Resultado de imagen para shoulders joint"/>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3734" name="Picture 6" descr="Resultado de imagen para shoulders joint"/>
          <p:cNvPicPr>
            <a:picLocks noChangeAspect="1" noChangeArrowheads="1"/>
          </p:cNvPicPr>
          <p:nvPr/>
        </p:nvPicPr>
        <p:blipFill>
          <a:blip r:embed="rId2" cstate="print"/>
          <a:srcRect/>
          <a:stretch>
            <a:fillRect/>
          </a:stretch>
        </p:blipFill>
        <p:spPr bwMode="auto">
          <a:xfrm>
            <a:off x="5334000" y="3581400"/>
            <a:ext cx="6132339" cy="2543177"/>
          </a:xfrm>
          <a:prstGeom prst="rect">
            <a:avLst/>
          </a:prstGeom>
          <a:noFill/>
        </p:spPr>
      </p:pic>
    </p:spTree>
    <p:extLst>
      <p:ext uri="{BB962C8B-B14F-4D97-AF65-F5344CB8AC3E}">
        <p14:creationId xmlns:p14="http://schemas.microsoft.com/office/powerpoint/2010/main" val="3755684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30"/>
            <a:ext cx="5486400" cy="4525963"/>
          </a:xfrm>
        </p:spPr>
        <p:txBody>
          <a:bodyPr>
            <a:normAutofit fontScale="92500" lnSpcReduction="20000"/>
          </a:bodyPr>
          <a:lstStyle/>
          <a:p>
            <a:pPr marL="109728" indent="0">
              <a:buNone/>
            </a:pPr>
            <a:r>
              <a:rPr lang="es-ES" dirty="0"/>
              <a:t>El </a:t>
            </a:r>
            <a:r>
              <a:rPr lang="es-ES" dirty="0" err="1"/>
              <a:t>Clavicle</a:t>
            </a:r>
            <a:r>
              <a:rPr lang="es-ES" dirty="0"/>
              <a:t> o clavícula : Es delgado hueso de doble curva, convexo hacia adelante en su medial dos tercios y cóncavo lateralmente. Sirve como un freno anterior, o puntal, para mantener el brazo lejos de la parte superior del tórax
</a:t>
            </a:r>
            <a:endParaRPr lang="en-US" dirty="0"/>
          </a:p>
        </p:txBody>
      </p:sp>
      <p:sp>
        <p:nvSpPr>
          <p:cNvPr id="3" name="Title 2"/>
          <p:cNvSpPr>
            <a:spLocks noGrp="1"/>
          </p:cNvSpPr>
          <p:nvPr>
            <p:ph type="title"/>
          </p:nvPr>
        </p:nvSpPr>
        <p:spPr/>
        <p:txBody>
          <a:bodyPr>
            <a:normAutofit fontScale="90000"/>
          </a:bodyPr>
          <a:lstStyle/>
          <a:p>
            <a:r>
              <a:rPr lang="en-US" dirty="0"/>
              <a:t>Las fajas pectorales (</a:t>
            </a:r>
            <a:r>
              <a:rPr lang="en-US" dirty="0" err="1"/>
              <a:t>hombro</a:t>
            </a:r>
            <a:r>
              <a:rPr lang="en-US" dirty="0"/>
              <a:t>)
</a:t>
            </a:r>
          </a:p>
        </p:txBody>
      </p:sp>
      <p:pic>
        <p:nvPicPr>
          <p:cNvPr id="72706" name="Picture 2" descr="http://4.bp.blogspot.com/-5b6EEYvBcX4/Ta77tg7JBbI/AAAAAAAAABM/ZqncrN8eGQQ/s400/clavicle.png"/>
          <p:cNvPicPr>
            <a:picLocks noChangeAspect="1" noChangeArrowheads="1"/>
          </p:cNvPicPr>
          <p:nvPr/>
        </p:nvPicPr>
        <p:blipFill>
          <a:blip r:embed="rId2" cstate="print"/>
          <a:srcRect/>
          <a:stretch>
            <a:fillRect/>
          </a:stretch>
        </p:blipFill>
        <p:spPr bwMode="auto">
          <a:xfrm>
            <a:off x="7010400" y="1413199"/>
            <a:ext cx="3962400" cy="4658792"/>
          </a:xfrm>
          <a:prstGeom prst="rect">
            <a:avLst/>
          </a:prstGeom>
          <a:noFill/>
        </p:spPr>
      </p:pic>
    </p:spTree>
    <p:extLst>
      <p:ext uri="{BB962C8B-B14F-4D97-AF65-F5344CB8AC3E}">
        <p14:creationId xmlns:p14="http://schemas.microsoft.com/office/powerpoint/2010/main" val="14530814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265237"/>
            <a:ext cx="7010400" cy="4525963"/>
          </a:xfrm>
        </p:spPr>
        <p:txBody>
          <a:bodyPr>
            <a:normAutofit fontScale="92500" lnSpcReduction="20000"/>
          </a:bodyPr>
          <a:lstStyle/>
          <a:p>
            <a:pPr marL="109728" indent="0">
              <a:buNone/>
            </a:pPr>
            <a:r>
              <a:rPr lang="es-ES" dirty="0"/>
              <a:t>Las escápulas o omóplato : Son generalmente triangulares y se llaman comúnmente las alas humanas. Piezas:
Cuerpo aplanado
El proceso de acromion
El proceso </a:t>
            </a:r>
            <a:r>
              <a:rPr lang="es-ES" dirty="0" err="1"/>
              <a:t>coracoide</a:t>
            </a:r>
            <a:r>
              <a:rPr lang="es-ES" dirty="0"/>
              <a:t>
Muesca supraescapular.
Cavidad </a:t>
            </a:r>
            <a:r>
              <a:rPr lang="es-ES" dirty="0" err="1"/>
              <a:t>Glenoid</a:t>
            </a:r>
            <a:r>
              <a:rPr lang="es-ES" dirty="0"/>
              <a:t>
espina dorsal.
</a:t>
            </a:r>
            <a:endParaRPr lang="en-US" dirty="0"/>
          </a:p>
        </p:txBody>
      </p:sp>
      <p:sp>
        <p:nvSpPr>
          <p:cNvPr id="3" name="Title 2"/>
          <p:cNvSpPr>
            <a:spLocks noGrp="1"/>
          </p:cNvSpPr>
          <p:nvPr>
            <p:ph type="title"/>
          </p:nvPr>
        </p:nvSpPr>
        <p:spPr/>
        <p:txBody>
          <a:bodyPr>
            <a:normAutofit fontScale="90000"/>
          </a:bodyPr>
          <a:lstStyle/>
          <a:p>
            <a:r>
              <a:rPr lang="en-US" dirty="0"/>
              <a:t>Las fajas pectorales (</a:t>
            </a:r>
            <a:r>
              <a:rPr lang="en-US" dirty="0" err="1"/>
              <a:t>hombro</a:t>
            </a:r>
            <a:r>
              <a:rPr lang="en-US" dirty="0"/>
              <a:t>)
</a:t>
            </a:r>
          </a:p>
        </p:txBody>
      </p:sp>
      <p:sp>
        <p:nvSpPr>
          <p:cNvPr id="68610" name="AutoShape 2" descr="Resultado de imagen para the scapulae anterior and posterior"/>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8612" name="AutoShape 4" descr="Resultado de imagen para the scapulae anterior and posterior"/>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8614" name="AutoShape 6" descr="Resultado de imagen para the scapulae anterior and posterior"/>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8616" name="AutoShape 8" descr="Resultado de imagen para the scapulae anterior and posterior"/>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4" name="Picture 10" descr="Image result for scapula anatomy">
            <a:extLst>
              <a:ext uri="{FF2B5EF4-FFF2-40B4-BE49-F238E27FC236}">
                <a16:creationId xmlns:a16="http://schemas.microsoft.com/office/drawing/2014/main" id="{017C692F-825C-4EE4-9DD9-B9651CDD46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6672" y="2488537"/>
            <a:ext cx="559593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7930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219202"/>
            <a:ext cx="5943600" cy="4788091"/>
          </a:xfrm>
        </p:spPr>
        <p:txBody>
          <a:bodyPr>
            <a:normAutofit fontScale="92500"/>
          </a:bodyPr>
          <a:lstStyle/>
          <a:p>
            <a:pPr marL="109728" indent="0">
              <a:buNone/>
            </a:pPr>
            <a:r>
              <a:rPr lang="es-ES" dirty="0"/>
              <a:t>El brazo o </a:t>
            </a:r>
            <a:r>
              <a:rPr lang="es-ES" dirty="0" err="1"/>
              <a:t>braquium</a:t>
            </a:r>
            <a:r>
              <a:rPr lang="es-ES" dirty="0"/>
              <a:t> contiene un solo hueso un húmero, un típico hueso largo que marca proximalmente.
La cabeza : Es redondeada y encaja en la cavidad glenoide poco profunda de la escápula.
Cuello anatómico : 
 Separa la cabeza
 al eje</a:t>
            </a:r>
            <a:r>
              <a:rPr lang="en-US" dirty="0"/>
              <a:t>.</a:t>
            </a:r>
          </a:p>
        </p:txBody>
      </p:sp>
      <p:sp>
        <p:nvSpPr>
          <p:cNvPr id="3" name="Title 2"/>
          <p:cNvSpPr>
            <a:spLocks noGrp="1"/>
          </p:cNvSpPr>
          <p:nvPr>
            <p:ph type="title"/>
          </p:nvPr>
        </p:nvSpPr>
        <p:spPr>
          <a:xfrm>
            <a:off x="1363980" y="0"/>
            <a:ext cx="9464040" cy="1417638"/>
          </a:xfrm>
        </p:spPr>
        <p:txBody>
          <a:bodyPr>
            <a:normAutofit fontScale="90000"/>
          </a:bodyPr>
          <a:lstStyle/>
          <a:p>
            <a:r>
              <a:rPr lang="en-US" dirty="0"/>
              <a:t>The Arm
</a:t>
            </a:r>
          </a:p>
        </p:txBody>
      </p:sp>
      <p:pic>
        <p:nvPicPr>
          <p:cNvPr id="61442" name="Picture 2" descr="http://www.lawrencegaltman.com/Naugbio/Bio211/Lab/BONEvideos/PECTORALGIRDLE/HUMERUS/HumerusSlide02.jpg"/>
          <p:cNvPicPr>
            <a:picLocks noChangeAspect="1" noChangeArrowheads="1"/>
          </p:cNvPicPr>
          <p:nvPr/>
        </p:nvPicPr>
        <p:blipFill>
          <a:blip r:embed="rId2" cstate="print"/>
          <a:srcRect/>
          <a:stretch>
            <a:fillRect/>
          </a:stretch>
        </p:blipFill>
        <p:spPr bwMode="auto">
          <a:xfrm>
            <a:off x="6324600" y="1600200"/>
            <a:ext cx="5476875" cy="3733800"/>
          </a:xfrm>
          <a:prstGeom prst="rect">
            <a:avLst/>
          </a:prstGeom>
          <a:noFill/>
        </p:spPr>
      </p:pic>
    </p:spTree>
    <p:extLst>
      <p:ext uri="{BB962C8B-B14F-4D97-AF65-F5344CB8AC3E}">
        <p14:creationId xmlns:p14="http://schemas.microsoft.com/office/powerpoint/2010/main" val="639734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5486400" cy="4525963"/>
          </a:xfrm>
        </p:spPr>
        <p:txBody>
          <a:bodyPr>
            <a:normAutofit lnSpcReduction="10000"/>
          </a:bodyPr>
          <a:lstStyle/>
          <a:p>
            <a:pPr marL="109728" indent="0">
              <a:buNone/>
            </a:pPr>
            <a:r>
              <a:rPr lang="es-ES" dirty="0"/>
              <a:t>Dos huesos la radio y el cúbito componen el esqueleto del antebrazo (</a:t>
            </a:r>
            <a:r>
              <a:rPr lang="es-ES" dirty="0" err="1"/>
              <a:t>antebrachium</a:t>
            </a:r>
            <a:r>
              <a:rPr lang="es-ES" dirty="0"/>
              <a:t>). Cuando el cuerpo está en posición anatómica, el radio está en la posición lateral y el radio y el cúbito son paralelos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antebrazo</a:t>
            </a:r>
            <a:r>
              <a:rPr lang="en-US" dirty="0"/>
              <a:t>
</a:t>
            </a:r>
          </a:p>
        </p:txBody>
      </p:sp>
      <p:pic>
        <p:nvPicPr>
          <p:cNvPr id="6148" name="Picture 4" descr="Image result for radio ulna anatomical position">
            <a:extLst>
              <a:ext uri="{FF2B5EF4-FFF2-40B4-BE49-F238E27FC236}">
                <a16:creationId xmlns:a16="http://schemas.microsoft.com/office/drawing/2014/main" id="{1409B526-4060-41F8-B32D-FD0BE03E01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0"/>
            <a:ext cx="4357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6394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lassconnection.s3.amazonaws.com/257/flashcards/769257/jpg/radius_and_ulna1318358629602.jpg"/>
          <p:cNvPicPr>
            <a:picLocks noGrp="1" noChangeAspect="1" noChangeArrowheads="1"/>
          </p:cNvPicPr>
          <p:nvPr>
            <p:ph idx="1"/>
          </p:nvPr>
        </p:nvPicPr>
        <p:blipFill>
          <a:blip r:embed="rId2" cstate="print"/>
          <a:srcRect/>
          <a:stretch>
            <a:fillRect/>
          </a:stretch>
        </p:blipFill>
        <p:spPr bwMode="auto">
          <a:xfrm>
            <a:off x="1066800" y="117170"/>
            <a:ext cx="10287000" cy="581156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1"/>
            <a:ext cx="7010400" cy="4525963"/>
          </a:xfrm>
        </p:spPr>
        <p:txBody>
          <a:bodyPr/>
          <a:lstStyle/>
          <a:p>
            <a:pPr marL="723556" indent="-596337">
              <a:buClrTx/>
              <a:buFont typeface="Wingdings" pitchFamily="2" charset="2"/>
              <a:buChar char="q"/>
            </a:pPr>
            <a:r>
              <a:rPr lang="es-ES" dirty="0"/>
              <a:t>Cartílago laríngeo : Que en gran medida construir la laringe (caja de voz)
Cartílagos traqueales y bronquiales : Que refuerzan otros conductos del sistema respiratorio.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a:t>
            </a:r>
            <a:r>
              <a:rPr lang="en-US" dirty="0" err="1"/>
              <a:t>Cartílagos</a:t>
            </a:r>
            <a:r>
              <a:rPr lang="en-US" dirty="0"/>
              <a:t>
</a:t>
            </a:r>
          </a:p>
        </p:txBody>
      </p:sp>
      <p:sp>
        <p:nvSpPr>
          <p:cNvPr id="99330" name="AutoShape 2" descr="Resultado de imagen para laryngeal tracheal cartilages of the skeleton"/>
          <p:cNvSpPr>
            <a:spLocks noChangeAspect="1" noChangeArrowheads="1"/>
          </p:cNvSpPr>
          <p:nvPr/>
        </p:nvSpPr>
        <p:spPr bwMode="auto">
          <a:xfrm>
            <a:off x="1679574" y="-714145"/>
            <a:ext cx="304800" cy="353392"/>
          </a:xfrm>
          <a:prstGeom prst="rect">
            <a:avLst/>
          </a:prstGeom>
          <a:noFill/>
        </p:spPr>
        <p:txBody>
          <a:bodyPr vert="horz" wrap="square" lIns="106017" tIns="53009" rIns="106017" bIns="53009" numCol="1" anchor="t" anchorCtr="0" compatLnSpc="1">
            <a:prstTxWarp prst="textNoShape">
              <a:avLst/>
            </a:prstTxWarp>
          </a:bodyPr>
          <a:lstStyle/>
          <a:p>
            <a:endParaRPr lang="en-US" sz="2087"/>
          </a:p>
        </p:txBody>
      </p:sp>
      <p:pic>
        <p:nvPicPr>
          <p:cNvPr id="99332" name="Picture 4" descr="Resultado de imagen para laryngeal tracheal cartilages of the skeleton"/>
          <p:cNvPicPr>
            <a:picLocks noChangeAspect="1" noChangeArrowheads="1"/>
          </p:cNvPicPr>
          <p:nvPr/>
        </p:nvPicPr>
        <p:blipFill>
          <a:blip r:embed="rId2" cstate="print"/>
          <a:srcRect/>
          <a:stretch>
            <a:fillRect/>
          </a:stretch>
        </p:blipFill>
        <p:spPr bwMode="auto">
          <a:xfrm>
            <a:off x="7772400" y="1371600"/>
            <a:ext cx="3048000" cy="4992353"/>
          </a:xfrm>
          <a:prstGeom prst="rect">
            <a:avLst/>
          </a:prstGeom>
          <a:noFill/>
        </p:spPr>
      </p:pic>
    </p:spTree>
    <p:extLst>
      <p:ext uri="{BB962C8B-B14F-4D97-AF65-F5344CB8AC3E}">
        <p14:creationId xmlns:p14="http://schemas.microsoft.com/office/powerpoint/2010/main" val="29905411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5410200" cy="4525963"/>
          </a:xfrm>
        </p:spPr>
        <p:txBody>
          <a:bodyPr>
            <a:normAutofit lnSpcReduction="10000"/>
          </a:bodyPr>
          <a:lstStyle/>
          <a:p>
            <a:pPr marL="109728" indent="0">
              <a:buNone/>
            </a:pPr>
            <a:r>
              <a:rPr lang="es-ES" dirty="0"/>
              <a:t>El esqueleto de la mano o </a:t>
            </a:r>
            <a:r>
              <a:rPr lang="es-ES" dirty="0" err="1"/>
              <a:t>manus</a:t>
            </a:r>
            <a:r>
              <a:rPr lang="es-ES" dirty="0"/>
              <a:t> incluye tres grupos de huesos:
El carpo ( muñeca)
El Metacarpo (Huesos de la palma)
Las falanges (huesos de los dedos)
</a:t>
            </a:r>
            <a:endParaRPr lang="en-US" dirty="0"/>
          </a:p>
        </p:txBody>
      </p:sp>
      <p:sp>
        <p:nvSpPr>
          <p:cNvPr id="3" name="Title 2"/>
          <p:cNvSpPr>
            <a:spLocks noGrp="1"/>
          </p:cNvSpPr>
          <p:nvPr>
            <p:ph type="title"/>
          </p:nvPr>
        </p:nvSpPr>
        <p:spPr/>
        <p:txBody>
          <a:bodyPr>
            <a:normAutofit fontScale="90000"/>
          </a:bodyPr>
          <a:lstStyle/>
          <a:p>
            <a:r>
              <a:rPr lang="en-US" dirty="0"/>
              <a:t>La mano
</a:t>
            </a:r>
          </a:p>
        </p:txBody>
      </p:sp>
      <p:pic>
        <p:nvPicPr>
          <p:cNvPr id="8198" name="Picture 6" descr="Image result for hand bones carpals matacarpals phalanges">
            <a:extLst>
              <a:ext uri="{FF2B5EF4-FFF2-40B4-BE49-F238E27FC236}">
                <a16:creationId xmlns:a16="http://schemas.microsoft.com/office/drawing/2014/main" id="{6FA2E338-1B8A-49E7-8ED3-9883A9914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98346"/>
            <a:ext cx="6159818"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0564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buNone/>
            </a:pPr>
            <a:r>
              <a:rPr lang="es-ES" dirty="0"/>
              <a:t>Es la porción proximal de la mano. Se conoce anatómicamente como el carpo. Los ocho huesos que componen son los carpianos. Los carpianos están delimitados 
estrechamente juntos por 
Ligamentos.
Dos filas:
Proximal </a:t>
            </a:r>
            <a:r>
              <a:rPr lang="es-ES" dirty="0" err="1"/>
              <a:t>Row</a:t>
            </a:r>
            <a:r>
              <a:rPr lang="es-ES" dirty="0"/>
              <a:t> 
Fila Distal
</a:t>
            </a:r>
            <a:endParaRPr lang="en-US" dirty="0"/>
          </a:p>
        </p:txBody>
      </p:sp>
      <p:sp>
        <p:nvSpPr>
          <p:cNvPr id="3" name="Title 2"/>
          <p:cNvSpPr>
            <a:spLocks noGrp="1"/>
          </p:cNvSpPr>
          <p:nvPr>
            <p:ph type="title"/>
          </p:nvPr>
        </p:nvSpPr>
        <p:spPr/>
        <p:txBody>
          <a:bodyPr>
            <a:normAutofit fontScale="90000"/>
          </a:bodyPr>
          <a:lstStyle/>
          <a:p>
            <a:r>
              <a:rPr lang="en-US" dirty="0"/>
              <a:t>La mano : La </a:t>
            </a:r>
            <a:r>
              <a:rPr lang="en-US" dirty="0" err="1"/>
              <a:t>muñeca</a:t>
            </a:r>
            <a:r>
              <a:rPr lang="en-US" dirty="0"/>
              <a:t>
</a:t>
            </a:r>
          </a:p>
        </p:txBody>
      </p:sp>
      <p:pic>
        <p:nvPicPr>
          <p:cNvPr id="46082" name="Picture 2" descr="http://www.eorthopod.com/sites/default/files/images/wrist_anatomy_bones01.jpg"/>
          <p:cNvPicPr>
            <a:picLocks noChangeAspect="1" noChangeArrowheads="1"/>
          </p:cNvPicPr>
          <p:nvPr/>
        </p:nvPicPr>
        <p:blipFill>
          <a:blip r:embed="rId2" cstate="print"/>
          <a:srcRect/>
          <a:stretch>
            <a:fillRect/>
          </a:stretch>
        </p:blipFill>
        <p:spPr bwMode="auto">
          <a:xfrm>
            <a:off x="6358890" y="3048000"/>
            <a:ext cx="4381500" cy="3810000"/>
          </a:xfrm>
          <a:prstGeom prst="rect">
            <a:avLst/>
          </a:prstGeom>
          <a:noFill/>
        </p:spPr>
      </p:pic>
    </p:spTree>
    <p:extLst>
      <p:ext uri="{BB962C8B-B14F-4D97-AF65-F5344CB8AC3E}">
        <p14:creationId xmlns:p14="http://schemas.microsoft.com/office/powerpoint/2010/main" val="17847255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buFont typeface="Wingdings" pitchFamily="2" charset="2"/>
              <a:buChar char="q"/>
            </a:pPr>
            <a:r>
              <a:rPr lang="es-ES" dirty="0"/>
              <a:t>Fila Proximal :
Escafoides : Se articula con el extremo distal del radio
</a:t>
            </a:r>
            <a:r>
              <a:rPr lang="es-ES" dirty="0" err="1"/>
              <a:t>Lunate</a:t>
            </a:r>
            <a:r>
              <a:rPr lang="es-ES" dirty="0"/>
              <a:t>: Articula con el extremo distal del radio
</a:t>
            </a:r>
            <a:r>
              <a:rPr lang="es-ES" dirty="0" err="1"/>
              <a:t>Triquetrum</a:t>
            </a:r>
            <a:r>
              <a:rPr lang="es-ES" dirty="0"/>
              <a:t> 
</a:t>
            </a:r>
            <a:r>
              <a:rPr lang="es-ES" dirty="0" err="1"/>
              <a:t>Pisiformo</a:t>
            </a:r>
            <a:r>
              <a:rPr lang="es-ES" dirty="0"/>
              <a:t>.
</a:t>
            </a:r>
            <a:endParaRPr lang="en-US" dirty="0"/>
          </a:p>
        </p:txBody>
      </p:sp>
      <p:sp>
        <p:nvSpPr>
          <p:cNvPr id="3" name="Title 2"/>
          <p:cNvSpPr>
            <a:spLocks noGrp="1"/>
          </p:cNvSpPr>
          <p:nvPr>
            <p:ph type="title"/>
          </p:nvPr>
        </p:nvSpPr>
        <p:spPr/>
        <p:txBody>
          <a:bodyPr>
            <a:normAutofit fontScale="90000"/>
          </a:bodyPr>
          <a:lstStyle/>
          <a:p>
            <a:r>
              <a:rPr lang="en-US" dirty="0"/>
              <a:t>La mano : La </a:t>
            </a:r>
            <a:r>
              <a:rPr lang="en-US" dirty="0" err="1"/>
              <a:t>muñeca</a:t>
            </a:r>
            <a:r>
              <a:rPr lang="en-US" dirty="0"/>
              <a:t>
</a:t>
            </a:r>
          </a:p>
        </p:txBody>
      </p:sp>
      <p:sp>
        <p:nvSpPr>
          <p:cNvPr id="38914" name="AutoShape 2" descr="Image result for WRIST BONE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8916" name="Picture 4" descr="Image result for WRIST BONES"/>
          <p:cNvPicPr>
            <a:picLocks noChangeAspect="1" noChangeArrowheads="1"/>
          </p:cNvPicPr>
          <p:nvPr/>
        </p:nvPicPr>
        <p:blipFill>
          <a:blip r:embed="rId2" cstate="print"/>
          <a:srcRect/>
          <a:stretch>
            <a:fillRect/>
          </a:stretch>
        </p:blipFill>
        <p:spPr bwMode="auto">
          <a:xfrm>
            <a:off x="5272939" y="3732280"/>
            <a:ext cx="6279783" cy="2819400"/>
          </a:xfrm>
          <a:prstGeom prst="rect">
            <a:avLst/>
          </a:prstGeom>
          <a:noFill/>
        </p:spPr>
      </p:pic>
    </p:spTree>
    <p:extLst>
      <p:ext uri="{BB962C8B-B14F-4D97-AF65-F5344CB8AC3E}">
        <p14:creationId xmlns:p14="http://schemas.microsoft.com/office/powerpoint/2010/main" val="42066388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buFont typeface="Wingdings" pitchFamily="2" charset="2"/>
              <a:buChar char="q"/>
            </a:pPr>
            <a:r>
              <a:rPr lang="en-US" dirty="0"/>
              <a:t>Fila Distal : 
</a:t>
            </a:r>
            <a:r>
              <a:rPr lang="en-US" dirty="0" err="1"/>
              <a:t>Trapecio</a:t>
            </a:r>
            <a:r>
              <a:rPr lang="en-US" dirty="0"/>
              <a:t>. 
</a:t>
            </a:r>
            <a:r>
              <a:rPr lang="en-US" dirty="0" err="1"/>
              <a:t>Trapezoide</a:t>
            </a:r>
            <a:r>
              <a:rPr lang="en-US" dirty="0"/>
              <a:t>. 
</a:t>
            </a:r>
            <a:r>
              <a:rPr lang="en-US" dirty="0" err="1"/>
              <a:t>Escafoide</a:t>
            </a:r>
            <a:r>
              <a:rPr lang="en-US" dirty="0"/>
              <a:t>
Hamate.
</a:t>
            </a:r>
          </a:p>
        </p:txBody>
      </p:sp>
      <p:sp>
        <p:nvSpPr>
          <p:cNvPr id="3" name="Title 2"/>
          <p:cNvSpPr>
            <a:spLocks noGrp="1"/>
          </p:cNvSpPr>
          <p:nvPr>
            <p:ph type="title"/>
          </p:nvPr>
        </p:nvSpPr>
        <p:spPr/>
        <p:txBody>
          <a:bodyPr/>
          <a:lstStyle/>
          <a:p>
            <a:r>
              <a:rPr lang="en-US" dirty="0"/>
              <a:t>The Hand : The wrist</a:t>
            </a:r>
          </a:p>
        </p:txBody>
      </p:sp>
      <p:pic>
        <p:nvPicPr>
          <p:cNvPr id="44034" name="Picture 2" descr="Resultado de imagen para wrist bones distal row"/>
          <p:cNvPicPr>
            <a:picLocks noChangeAspect="1" noChangeArrowheads="1"/>
          </p:cNvPicPr>
          <p:nvPr/>
        </p:nvPicPr>
        <p:blipFill>
          <a:blip r:embed="rId2" cstate="print"/>
          <a:srcRect/>
          <a:stretch>
            <a:fillRect/>
          </a:stretch>
        </p:blipFill>
        <p:spPr bwMode="auto">
          <a:xfrm>
            <a:off x="5044441" y="1600200"/>
            <a:ext cx="5539775" cy="3892296"/>
          </a:xfrm>
          <a:prstGeom prst="rect">
            <a:avLst/>
          </a:prstGeom>
          <a:noFill/>
        </p:spPr>
      </p:pic>
    </p:spTree>
    <p:extLst>
      <p:ext uri="{BB962C8B-B14F-4D97-AF65-F5344CB8AC3E}">
        <p14:creationId xmlns:p14="http://schemas.microsoft.com/office/powerpoint/2010/main" val="22185236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0"/>
            <a:ext cx="5638800" cy="4525963"/>
          </a:xfrm>
        </p:spPr>
        <p:txBody>
          <a:bodyPr>
            <a:normAutofit lnSpcReduction="10000"/>
          </a:bodyPr>
          <a:lstStyle/>
          <a:p>
            <a:pPr marL="109728" indent="0">
              <a:buNone/>
            </a:pPr>
            <a:r>
              <a:rPr lang="es-ES" dirty="0"/>
              <a:t>Al igual que los metacarpos numerados I a V desde el pulgar (</a:t>
            </a:r>
            <a:r>
              <a:rPr lang="es-ES" dirty="0" err="1"/>
              <a:t>pollex</a:t>
            </a:r>
            <a:r>
              <a:rPr lang="es-ES" dirty="0"/>
              <a:t>) lado de la mano hacia el dedo meñique Los 14 huesos de los dedos (dígitos), son huesos en miniatura. Falanges llamadas (falange singular) 
</a:t>
            </a:r>
            <a:endParaRPr lang="en-US" dirty="0"/>
          </a:p>
        </p:txBody>
      </p:sp>
      <p:sp>
        <p:nvSpPr>
          <p:cNvPr id="3" name="Title 2"/>
          <p:cNvSpPr>
            <a:spLocks noGrp="1"/>
          </p:cNvSpPr>
          <p:nvPr>
            <p:ph type="title"/>
          </p:nvPr>
        </p:nvSpPr>
        <p:spPr/>
        <p:txBody>
          <a:bodyPr>
            <a:normAutofit fontScale="90000"/>
          </a:bodyPr>
          <a:lstStyle/>
          <a:p>
            <a:r>
              <a:rPr lang="en-US" dirty="0"/>
              <a:t>La mano : Los </a:t>
            </a:r>
            <a:r>
              <a:rPr lang="en-US" dirty="0" err="1"/>
              <a:t>dedos</a:t>
            </a:r>
            <a:r>
              <a:rPr lang="en-US" dirty="0"/>
              <a:t>
</a:t>
            </a:r>
          </a:p>
        </p:txBody>
      </p:sp>
      <p:pic>
        <p:nvPicPr>
          <p:cNvPr id="41986" name="Picture 2" descr="https://classconnection.s3.amazonaws.com/811/flashcards/141811/jpg/metacarpals1318293277661.jpg"/>
          <p:cNvPicPr>
            <a:picLocks noChangeAspect="1" noChangeArrowheads="1"/>
          </p:cNvPicPr>
          <p:nvPr/>
        </p:nvPicPr>
        <p:blipFill>
          <a:blip r:embed="rId2" cstate="print"/>
          <a:srcRect/>
          <a:stretch>
            <a:fillRect/>
          </a:stretch>
        </p:blipFill>
        <p:spPr bwMode="auto">
          <a:xfrm>
            <a:off x="6705600" y="1462834"/>
            <a:ext cx="4648200" cy="4742753"/>
          </a:xfrm>
          <a:prstGeom prst="rect">
            <a:avLst/>
          </a:prstGeom>
          <a:noFill/>
        </p:spPr>
      </p:pic>
    </p:spTree>
    <p:extLst>
      <p:ext uri="{BB962C8B-B14F-4D97-AF65-F5344CB8AC3E}">
        <p14:creationId xmlns:p14="http://schemas.microsoft.com/office/powerpoint/2010/main" val="2964250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5943600" cy="4525963"/>
          </a:xfrm>
        </p:spPr>
        <p:txBody>
          <a:bodyPr/>
          <a:lstStyle/>
          <a:p>
            <a:pPr marL="109728" indent="0">
              <a:buNone/>
            </a:pPr>
            <a:r>
              <a:rPr lang="en-US" dirty="0" err="1"/>
              <a:t>Cada</a:t>
            </a:r>
            <a:r>
              <a:rPr lang="en-US" dirty="0"/>
              <a:t> </a:t>
            </a:r>
            <a:r>
              <a:rPr lang="en-US" dirty="0" err="1"/>
              <a:t>dedo</a:t>
            </a:r>
            <a:r>
              <a:rPr lang="en-US" dirty="0"/>
              <a:t> </a:t>
            </a:r>
            <a:r>
              <a:rPr lang="en-US" dirty="0" err="1"/>
              <a:t>contiene</a:t>
            </a:r>
            <a:r>
              <a:rPr lang="en-US" dirty="0"/>
              <a:t> </a:t>
            </a:r>
            <a:r>
              <a:rPr lang="en-US" dirty="0" err="1"/>
              <a:t>tres</a:t>
            </a:r>
            <a:r>
              <a:rPr lang="en-US" dirty="0"/>
              <a:t> </a:t>
            </a:r>
            <a:r>
              <a:rPr lang="en-US" dirty="0" err="1"/>
              <a:t>falanges</a:t>
            </a:r>
            <a:r>
              <a:rPr lang="en-US" dirty="0"/>
              <a:t>:
Falange proximal
Falange media
Falange distal
</a:t>
            </a:r>
            <a:r>
              <a:rPr lang="en-US" dirty="0" err="1"/>
              <a:t>Excepto</a:t>
            </a:r>
            <a:r>
              <a:rPr lang="en-US" dirty="0"/>
              <a:t> los </a:t>
            </a:r>
            <a:r>
              <a:rPr lang="en-US" dirty="0" err="1"/>
              <a:t>pulgares</a:t>
            </a:r>
            <a:r>
              <a:rPr lang="en-US" dirty="0"/>
              <a:t> </a:t>
            </a:r>
            <a:r>
              <a:rPr lang="en-US" dirty="0" err="1"/>
              <a:t>sólo</a:t>
            </a:r>
            <a:r>
              <a:rPr lang="en-US" dirty="0"/>
              <a:t> dos: proximal y distal .
</a:t>
            </a:r>
          </a:p>
        </p:txBody>
      </p:sp>
      <p:sp>
        <p:nvSpPr>
          <p:cNvPr id="3" name="Title 2"/>
          <p:cNvSpPr>
            <a:spLocks noGrp="1"/>
          </p:cNvSpPr>
          <p:nvPr>
            <p:ph type="title"/>
          </p:nvPr>
        </p:nvSpPr>
        <p:spPr/>
        <p:txBody>
          <a:bodyPr>
            <a:normAutofit fontScale="90000"/>
          </a:bodyPr>
          <a:lstStyle/>
          <a:p>
            <a:r>
              <a:rPr lang="en-US" dirty="0"/>
              <a:t>La mano : Los </a:t>
            </a:r>
            <a:r>
              <a:rPr lang="en-US" dirty="0" err="1"/>
              <a:t>dedos</a:t>
            </a:r>
            <a:r>
              <a:rPr lang="en-US" dirty="0"/>
              <a:t>
</a:t>
            </a:r>
          </a:p>
        </p:txBody>
      </p:sp>
      <p:pic>
        <p:nvPicPr>
          <p:cNvPr id="40962" name="Picture 2" descr="Resultado de imagen para phalanges hand distal medial proximal"/>
          <p:cNvPicPr>
            <a:picLocks noChangeAspect="1" noChangeArrowheads="1"/>
          </p:cNvPicPr>
          <p:nvPr/>
        </p:nvPicPr>
        <p:blipFill>
          <a:blip r:embed="rId2" cstate="print"/>
          <a:srcRect/>
          <a:stretch>
            <a:fillRect/>
          </a:stretch>
        </p:blipFill>
        <p:spPr bwMode="auto">
          <a:xfrm>
            <a:off x="7391400" y="2133600"/>
            <a:ext cx="4268118" cy="3276600"/>
          </a:xfrm>
          <a:prstGeom prst="rect">
            <a:avLst/>
          </a:prstGeom>
          <a:noFill/>
        </p:spPr>
      </p:pic>
    </p:spTree>
    <p:extLst>
      <p:ext uri="{BB962C8B-B14F-4D97-AF65-F5344CB8AC3E}">
        <p14:creationId xmlns:p14="http://schemas.microsoft.com/office/powerpoint/2010/main" val="3228067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s-ES" dirty="0"/>
              <a:t>La faja pélvica (Hip) está formada por dos huesos coxales (coxal-hip) (también llamados coxas de </a:t>
            </a:r>
            <a:r>
              <a:rPr lang="es-ES" dirty="0" err="1"/>
              <a:t>ossa</a:t>
            </a:r>
            <a:r>
              <a:rPr lang="es-ES" dirty="0"/>
              <a:t> o huesos de la cadera), sacro y cóccix. La estructura profunda formada por los huesos de la cadera, sacro y cóccix se llama pélvica o ósea pélvica. Las de la faja pélvica son pesadas y masivas, y se adhieren firmemente al esqueleto axial.
</a:t>
            </a:r>
            <a:endParaRPr lang="en-US" dirty="0"/>
          </a:p>
        </p:txBody>
      </p:sp>
      <p:sp>
        <p:nvSpPr>
          <p:cNvPr id="3" name="Title 2"/>
          <p:cNvSpPr>
            <a:spLocks noGrp="1"/>
          </p:cNvSpPr>
          <p:nvPr>
            <p:ph type="title"/>
          </p:nvPr>
        </p:nvSpPr>
        <p:spPr/>
        <p:txBody>
          <a:bodyPr>
            <a:normAutofit fontScale="90000"/>
          </a:bodyPr>
          <a:lstStyle/>
          <a:p>
            <a:r>
              <a:rPr lang="es-ES" dirty="0"/>
              <a:t>Huesos de la faja pélvica y la extremidad inferior
</a:t>
            </a:r>
            <a:endParaRPr lang="en-US" dirty="0"/>
          </a:p>
        </p:txBody>
      </p:sp>
      <p:pic>
        <p:nvPicPr>
          <p:cNvPr id="40962" name="Picture 2" descr="http://home.comcast.net/~sciencerulz/anatomy/hip.gif"/>
          <p:cNvPicPr>
            <a:picLocks noChangeAspect="1" noChangeArrowheads="1"/>
          </p:cNvPicPr>
          <p:nvPr/>
        </p:nvPicPr>
        <p:blipFill>
          <a:blip r:embed="rId2" cstate="print"/>
          <a:srcRect/>
          <a:stretch>
            <a:fillRect/>
          </a:stretch>
        </p:blipFill>
        <p:spPr bwMode="auto">
          <a:xfrm>
            <a:off x="7086600" y="4038600"/>
            <a:ext cx="3811905" cy="2352675"/>
          </a:xfrm>
          <a:prstGeom prst="rect">
            <a:avLst/>
          </a:prstGeom>
          <a:noFill/>
        </p:spPr>
      </p:pic>
    </p:spTree>
    <p:extLst>
      <p:ext uri="{BB962C8B-B14F-4D97-AF65-F5344CB8AC3E}">
        <p14:creationId xmlns:p14="http://schemas.microsoft.com/office/powerpoint/2010/main" val="15039176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524001"/>
            <a:ext cx="4819650" cy="4525963"/>
          </a:xfrm>
        </p:spPr>
        <p:txBody>
          <a:bodyPr/>
          <a:lstStyle/>
          <a:p>
            <a:pPr marL="109728" indent="0">
              <a:buNone/>
            </a:pPr>
            <a:r>
              <a:rPr lang="es-ES" dirty="0"/>
              <a:t>Es el resultado de la fusión de tres huesos que son distinguibles en el niño pequeño:
El </a:t>
            </a:r>
            <a:r>
              <a:rPr lang="es-ES" dirty="0" err="1"/>
              <a:t>Ilium</a:t>
            </a:r>
            <a:r>
              <a:rPr lang="es-ES" dirty="0"/>
              <a:t>.
El </a:t>
            </a:r>
            <a:r>
              <a:rPr lang="es-ES" dirty="0" err="1"/>
              <a:t>Ischium</a:t>
            </a:r>
            <a:r>
              <a:rPr lang="es-ES" dirty="0"/>
              <a:t> 
</a:t>
            </a:r>
            <a:r>
              <a:rPr lang="es-ES" dirty="0" err="1"/>
              <a:t>The</a:t>
            </a:r>
            <a:r>
              <a:rPr lang="es-ES" dirty="0"/>
              <a:t> Pubis
</a:t>
            </a:r>
            <a:endParaRPr lang="en-US" dirty="0"/>
          </a:p>
        </p:txBody>
      </p:sp>
      <p:sp>
        <p:nvSpPr>
          <p:cNvPr id="3" name="Title 2"/>
          <p:cNvSpPr>
            <a:spLocks noGrp="1"/>
          </p:cNvSpPr>
          <p:nvPr>
            <p:ph type="title"/>
          </p:nvPr>
        </p:nvSpPr>
        <p:spPr/>
        <p:txBody>
          <a:bodyPr>
            <a:normAutofit fontScale="90000"/>
          </a:bodyPr>
          <a:lstStyle/>
          <a:p>
            <a:r>
              <a:rPr lang="es-ES" dirty="0"/>
              <a:t>Huesos del hueso coxal de la faja pélvica.
</a:t>
            </a:r>
            <a:endParaRPr lang="en-US" dirty="0"/>
          </a:p>
        </p:txBody>
      </p:sp>
      <p:pic>
        <p:nvPicPr>
          <p:cNvPr id="38916" name="Picture 4" descr="https://s-media-cache-ak0.pinimg.com/736x/37/b1/e1/37b1e1b59b66573b55c9b94041fa30b9.jpg"/>
          <p:cNvPicPr>
            <a:picLocks noChangeAspect="1" noChangeArrowheads="1"/>
          </p:cNvPicPr>
          <p:nvPr/>
        </p:nvPicPr>
        <p:blipFill>
          <a:blip r:embed="rId2" cstate="print"/>
          <a:srcRect/>
          <a:stretch>
            <a:fillRect/>
          </a:stretch>
        </p:blipFill>
        <p:spPr bwMode="auto">
          <a:xfrm>
            <a:off x="5833110" y="1524000"/>
            <a:ext cx="5520690" cy="4317932"/>
          </a:xfrm>
          <a:prstGeom prst="rect">
            <a:avLst/>
          </a:prstGeom>
          <a:noFill/>
        </p:spPr>
      </p:pic>
    </p:spTree>
    <p:extLst>
      <p:ext uri="{BB962C8B-B14F-4D97-AF65-F5344CB8AC3E}">
        <p14:creationId xmlns:p14="http://schemas.microsoft.com/office/powerpoint/2010/main" val="1858509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Clr>
                <a:schemeClr val="tx1"/>
              </a:buClr>
              <a:buNone/>
            </a:pPr>
            <a:r>
              <a:rPr lang="es-ES" dirty="0"/>
              <a:t>El </a:t>
            </a:r>
            <a:r>
              <a:rPr lang="es-ES" dirty="0" err="1"/>
              <a:t>Ilium</a:t>
            </a:r>
            <a:r>
              <a:rPr lang="es-ES" dirty="0"/>
              <a:t> un hueso de </a:t>
            </a:r>
            <a:r>
              <a:rPr lang="es-ES" dirty="0" err="1"/>
              <a:t>quellado</a:t>
            </a:r>
            <a:r>
              <a:rPr lang="es-ES" dirty="0"/>
              <a:t> grande forma la porción principal del hueso coxal: partes:
</a:t>
            </a:r>
            <a:r>
              <a:rPr lang="es-ES" dirty="0" err="1"/>
              <a:t>Iliac</a:t>
            </a:r>
            <a:r>
              <a:rPr lang="es-ES" dirty="0"/>
              <a:t> </a:t>
            </a:r>
            <a:r>
              <a:rPr lang="es-ES" dirty="0" err="1"/>
              <a:t>Crest</a:t>
            </a:r>
            <a:r>
              <a:rPr lang="es-ES" dirty="0"/>
              <a:t>
</a:t>
            </a:r>
            <a:r>
              <a:rPr lang="es-ES" dirty="0" err="1"/>
              <a:t>Iliac</a:t>
            </a:r>
            <a:r>
              <a:rPr lang="es-ES" dirty="0"/>
              <a:t> </a:t>
            </a:r>
            <a:r>
              <a:rPr lang="es-ES" dirty="0" err="1"/>
              <a:t>Fossa</a:t>
            </a:r>
            <a:r>
              <a:rPr lang="es-ES" dirty="0"/>
              <a:t>
Cuerpo del </a:t>
            </a:r>
            <a:r>
              <a:rPr lang="es-ES" dirty="0" err="1"/>
              <a:t>Ilium</a:t>
            </a:r>
            <a:r>
              <a:rPr lang="es-ES" dirty="0"/>
              <a:t>
</a:t>
            </a:r>
            <a:endParaRPr lang="en-US" dirty="0"/>
          </a:p>
        </p:txBody>
      </p:sp>
      <p:sp>
        <p:nvSpPr>
          <p:cNvPr id="3" name="Title 2"/>
          <p:cNvSpPr>
            <a:spLocks noGrp="1"/>
          </p:cNvSpPr>
          <p:nvPr>
            <p:ph type="title"/>
          </p:nvPr>
        </p:nvSpPr>
        <p:spPr/>
        <p:txBody>
          <a:bodyPr>
            <a:normAutofit fontScale="90000"/>
          </a:bodyPr>
          <a:lstStyle/>
          <a:p>
            <a:r>
              <a:rPr lang="es-ES" dirty="0"/>
              <a:t>Huesos del hueso coxal de la faja pélvica. El </a:t>
            </a:r>
            <a:r>
              <a:rPr lang="es-ES" dirty="0" err="1"/>
              <a:t>Ilium</a:t>
            </a:r>
            <a:r>
              <a:rPr lang="es-ES" dirty="0"/>
              <a:t>
</a:t>
            </a:r>
            <a:endParaRPr lang="en-US" dirty="0"/>
          </a:p>
        </p:txBody>
      </p:sp>
      <p:sp>
        <p:nvSpPr>
          <p:cNvPr id="37890" name="AutoShape 2" descr="Resultado de imagen para the ilium"/>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7892" name="AutoShape 4" descr="Resultado de imagen para the ilium"/>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7894" name="Picture 6" descr="https://encrypted-tbn2.gstatic.com/images?q=tbn:ANd9GcShAl7kEkN7e9noRf7d62vbMEIX1Ne359X1onSOujrBaSmp9MArxA"/>
          <p:cNvPicPr>
            <a:picLocks noChangeAspect="1" noChangeArrowheads="1"/>
          </p:cNvPicPr>
          <p:nvPr/>
        </p:nvPicPr>
        <p:blipFill>
          <a:blip r:embed="rId2" cstate="print"/>
          <a:srcRect/>
          <a:stretch>
            <a:fillRect/>
          </a:stretch>
        </p:blipFill>
        <p:spPr bwMode="auto">
          <a:xfrm>
            <a:off x="5833110" y="2133600"/>
            <a:ext cx="5596890" cy="4282500"/>
          </a:xfrm>
          <a:prstGeom prst="rect">
            <a:avLst/>
          </a:prstGeom>
          <a:noFill/>
        </p:spPr>
      </p:pic>
    </p:spTree>
    <p:extLst>
      <p:ext uri="{BB962C8B-B14F-4D97-AF65-F5344CB8AC3E}">
        <p14:creationId xmlns:p14="http://schemas.microsoft.com/office/powerpoint/2010/main" val="41796966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5715000" cy="4525963"/>
          </a:xfrm>
        </p:spPr>
        <p:txBody>
          <a:bodyPr>
            <a:normAutofit/>
          </a:bodyPr>
          <a:lstStyle/>
          <a:p>
            <a:pPr marL="109728" indent="0">
              <a:buClr>
                <a:schemeClr val="tx1"/>
              </a:buClr>
              <a:buNone/>
            </a:pPr>
            <a:r>
              <a:rPr lang="es-ES" dirty="0"/>
              <a:t>El isquion : es el hueso </a:t>
            </a:r>
            <a:r>
              <a:rPr lang="es-ES" dirty="0" err="1"/>
              <a:t>sit-down</a:t>
            </a:r>
            <a:r>
              <a:rPr lang="es-ES" dirty="0"/>
              <a:t>, formando la porción más inferior y posterior del hueso coxal. Piezas:
</a:t>
            </a:r>
            <a:endParaRPr lang="en-US" dirty="0"/>
          </a:p>
        </p:txBody>
      </p:sp>
      <p:sp>
        <p:nvSpPr>
          <p:cNvPr id="3" name="Title 2"/>
          <p:cNvSpPr>
            <a:spLocks noGrp="1"/>
          </p:cNvSpPr>
          <p:nvPr>
            <p:ph type="title"/>
          </p:nvPr>
        </p:nvSpPr>
        <p:spPr/>
        <p:txBody>
          <a:bodyPr>
            <a:normAutofit fontScale="90000"/>
          </a:bodyPr>
          <a:lstStyle/>
          <a:p>
            <a:r>
              <a:rPr lang="es-ES" dirty="0"/>
              <a:t>Huesos del hueso coxal de la faja pélvica. El isquion
</a:t>
            </a:r>
            <a:endParaRPr lang="en-US" dirty="0"/>
          </a:p>
        </p:txBody>
      </p:sp>
      <p:pic>
        <p:nvPicPr>
          <p:cNvPr id="32770" name="Picture 2" descr="Resultado de imagen para ischial tuberosity"/>
          <p:cNvPicPr>
            <a:picLocks noChangeAspect="1" noChangeArrowheads="1"/>
          </p:cNvPicPr>
          <p:nvPr/>
        </p:nvPicPr>
        <p:blipFill>
          <a:blip r:embed="rId2" cstate="print"/>
          <a:srcRect/>
          <a:stretch>
            <a:fillRect/>
          </a:stretch>
        </p:blipFill>
        <p:spPr bwMode="auto">
          <a:xfrm>
            <a:off x="7238999" y="1752600"/>
            <a:ext cx="4735637" cy="3886200"/>
          </a:xfrm>
          <a:prstGeom prst="rect">
            <a:avLst/>
          </a:prstGeom>
          <a:noFill/>
        </p:spPr>
      </p:pic>
    </p:spTree>
    <p:extLst>
      <p:ext uri="{BB962C8B-B14F-4D97-AF65-F5344CB8AC3E}">
        <p14:creationId xmlns:p14="http://schemas.microsoft.com/office/powerpoint/2010/main" val="143379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1"/>
            <a:ext cx="6400800" cy="4525963"/>
          </a:xfrm>
        </p:spPr>
        <p:txBody>
          <a:bodyPr>
            <a:normAutofit fontScale="92500"/>
          </a:bodyPr>
          <a:lstStyle/>
          <a:p>
            <a:pPr marL="723556" indent="-596337">
              <a:buClrTx/>
              <a:buFont typeface="Wingdings" pitchFamily="2" charset="2"/>
              <a:buChar char="q"/>
            </a:pPr>
            <a:r>
              <a:rPr lang="es-ES" dirty="0"/>
              <a:t>Cartílagos nasales: que soportan la nariz externa.
Cartílago del oído: El cartílago que sostiene el oído externo.
Discos intervertebrales: que separa y amortigua los huesos de la columna vertebral (vértebras)
</a:t>
            </a:r>
            <a:endParaRPr lang="en-US" dirty="0"/>
          </a:p>
        </p:txBody>
      </p:sp>
      <p:sp>
        <p:nvSpPr>
          <p:cNvPr id="3" name="Title 2"/>
          <p:cNvSpPr>
            <a:spLocks noGrp="1"/>
          </p:cNvSpPr>
          <p:nvPr>
            <p:ph type="title"/>
          </p:nvPr>
        </p:nvSpPr>
        <p:spPr/>
        <p:txBody>
          <a:bodyPr/>
          <a:lstStyle/>
          <a:p>
            <a:r>
              <a:rPr lang="en-US" dirty="0"/>
              <a:t>The Skeleton: Cartilages</a:t>
            </a:r>
          </a:p>
        </p:txBody>
      </p:sp>
      <p:pic>
        <p:nvPicPr>
          <p:cNvPr id="4" name="Picture 2" descr="Resultado de imagen para cartilages of the skeleton"/>
          <p:cNvPicPr>
            <a:picLocks noChangeAspect="1" noChangeArrowheads="1"/>
          </p:cNvPicPr>
          <p:nvPr/>
        </p:nvPicPr>
        <p:blipFill>
          <a:blip r:embed="rId2" cstate="print"/>
          <a:srcRect/>
          <a:stretch>
            <a:fillRect/>
          </a:stretch>
        </p:blipFill>
        <p:spPr bwMode="auto">
          <a:xfrm>
            <a:off x="7315200" y="1447970"/>
            <a:ext cx="4372896" cy="3200230"/>
          </a:xfrm>
          <a:prstGeom prst="rect">
            <a:avLst/>
          </a:prstGeom>
          <a:noFill/>
        </p:spPr>
      </p:pic>
    </p:spTree>
    <p:extLst>
      <p:ext uri="{BB962C8B-B14F-4D97-AF65-F5344CB8AC3E}">
        <p14:creationId xmlns:p14="http://schemas.microsoft.com/office/powerpoint/2010/main" val="29905411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
                <a:schemeClr val="tx1"/>
              </a:buClr>
              <a:buNone/>
            </a:pPr>
            <a:r>
              <a:rPr lang="es-ES" dirty="0"/>
              <a:t>El Pubis : Es la porción más anterior del hueso coxal.
</a:t>
            </a:r>
            <a:endParaRPr lang="en-US" dirty="0"/>
          </a:p>
        </p:txBody>
      </p:sp>
      <p:sp>
        <p:nvSpPr>
          <p:cNvPr id="3" name="Title 2"/>
          <p:cNvSpPr>
            <a:spLocks noGrp="1"/>
          </p:cNvSpPr>
          <p:nvPr>
            <p:ph type="title"/>
          </p:nvPr>
        </p:nvSpPr>
        <p:spPr/>
        <p:txBody>
          <a:bodyPr>
            <a:normAutofit fontScale="90000"/>
          </a:bodyPr>
          <a:lstStyle/>
          <a:p>
            <a:r>
              <a:rPr lang="es-ES" dirty="0"/>
              <a:t>Huesos del hueso coxal de la faja pélvica. El Pubis.
</a:t>
            </a:r>
            <a:endParaRPr lang="en-US" dirty="0"/>
          </a:p>
        </p:txBody>
      </p:sp>
      <p:pic>
        <p:nvPicPr>
          <p:cNvPr id="29698" name="Picture 2" descr="https://s-media-cache-ak0.pinimg.com/736x/37/b1/e1/37b1e1b59b66573b55c9b94041fa30b9.jpg"/>
          <p:cNvPicPr>
            <a:picLocks noChangeAspect="1" noChangeArrowheads="1"/>
          </p:cNvPicPr>
          <p:nvPr/>
        </p:nvPicPr>
        <p:blipFill>
          <a:blip r:embed="rId2" cstate="print"/>
          <a:srcRect/>
          <a:stretch>
            <a:fillRect/>
          </a:stretch>
        </p:blipFill>
        <p:spPr bwMode="auto">
          <a:xfrm>
            <a:off x="6774802" y="3276600"/>
            <a:ext cx="4578998" cy="3581400"/>
          </a:xfrm>
          <a:prstGeom prst="rect">
            <a:avLst/>
          </a:prstGeom>
          <a:noFill/>
        </p:spPr>
      </p:pic>
    </p:spTree>
    <p:extLst>
      <p:ext uri="{BB962C8B-B14F-4D97-AF65-F5344CB8AC3E}">
        <p14:creationId xmlns:p14="http://schemas.microsoft.com/office/powerpoint/2010/main" val="2203566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0052" y="1481330"/>
            <a:ext cx="4552948" cy="4525963"/>
          </a:xfrm>
        </p:spPr>
        <p:txBody>
          <a:bodyPr/>
          <a:lstStyle/>
          <a:p>
            <a:pPr>
              <a:buClr>
                <a:schemeClr val="tx1"/>
              </a:buClr>
            </a:pPr>
            <a:r>
              <a:rPr lang="es-ES" dirty="0"/>
              <a:t>El acetábulo : Está formado por la fusión de </a:t>
            </a:r>
            <a:r>
              <a:rPr lang="es-ES" dirty="0" err="1"/>
              <a:t>Ischium</a:t>
            </a:r>
            <a:r>
              <a:rPr lang="es-ES" dirty="0"/>
              <a:t>, </a:t>
            </a:r>
            <a:r>
              <a:rPr lang="es-ES" dirty="0" err="1"/>
              <a:t>Ilium</a:t>
            </a:r>
            <a:r>
              <a:rPr lang="es-ES" dirty="0"/>
              <a:t> y pubis </a:t>
            </a:r>
            <a:r>
              <a:rPr lang="es-ES" dirty="0" err="1"/>
              <a:t>bone</a:t>
            </a:r>
            <a:r>
              <a:rPr lang="es-ES" dirty="0"/>
              <a:t>, literalmente copa de vid que recibe la cabeza del hueso del muslo.
</a:t>
            </a:r>
            <a:endParaRPr lang="en-US" dirty="0"/>
          </a:p>
        </p:txBody>
      </p:sp>
      <p:sp>
        <p:nvSpPr>
          <p:cNvPr id="3" name="Title 2"/>
          <p:cNvSpPr>
            <a:spLocks noGrp="1"/>
          </p:cNvSpPr>
          <p:nvPr>
            <p:ph type="title"/>
          </p:nvPr>
        </p:nvSpPr>
        <p:spPr/>
        <p:txBody>
          <a:bodyPr>
            <a:normAutofit fontScale="90000"/>
          </a:bodyPr>
          <a:lstStyle/>
          <a:p>
            <a:r>
              <a:rPr lang="es-ES" dirty="0"/>
              <a:t>Huesos del hueso coxal de la faja pélvica. 
</a:t>
            </a:r>
            <a:endParaRPr lang="en-US" dirty="0"/>
          </a:p>
        </p:txBody>
      </p:sp>
      <p:pic>
        <p:nvPicPr>
          <p:cNvPr id="12290" name="Picture 2" descr="Image result for acetabulum">
            <a:extLst>
              <a:ext uri="{FF2B5EF4-FFF2-40B4-BE49-F238E27FC236}">
                <a16:creationId xmlns:a16="http://schemas.microsoft.com/office/drawing/2014/main" id="{F1BC4A19-2FDD-4128-8625-EB73C4CF0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2" y="1481329"/>
            <a:ext cx="4552948" cy="4219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3449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30"/>
            <a:ext cx="5638800" cy="4525963"/>
          </a:xfrm>
        </p:spPr>
        <p:txBody>
          <a:bodyPr>
            <a:normAutofit fontScale="92500" lnSpcReduction="20000"/>
          </a:bodyPr>
          <a:lstStyle/>
          <a:p>
            <a:pPr>
              <a:buClr>
                <a:schemeClr val="tx1"/>
              </a:buClr>
              <a:buNone/>
            </a:pPr>
            <a:r>
              <a:rPr lang="es-ES" dirty="0"/>
              <a:t>El fémur o hueso del muslo es el único hueso del muslo, es el hueso más pesado y más fuerte del cuerpo. Piezas:
La cabeza de bola del fémur se articula con el hueso de la cadera a través de la cavidad profunda y segura del acetábulo.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muslo</a:t>
            </a:r>
            <a:r>
              <a:rPr lang="en-US" dirty="0"/>
              <a:t> : El </a:t>
            </a:r>
            <a:r>
              <a:rPr lang="en-US" dirty="0" err="1"/>
              <a:t>fémur</a:t>
            </a:r>
            <a:r>
              <a:rPr lang="en-US" dirty="0"/>
              <a:t>
</a:t>
            </a:r>
          </a:p>
        </p:txBody>
      </p:sp>
      <p:sp>
        <p:nvSpPr>
          <p:cNvPr id="16386" name="AutoShape 2" descr="Resultado de imagen para the femur"/>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2" name="Picture 2" descr="Image result for femur bone"/>
          <p:cNvPicPr>
            <a:picLocks noChangeAspect="1" noChangeArrowheads="1"/>
          </p:cNvPicPr>
          <p:nvPr/>
        </p:nvPicPr>
        <p:blipFill>
          <a:blip r:embed="rId2" cstate="print"/>
          <a:srcRect/>
          <a:stretch>
            <a:fillRect/>
          </a:stretch>
        </p:blipFill>
        <p:spPr bwMode="auto">
          <a:xfrm>
            <a:off x="6400802" y="1676400"/>
            <a:ext cx="5038725" cy="4191000"/>
          </a:xfrm>
          <a:prstGeom prst="rect">
            <a:avLst/>
          </a:prstGeom>
          <a:noFill/>
        </p:spPr>
      </p:pic>
    </p:spTree>
    <p:extLst>
      <p:ext uri="{BB962C8B-B14F-4D97-AF65-F5344CB8AC3E}">
        <p14:creationId xmlns:p14="http://schemas.microsoft.com/office/powerpoint/2010/main" val="34651161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481330"/>
            <a:ext cx="5867400" cy="4525963"/>
          </a:xfrm>
        </p:spPr>
        <p:txBody>
          <a:bodyPr>
            <a:normAutofit fontScale="85000" lnSpcReduction="20000"/>
          </a:bodyPr>
          <a:lstStyle/>
          <a:p>
            <a:pPr>
              <a:buClr>
                <a:schemeClr val="tx1"/>
              </a:buClr>
              <a:buNone/>
            </a:pPr>
            <a:r>
              <a:rPr lang="es-ES" dirty="0"/>
              <a:t>La Rótula : Es un hueso </a:t>
            </a:r>
            <a:r>
              <a:rPr lang="es-ES" dirty="0" err="1"/>
              <a:t>sesamoide</a:t>
            </a:r>
            <a:r>
              <a:rPr lang="es-ES" dirty="0"/>
              <a:t> triángulo encerrado en el tendón del cuádriceps que asegura los músculos anteriores del muslo a la tibia y protege la articulación de la rodilla anteriormente y mejora el apalancamiento de los músculos del muslo que actúan a través de la articulación de la rodilla.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muslo</a:t>
            </a:r>
            <a:r>
              <a:rPr lang="en-US" dirty="0"/>
              <a:t> : La </a:t>
            </a:r>
            <a:r>
              <a:rPr lang="en-US" dirty="0" err="1"/>
              <a:t>Rótula</a:t>
            </a:r>
            <a:r>
              <a:rPr lang="en-US" dirty="0"/>
              <a:t>
</a:t>
            </a:r>
          </a:p>
        </p:txBody>
      </p:sp>
      <p:sp>
        <p:nvSpPr>
          <p:cNvPr id="10242" name="AutoShape 2" descr="Resultado de imagen para the patella bone"/>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44" name="AutoShape 4" descr="Resultado de imagen para the patella bone"/>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4338" name="Picture 2" descr="Image result for patella anatomy">
            <a:extLst>
              <a:ext uri="{FF2B5EF4-FFF2-40B4-BE49-F238E27FC236}">
                <a16:creationId xmlns:a16="http://schemas.microsoft.com/office/drawing/2014/main" id="{ADAD88DE-F871-4D85-AFED-F876F1A3D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0628" y="3124200"/>
            <a:ext cx="482424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patella anatomy">
            <a:extLst>
              <a:ext uri="{FF2B5EF4-FFF2-40B4-BE49-F238E27FC236}">
                <a16:creationId xmlns:a16="http://schemas.microsoft.com/office/drawing/2014/main" id="{A85E9BF3-00DB-4F9F-9288-0B98FFD493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07929"/>
            <a:ext cx="4191000" cy="249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9360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86000"/>
            <a:ext cx="4953000" cy="3001965"/>
          </a:xfrm>
        </p:spPr>
        <p:txBody>
          <a:bodyPr>
            <a:normAutofit fontScale="92500" lnSpcReduction="10000"/>
          </a:bodyPr>
          <a:lstStyle/>
          <a:p>
            <a:pPr>
              <a:buClr>
                <a:schemeClr val="tx1"/>
              </a:buClr>
              <a:buNone/>
            </a:pPr>
            <a:r>
              <a:rPr lang="es-ES" dirty="0"/>
              <a:t> El esqueleto de la pierna se compone de dos huesos, la tibia medialmente y la </a:t>
            </a:r>
            <a:r>
              <a:rPr lang="es-ES" dirty="0" err="1"/>
              <a:t>perona</a:t>
            </a:r>
            <a:r>
              <a:rPr lang="es-ES" dirty="0"/>
              <a:t> o peroné lateralmente
</a:t>
            </a:r>
            <a:endParaRPr lang="en-US" dirty="0"/>
          </a:p>
        </p:txBody>
      </p:sp>
      <p:sp>
        <p:nvSpPr>
          <p:cNvPr id="3" name="Title 2"/>
          <p:cNvSpPr>
            <a:spLocks noGrp="1"/>
          </p:cNvSpPr>
          <p:nvPr>
            <p:ph type="title"/>
          </p:nvPr>
        </p:nvSpPr>
        <p:spPr>
          <a:xfrm>
            <a:off x="1363980" y="-76200"/>
            <a:ext cx="9464040" cy="1143000"/>
          </a:xfrm>
        </p:spPr>
        <p:txBody>
          <a:bodyPr>
            <a:normAutofit fontScale="90000"/>
          </a:bodyPr>
          <a:lstStyle/>
          <a:p>
            <a:r>
              <a:rPr lang="en-US" dirty="0"/>
              <a:t>The Leg
</a:t>
            </a:r>
          </a:p>
        </p:txBody>
      </p:sp>
      <p:pic>
        <p:nvPicPr>
          <p:cNvPr id="15362" name="Picture 2" descr="Image result for leg bones">
            <a:extLst>
              <a:ext uri="{FF2B5EF4-FFF2-40B4-BE49-F238E27FC236}">
                <a16:creationId xmlns:a16="http://schemas.microsoft.com/office/drawing/2014/main" id="{B77A66F2-55A4-4BEF-933A-0B82FE3CC3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799" y="1371599"/>
            <a:ext cx="6005093" cy="3916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4676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762002"/>
            <a:ext cx="11430000" cy="4525963"/>
          </a:xfrm>
        </p:spPr>
        <p:txBody>
          <a:bodyPr/>
          <a:lstStyle/>
          <a:p>
            <a:pPr>
              <a:buClr>
                <a:schemeClr val="tx1"/>
              </a:buClr>
              <a:buNone/>
            </a:pPr>
            <a:r>
              <a:rPr lang="es-ES" dirty="0"/>
              <a:t>La Tibia ( tibia) : Es el más grande y más medial de los dos huesos de las piernas. Marca:
Cóndilo medial con superficie articular
Cóndilo lateral con superficie articular.
</a:t>
            </a:r>
            <a:endParaRPr lang="en-US" dirty="0"/>
          </a:p>
        </p:txBody>
      </p:sp>
      <p:sp>
        <p:nvSpPr>
          <p:cNvPr id="3" name="Title 2"/>
          <p:cNvSpPr>
            <a:spLocks noGrp="1"/>
          </p:cNvSpPr>
          <p:nvPr>
            <p:ph type="title"/>
          </p:nvPr>
        </p:nvSpPr>
        <p:spPr>
          <a:xfrm>
            <a:off x="1363980" y="-76200"/>
            <a:ext cx="9464040" cy="1143000"/>
          </a:xfrm>
        </p:spPr>
        <p:txBody>
          <a:bodyPr>
            <a:normAutofit fontScale="90000"/>
          </a:bodyPr>
          <a:lstStyle/>
          <a:p>
            <a:r>
              <a:rPr lang="en-US" dirty="0"/>
              <a:t>The Leg
</a:t>
            </a:r>
          </a:p>
        </p:txBody>
      </p:sp>
      <p:pic>
        <p:nvPicPr>
          <p:cNvPr id="16386" name="Picture 2" descr="Image result for tibia medial and lateral condyle">
            <a:extLst>
              <a:ext uri="{FF2B5EF4-FFF2-40B4-BE49-F238E27FC236}">
                <a16:creationId xmlns:a16="http://schemas.microsoft.com/office/drawing/2014/main" id="{2153E8AA-876F-4968-8A9C-9E294400E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895600"/>
            <a:ext cx="5715000"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616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lassconnection.s3.amazonaws.com/257/flashcards/769257/jpg/tibia1318359045643.jpg"/>
          <p:cNvPicPr>
            <a:picLocks noGrp="1" noChangeAspect="1" noChangeArrowheads="1"/>
          </p:cNvPicPr>
          <p:nvPr>
            <p:ph idx="1"/>
          </p:nvPr>
        </p:nvPicPr>
        <p:blipFill>
          <a:blip r:embed="rId2" cstate="print"/>
          <a:srcRect/>
          <a:stretch>
            <a:fillRect/>
          </a:stretch>
        </p:blipFill>
        <p:spPr bwMode="auto">
          <a:xfrm>
            <a:off x="1889760" y="381000"/>
            <a:ext cx="9201150" cy="5620114"/>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Los huesos del pie incluyen:
7 huesos tarsal
5 Huesos </a:t>
            </a:r>
            <a:r>
              <a:rPr lang="es-ES" dirty="0" err="1"/>
              <a:t>metatarsales</a:t>
            </a:r>
            <a:r>
              <a:rPr lang="es-ES" dirty="0"/>
              <a:t>
14 falanges
</a:t>
            </a:r>
            <a:endParaRPr lang="en-US" dirty="0"/>
          </a:p>
        </p:txBody>
      </p:sp>
      <p:sp>
        <p:nvSpPr>
          <p:cNvPr id="3" name="Title 2"/>
          <p:cNvSpPr>
            <a:spLocks noGrp="1"/>
          </p:cNvSpPr>
          <p:nvPr>
            <p:ph type="title"/>
          </p:nvPr>
        </p:nvSpPr>
        <p:spPr/>
        <p:txBody>
          <a:bodyPr>
            <a:normAutofit fontScale="90000"/>
          </a:bodyPr>
          <a:lstStyle/>
          <a:p>
            <a:r>
              <a:rPr lang="en-US" dirty="0"/>
              <a:t>The Foot
</a:t>
            </a:r>
          </a:p>
        </p:txBody>
      </p:sp>
      <p:sp>
        <p:nvSpPr>
          <p:cNvPr id="4098" name="AutoShape 2" descr="data:image/jpeg;base64,/9j/4AAQSkZJRgABAQAAAQABAAD/2wCEAAkGBxMTEhUUExMWFBUWFxcZFRgYGBgaGBgcHhwWGB4YHiAcHCggGhonHBgXIjEhJSkrLi4uHB81ODMsNygtLisBCgoKDg0OGxAQGywkICYsNCwsLCwsLCwsNzQ0LCwsLCwsLywsLywsLSwwLywsNCw0LCwsLCwsNCw3LC4uLS8sLP/AABEIAOEA4AMBIgACEQEDEQH/xAAbAAEAAgMBAQAAAAAAAAAAAAAABQYDBAcCAf/EAEIQAAIBAgMHAgMGAwUHBQEAAAECAwARBBIhBQYTIjFBUWFxIzKBBxRCUmKRobHBFTNy0fAkNJKissLxU2OCg+FD/8QAGAEBAQEBAQAAAAAAAAAAAAAAAAECAwT/xAAxEQACAQIEBQMDAQkAAAAAAAAAAQIRIQMSMUFRYXGB8BORoSKxwQQyQlJigpLR4fH/2gAMAwEAAhEDEQA/AO40pSgFKUoBSvjGsYegMtKxs9fA9AZaVjz17FAfaUpQClKUApSlAKUpQClKUApSlAKUpQClKUApSlAKUpQClKUBjxDWVj6Go9MRW1tR7QyHwp/lVbw+LrLZUS+IxVmt4A/lf+telxFVjE7Q+K2vcj9tP6Vuw4m4FSpaE6MRW9C1xVZWex61P7Nkup96qZGjbpSlaIKUpQClKUApSlAKUpQClKUApSlAKUpQClKUApSvgNAfaUoDQEXvRLlwsx/T/Mgf1qlYXE3UGrVv09sFJ6mMfu61SY7BQK5YjubijTxOM+O48O38zViwMxy37VTshbHSqPzsf3N/61fJYMsI/wAqy2aSMHHF9DVi2LPzFfK3/b/zVO71M4fEspVkALDoCbDUWsTY2Gvg+1WFW7GMScYL6n5y4mli9iNC20HiSZikSthgZcQyFmjdWVV4nNqL2HQkWtpWlgsXjFXEQhZJE4mLJVoZVMebFnh5ZMwMoaN3bl6ADUW1vOAwEgfizSl3sQFW6xID2C35j+prnxbpUlXYwm3qVPdXbOLmxMyTpkQKSo4MiZGEsiZM7G0nwxG1x1zG2lWylKFFKUoBSlKAUpSgFKUoBSlKAUpSgFKUoCG3zjdsBi1jDM5w8wUKCWJKNYADUm/iqjtTduWDCcKGNSWSZmMGHCFW4ahRlBN2uW9+hro9KA59/bO0UA5Z5EbOsLnD/EY58PleVFQcLlOIAuFBCgnUivGx8TjoJMPDw5Uizi4EBcMryz52d7Hh5bw2GmjE6jpe9oYMSplLOmoIZGyspGoI7H2Nwe4NR8G0nhYR4qwubRzgWjfwrf8Apyeh0PY9haGXKjuam/v+7qv5pUH7Bm/pVTkt09KtO+z3EKeWZv2Fv+6q1wrtavPianaOhD4R1THyZvxBCPqq1csfilK2Brlv2h4lsPiYZB8rx5TYi90JF7dbWI1r3sveyNwLuPY6Gpl3LUvqAHWvWJxoXKg6kgAetVHGb3wxj+8BPgan+FSH2dF8Zi1lk0WO7BfbQFvW5Gg8VUnoZajXNS/E7BSlK7mBSlKAUpSgFKUoBSlKAUpSgFKUoBSlKAUpSgFKUoBXieFXUq6hlYWYEXBHgivdKAom28OIpeEHZlVQUDm/DDE8gPUjlBF726VqYY2N7Cve2sT/ALVMT2YD6BVH871rHFDr2rhN1ZrDhl3tw4GvvDsyKeIB0DhX0BHS4v8ATUdqqq/Z/hi1wZVH5Qwt+5UmrZisWOEzXGjpp51tUlhoVYKykHN27g1mrR0pUgtl7r4eEFUiHMLMW5iw8Ent6Vddw9jwYaJkiUhibuWNyR2AP5R0t/O9aWIIUaGtWHEIXAkvkJGazMunrlI09K3BpXbOM5SrljHvVU/L+Cw7Y3jaCZIvuk8pkuI2jMOViFLsozyKQQATqBXvaG9GHj5RIjyLLBHJGroXjMsiRAuL8oBcE1lOwIc2HaNeGMPI8iKgAVi8ckRvprpIT7gVCjcKPMSZ5CnEzqlk0/2lcYRmtc/EBFz2PkXrsRcybxO8uDjUO+KgRWCFWaRACHBKkEnUEAkegqVqlx7g2VV+9ycnCCOEjEiLGpRQrAXDZSQW73NwRpV0oUUpSgFKUoBSlKAUpSgFKUoBSlKAUpSgFaGP2jkuqrnYdR0A9z/Ss20cVw42fwNB5J0A/eq/s/GgaHUk3Y+SdSa54k6aGoxqY59rY2914QHjIx+l81YdrbxYtIgckaliRmGY29ge/XzUoZUJ0rQ3gwbTQ5UtmUgi/Q9Rb061yU5HTKiinGsS7O2Z8xzn1Nj29CK1MTtC3evu2NhYghisMvFUcpRSQfQ20YVpYbYaSIryS58wBy3sPrb+VasQxSY15QAPkvf/ABHz7VIbJxbowuTpWOcxxdWAAqvY/e+NDaNOIfJJC/w1NKVIdWijMqZlYE9xfUVqrsqRtWNvaqNuxveskgQrwnPQBiVPpc611DDbbiWK7kEgaDz6Vlpo0nU3t3NqsnwpibCwjf8AhlP9DVorn+Ew82IHELFFJuLC1x6elSOO2hMVyO5CXHEZAEcr3UHtfTUWNr2I6jrhy2ZxxXlpTc971bWkZYlwUoWQYqOMkgmNyFkYxE21U5crFblb+Raq9jftFeJsQ3DtlzEx4huEImihR3gBynPK5YZLXDDMwJAsb/s6aDhgRZQkeltAEsL9O2neskOKhk0V43PWwKn610qtiKtLlRn3wlMhjMLLwZ1SRkJObMXeMJdbOGhUMRpYuov3rXP2hlY1d/upzxSupjnLLxF+7lYCSoHEImfQdQl/IF/yjxXgwrb5Rbr0FvehTnOz9+ZIssT5GvPMGeWUq7B8ZioUWMWOYIIwDqLXQd9Lluvj8RPAJZ4o4s4R4xG5cFGRG1JVbMCSPpXt9sYcuET4z3sREucLrrmYcqedSDVcG9T5zMZYlhWd4UwoC8Z1SUYZpSS11CyHNYLYIFvqaUIpJ6F4pVJH2hpxWQwPw0NpJM6nLz4lF5epv93Y6dj+/wBw++rzRJKmHdCxlKoxUcVUhMgNzYqpPe2uU2JBBIpdaVRNj74yRQ4dcSjyyyRwyTODEAnHfhxBQoUsC19ACVUXYk9Uv2gyKsLHZ8tpk4ifFi1jtBz9bdZgtutx4uQBe6VVdm748WaGIwGPihwWZxYSI0qPEpAs7KYibXBsQQCAbWqgFKUoBSlKArm++Iyxxjs0mv8Awsbf68VXI8WO2nmrZvfguLhXt8yWkX3XU/uuYfWqJGl1v9a44iudIaFhwkoHg1KZ9BaqNHtLIQG86VIDeEC62uw01Olc8rpUeos+TelfOn5LeI7EeSNfbtXLt/8Adq8xeBuE7G56hH9SB0b1HXvfteNlbyRSkLJdZALejD1qSxZwzEcQK1hoSBpUTozWqOJYTd12N8QzTH8kYbL9SBmP0t9akm2FCVKSYawI7R2I9bgXBrqbbUhj/u1BFUja+25cRiVSMDM7CONBpc+p8AXYnsAa3mbJRI5zhtysWzYhsMjSfduG4ABzurZrFR+JhkN1Gp7eKlMDtrjNHGG1dgg9PzH6C9dhj2MsKgKxzgczglST36HQelQ21t3IpizlE4pFuLkQyD1zEXv6+9XOnqTKy5YMR8NVS2VVAH0rn/2pbc4MfDiPOMpcj8ILKLe9jUFgd7Z8E8kEvzKpyk9COzD/ACre3UMGNiaKWzSOSxLWuWOp69R2+grKjRlcrFk2THBi8Mrp82XnXqfH1qPOGeCRSBniuMyE2KfqUnUV5w27r4RiITlIP4ixHsALW9zesEO0ePipcJijwsypwSjaPe4YPfXUi309a6JQWrr0PK5fqJyWRKK/mVX2Sf3oy44Pa0xS0bxspYASSEtkGupCm7D3I761J/2EH1xMrz/pPJF/wL1H+MtVNTZxguI7rbQqSSD73/nU1i9pTSOGhchI7AafOQOZiO4voB6E960sXsaj+naSUm5dafZUX55lshhVFCooVR0AAAH0Fa0mx8OxkJgiJlFpSUW8g8NpzD3rFsXagmWzWEi/MP8AuHp/KpKtJ1ubpSxH4fYmGQWTDxKOX5UUfKWZeg7F3I8Zj5r1BsbDopVIIkU5rhUVRzDKeg7jT2repVBpHZEBMbGGMmJcsRKKSgtaym1wLaaV6fZkJVVMSFVXIoyiyry8o8Lyrp6DxW3SgNGHY2HWTirBEsnNzhFDcxLHW19SzH6mt6lKAUpSgFKUoD4RXNJ4fu8kmHP4TeMnuh1X9vl9wa6ZUNvNu5HjEAYtHIuscqWzr6a6FT3B/gbGsyjVFi6HMdoovtUdtOezBr6Oob6jlP8AFatMv2VzOTn2i3pliA/e72vWrP8AZkc0OGfHSkESyLIEUE/3YMdr275gfU0jGzT88uc8V/XGa6Po/wDaRUp9o21U2Zf41M7M2+kyi7WYaEX6GrXifsnw2QCKeZGA+ZirgnyRYfsCBVO259l2PS7RLFMw+Vo2Ebn3DkD/AJjWHA7ZidXErlYk3sDWn9ngDY55yLrGOFH/AI2sXYebAqv/ABVE4Pdvaqx/GwknW3K8Tk/RXJHva1e9libCH7sykTIxZwNbM3xCb+Obr0rOR7BzilV6HX5sPmJ1rE0CjS1Qu78zTD+8uO5B6+gP9RU40Z6dKxKOXqMLEz3Sts3v24ffpd1na+6mExU6jER3zo6RsCVZG0IIIPgHQ37Vyz+zJMJipYVku2HkyrJ0v0YEjsbEXHvXZ9sRpGmZ5LWsRrzE9sttb38VznbUKLK+LuHeZgHizLZXAy8RlBvYhV5ezE9iBXXDWZGMbEUHRXb0S1/5z0LNgtszYwIkpWJ2HL05z3tf20NiNaiN492OIQ1ykqCytr062PnXvVRxeMfjoWfI5vlYnS+n7V1HdXaMk0eTE8ORhbLIuhYevWpJ0tHTzyhMPDbebEu/hdP869FYjtzNuyyJwMWFkZNA97MR0sfWrA8TYds6XaPuO6//AJVK313bxGFc4vBgyR9ZY+rL+tfI8j6jvW3uV9oUU4CObNbofH9RWGq3R35MtbEMwlgazDWw/jp3Bqf2VtRZRY8rjqv9R5FU/amzGQmfCHpq0Y/mv+VNl7TTE214c69LaAn08GrGTRGqnrf7ebE4fExJhwWURMJFAGsk5aLDEkjQcWNgffW9Yth78TM+GwpSN5eEizyvKEvL8WNsoy8/xYiCF1u3QWNWbZ+1hfJOAr6ANawa3S/g3+ntX19ocVsuERWKkhp2HwkPfKRrI176Lp5YV6IvNocZvLqVLD7+4iKKL7wmHaR3lzNxTGuRcQMPZLpzyBmvbQZVuTc2rJjd98VhY52njw7lZsQI/itGuWFOIUuY+aQiwVQNTmudNbhu83FwsLyZXZlzXyqL3ub2AsLg9qkmhU9VB1vqB18+9GIuqTKVit8sSsMk4w8HBWQxoxxGpyvlZipQXAUFgqkk5T6Co3bG/sjrNFGI4zwnKukp4odFgckIUBEbCXlJIJAJsK6MYFIylVI8WFv2oYVvfKL+bC9CkDu3vE2JnxMTLGvBawCSF2K55FDMQuQZggNg1xqCBbWxV4SNRewAubmwtc+T5r3QClKUBBb57ReDD5kfhZpI0eYgMIEY80pB00GgJ0BIJ0Bqtxb2CF4oEmMsblSJcSSssglklT4QyLmRCo5rG4ZPINdBr5agObbD32lTCqHMbPDhIGKSOwnlJgikM/Q2hBezMQflc3uLUXfmZ5I2EWGlSNkDyIWb+8xJwgMR6cykPr285hbpNq+Ai9tLjqO9Ac52d9pDtFxpUgiTOVN5LmM8GWQRya2R86BLEgm55Rpec3V3pfFYmWFuCMkauFjJdhfLqzBiENyRkYK2mmYXItBkWxJIsL5jcWFut/FQwxUuK0gJhhPWYj4kg/8AaU9F/wDcYewPWqkZlJI2tobWCtwol409vkBsFB/FI3RF99T2Bqubz7qfeImM2IZcTJYBo15AFuRHkGrRgtqSb3PUdKtezMHFEmWIC1zcg3LNchix6s1wbk63rV23xEtNGhkKAhkGpKmxJXywt07i/pUk6L6SKGZ/X7beczm+62ysdgrx51kGtmUMPpZhp/GrA0U5sWlKnqQOpHYX66+lSWH3lglXMgF+gv0v61t4XCL8wbMx1J/yHYVyjRfXPsvNjGPLEm/Swf6pcOSpu+1Feqsc92wJ8I8c8qnExXbjFicyKdBkC6KBe5Y3P0vU5DgYJos2HKvEew6rfyO1WLHYckEW6+e9c1bCHZuJaeNSIm+YDovuPHr26Vhzcz0YeEsO6u3q3r5y0ReN092cKMxmgV51zKTJzjIehQNygWsDYXuNe1ZNobhoDmwUn3Yj8BBaI+wvdPobeletjbzwYhRZhfsQdQfQ1Y4sZYc50/P2/wDl49+ntW4yTsytPVFUg2liMOQuMjyA6CRTmjb/AOXY+jAGqfv39nazXxezuSX53iU2DnqWT8r+nQ12SWJXUqwDKwsQQCCP6iqti9kS4UmTD3eHq0R1ZPVD+Jf0nUdr9AcGrxClXU5vubvhPCFXFq8etgzoyemtwLj1GlW7bGykntiMMwWUnVR0b1sP51YcNjS4JjGhHOpAI9SoP4rdulR+0cA2HAxOFJeED4kYAuvl1AA9br27eKuRavXgcPWlO2Hp/E9O3HrpzehpbM2os54cjc6jKCRlufBvr7VKQbQlgQx2zLlIQdCumlv0+n/ionauzkxSfecMQJALsB+IVj2Lt0SqYZARIBYX6+1SMnKSS46CcFg4U56ujdXq6LyyouRd93Sow0KKwbhxoht2KqAQfB0qSqkPsyRWzo7Jb8Snr6eD9amdlbbHyTSoGtyliFLdjp0J1HTzWo4ikzr6eVUJPF7UgidElmjjeQ2jV3VWc6Cygm7G5HTyKz4edXXMjBlN7FSCNCQdR4II+lV3b+7jYrFRszssAhZZAuS73kifIcykhTk6rY+oqDw+wNoQplR5WV2zSosyhgOPI5SImwjJjZdRbo2oNjWyF9jxCMzIGUsls6gi631Fx2uKy1zAbM2iqBWc/eJY4uIEnjWV2jgdM9yRdBKUZrEEi3XUHJtLD7QgVsRJiGiRmtKJMRGqpHxMLZULHIkjKJwG8t1GhAHS6VzLduHaczwTtLKcMVcoqyJexknyiRmPxBwzEQ2Vi1l5l1vbNyMLiY4GXFZy/EOVpHzuy2UBm52VDcHlVrdwFvlAFhpSlAYsWHyPw7Z8rZL9M1ja/pe1c7wWCxOHSOWHATJKOXFPmw7T4ljFNdzz2Kido2zFgbdgBauk0oDmmAw21IxNwlnDsJnPE+78FmZUKmMA5+NnzGzWXrfS1bIg2iVEhSYkK6hrYYYvhNiFJW/yCQxKDYWXQfiFdCpQFf3EwkkWDRZVdHMmIdhIUL888sgLZCVzEMCbaa1KbU2gsKZiCzMQsaD5nY9FH+fQAEnQVlx2MSJGkkNlXr3PgADuSbAAdSaj9l4R3f7xOLSEWjQ68FD28cRurH2HQa1GJSf7K1NFd0YpFLT34zsZGaNigViALKBoQAALsCTqT1qMxewMXhzmgYYhBrlPLKPQfhf/AJfY1eKVmSUtTUFkVEU/ZW9CSckgsw0IbRlPgg6g1tbU2QkykoRqOlbu3924MULsMsgHLKujj0P5l/SdPbrVQOIxGAcJOOUmySrfI3pr8rfpP0JrhLDa0OqlUfdMMHy4uEIx0XExjJIPGcqOYDyb+o6mpJ8Pi8JzA/eoLfMo5wP1KNGFvxL+wqQzxYqPmsT5HUVEJPPgc2Uu8JOigA5fLLfp306X8da1CkrSMYk8iqk3yXlF1dES+zdpKVV4CCG6xDUepU/hP8KlMGROMzm9jrH2U+GvqT/Dx5qEbAJOgxGBks46qxOVz1IYHVHuetve4sR52dtMTEnWDEpysG63HVXHRh/5B6Gumf07L3OPovFvi/27d+P25bm/tfZTIxnww5uskY6P5ZfD/wA/fWvOBxmZeNDrf506ZvX0b/RrdwW2QW4cw4UnQXPK/wDhP9Dr71Fbwp91kGIjHJI1pV7Bj0f0zdD628msSVfqiehPZkXtGIYZ/vWH1gZvioNDE5PW3ZSTqOx11B0+bT2ZHN/tEJAksRb1IPX/ADqSxmHXExuYSAXQpKh6MCLa/voe1VPAzz4KXI5zH/qHS9qypXzLUmJh54OD3Pmy9uyRCRZDawIIPTTv7Vubh4bjLLisTpxyv3cHqsAzBSdNMzZm9iK3dsLgZBC8qqQ8qK6m9jmIFjbUjyO9tdL1r7x7TY4i8aMseRQpIyjTMST+Ua97VEqq2pqU1G8nRLctME8mHAGssXa3zKPTyPQ1lfarzNw8KLaAvK45Uv2C9Xf00Udz2qq7M2+jchfMve3Q/wBSKsTYNJFDxmx7FdCP2ralks7+fJwWbFdVaPy+2y+eS3zYjd5RGWiJOIVhIszm7s630Y/kILLlFgAxsBUnszGrNEsigi/VT1VgbMh9QwIPtVfh2y+H/v5My9swAYD3Fr/Wt1JVhxAdSDBiWsSDcJMBYHTQBwLH9Sju1dYyzkcPTdVp5cnaUpQ6ClKUApStDbe1o8LCZpc2QMinKpdruyotlUEnmYaDWgI/fPH4jD4dp4GiHDBaQSxu+YXA0KyLltqdb39K1pt6vu7CHEAyygfFkgjyxJmEjopDyFsxWNuha1tbXFauN362bJhnaYuYSArJJDICysrNfKVuyWR+bpymtbaG0tnzYqb7xhJM0SQ2lMcnxc5dUVVUXZtWC6EkM9rc1AbM29MMj4ZpMJikzOeFxBGiDRLSnNIFY5ZLhRmcWflupt7g3yE0uGEcbokkpDmVQC0Zw0+ISRLMSAeGNGANr3ArTxG3tnyTRCTDyGKPDrNHKySCNQpGVSpHMwYAC4Jz2AF7U2XtLZMUkfBhkR73FoJ/hFTNh+a62jt8WMA200GlCULls/aEcy54nDre1xfroba+4rZqtw774RkjcGXLKRk+DIbqSiiQ2U2jJkQZjpckdQbSe7+0GngEjAKS0gsOnLI6D+CihSRrFicOkilHUOrCzKwuCPUVlpQHPts7qS4W82DZ2QatFqzgfp7uB+U3bxfpWhsbeXiusbEc3UHpb/OuoVQvtB3P4g+9YVLYhDd1X/8AqO+n5x/HUa6VzlBM2pG3h9kxxS58PMI3I1F+VvRh8p/mO1q1N5040LYqJAMThjaYIb54+ptbrYHMO+jDvVMwW2yeGrEh5TaOMf3j9dbH5V0PM1hp3q3YfYksCs33g8VzfKrXVR4IHz+pI116VFCSs/Y5P9RhOrrZb6LpXd9ND3sHbkOKURzqGIF1J6V6GPjbD4vBuxYjMsWhbIGBKE2uQFYXF+xFqrexN3J4nZI/ia8qqVUqulsxdugva4B6fSpTYmPghaaPU3mfO2b52Bykk6E/LYDpYDSqoZbt/knrudoRb5uy+b+yZHbsbXdVLMrJYWYtyrp1+bTSpnB7OTGyPiJpBkHLCouLnTM5vY9RYDpYX71Jww4SRhLwo5MutnCki3dCf+k6e1VmPA4mEtZZcTd3s6IT3Ju4Goc9SLAa0UYyVY+7MvFnCVJOr2il929udu7oj3tHZBw+JTEZ88cIOVbZgrHTN/isSLnoCfNSUG24JwVnUMH0N/Hi3S1YsDt4oeHPGyBtCkiMpPmwYC9eZt0IHYyJNJHE3TKFZUPhri+X1vWXL91WNxwm3nxLvZbLpxfN9qaEzHu/gGTmgjUHpLEOGR/iyWt/0+aj22Xi8DJmiZ8Rhz+JRmkX0ZV+YfqUfQd/UGw8dhCGiZMUncLyMR/hJIP0b6VKbN2ne4ivG4+aCQEfsDqp/wBa0drSO3QrW1dmPjtoxRSKQkaJNJfMumuVcvck2JzDTQCxBvZ5sBw0eJweA/Ur1Q9VdfBBAP0HitLEGeXENLh1VZDGqSI7FTyliGUgHMOaxBtaw86fItty4dsuMjaJWNszWaO50HOLqL+Cb1Lp1QaTVGWTYOPMkZDkcWM5JLdCbAhx+l1IYe9u1SdVcQcCXjx3ZWXKyg6FblgfcEm3uasGBxayoHW4B7EWI9K7KSd0cI1TcXt4vOJsUpSqbFa20MCkyhJBdQ8bgXI5o3WRTp4ZVNbNKArbbj4M5TkcMgQIwkdXXIZitipBB+PIPYjwK09o/wBnAy8eQQkSQQZjOwbNCvFjIIbMrASsSetjc6VcKo+H3NknaeTFsIZJJH/3d7h4mihhkU505Q/CBsOZdObrQHwDZQth5HCkh8NGpmdmKibswNwwmAAJOYEKPFed2tobLAdopJUaV5YDxGmMjFZZMzgkkgF5C2e4tnF8p0EoNyMOGZg0gJcP1XQjFffbDl6GQAewHfWvU+50TcP4sq8PES4gW4ebNJKZmAbJmRbkrykXUkG96ADcfCW6Sg5mZmE0oZySjc5Dc3MiEX6W9TU7gcGkKBIxZQWNrk6sxc9fVjWxSgFK8u4AJJAA1JOgFQ52lLiNMKAE74hxy/8A1r1kP6jZfVulVIzKSRubU2tFAoMhNz8iKCzufCqNTVec47GE5oOBD2R3ylh5fIC5H6Bk9SasGztlJESwu8jfPK5zO3pfsvhRYDsK36tUtDm4Sn+06LgvyQUe7uZVE0pYKOVIlWKJfFgLtp6sR6Vpx7tTw5mgxTM17hZlXKR4JUAj3sfarTSsu6ozccOMXmSvx39ymYiQMQMRG2FmvyPe8bH9Ljz4Nj6VWMXuc6zMwkKo5LWVQwuepGoAB6+/8OsSxhgVYBgdCCLg+4NVnaO7ciHiYKTIRrwXJMTeQDqU07aj0HWueSmnsdJNyVE6Pj55yIHC7vsUT7ti4jIVzGNxZmIJB5gxIAII0XsakYcdIrqs4bD4i3K+hSS3YkaMNR7X7Vghh4QiiXCvE6Mud7DJe41VzYMSfqSdba1N7XwIx0LwuvClQhkN82RtcrA6XBFwR4Jo3m5MmHhxw1bvx7syYPHiYth8TGua3Qi6ONOx6HUeaj9o7JODVp4CxjXWSFjmAXuVJ1sBckG+l7W6Vq4EPAiJjY2ZmUqXUF0Rb/LmtpcgHW3RfpNJtURIOKS8RHLIAW08MBqfcX9fWVraRum6NLZWMN1kw7ZomIDJe+W57ePNe95tkfekWfDMBPH8pGmdepjPg9wT0Puax4LYSwK82D+Nntw4yVCoCebKfbQA9Ol6zriirBmRsM7fmsY2PglSVv41BpeKo9BroR+H2nJEIziomQvdSxHQdLFgSMxPk9Aet9LFhplsEezI2iMdQQfwN69vWseD2m7Pw5ocl75WzBlawv3AtpfzWhtyA4cZ0jLwMbTRqLlL9JEA7X6qPN/NKUvEcmZ/7HmjciB4xAw+R1Y8M98liLqfy3FtdbGwmcNDkUL1t36X9dKr2xdpBBlAleM2KlltwwbjW5uBcaD0Jta17KDWo01RHU+0pStmRSlKAUpSgFKUoBVA3w+0M4OeeFIhI6Qo0Q1vJIWGePT8sTo5tqASTpV/qu7dwWAw4bFYiIf3mYsFkds8qphtFW5N0yrYD+NAaG1t6cJMZolikxTYZWlKKPhllA5WuwXTODZxbQ2uVrPgt94mEKmCYSyKvwwqnKzRvKkZYNlzMkbMNehXNlvUNsfG7MXFNEiMqvBEEbNiSrZxLEwkVuWKQCEKXezk3BNxX07Q2YZ8PLGvLGSGkZp4kjWLDvLHJlayyjh6CSxuraEg0JRakpsvfyJ44WlhlieXh3SwfIJJBDG7FTorSHKPxaNpYE1lh36gZYmWHEWmZREWjCBwwDBgXYLax0F8xsbA1Ey4nYzNh1KyBtEiGTFoRklQgSCwsqyupBl0Ba461kx+1tj8FEkduFhgnDQfegGTXKwVf94i+Cxzc68hN+tCkg2+cckkaQBjmmiUs6EK8bmZc8ZvqM0LAE9bX1BBqwYDaUM4YwypIFNmyMDY+DbvVI2hitmYYTywJxJ44zOqlsQY7opmVAxvHGQJS3DFrB75da6CBQH2lKUBhxeGSRCjrmVuo/10PrUMmBlilRUDOgOjki4Q9Y3ubtbQqdT58mfpUaqVMVBbT2TLnD4Zo1DaSxyA5D+sAA2bz0v58ztKNJ6kToVnZeJyOYxISYiweIgBstz8Qaaknm07GwqfdEljIIDo4sQdQQa84zBJJbMLMuqsNGU+Qf6dD3qOn21FAHUhyIrZ2sO9iW6jQBsxsLaG3YVEmitkfi93eCoMaviVDHNG7i4W2gW9r2NtCbmw1NtZXYuMBVVFyNQLghlI6owOqsP5VpS74wL8ySjqflHReKGPXsY7EdedPOmbF7VgjKzGO7MXQspjYgoDcEhvIy+h0NqZb1QrxM20NkM0hlhlaNyAGHzRvbpmXzbS4I+tqy7LMlyHQoAOlwVv+g3uVPWxAt6Vr7I3khxBURh+biWzLb5Ml+9x84/1apmmVVqKilKVogpSlAKUpQClKUAqK3n2U2Jg4SvkJkhbN0ICSI5sezWU2Pm1StKAr8O52FVSArHMYyxLklijSPc+SWlkLHvmNQWE2JszKqSSsGleWKNJcSC7mNXwhCWbUhABobg5b816vOILZGyAF8pyhiQpa2lyNQL1S9j7mMwEmIYxOZpJJIkKspX72+MiQsVuCrsCSpF+hoDWhi2VZuJibSOjSMss6s+UMkxfQkWJhDaaWv8ASK3Y2Xs/EcOSTEpmmEH3ONZWLxCITgBc+vSSQZbWGXqSCauGzty4oXjdZHLRtEwJy3PDikhCmw6WkZvemB3QWJsIyzyAYWJIgAEBkVQygOwXMy818t7XAItrcD1idycK5csZiJFcOvFcqc8YiZtTfMyqtzfqL9Sb2SlKAUpSgFKUoBSlKAV4MSk3yi/mwvXulAYxAn5V636Dr5968/dU05F0vblGl+tvF+9ZqUB4ESg3Ci+uthfW1/5D9q90pQClKUApSlAKUpQClKUApSlAKUpQClKUApSlAKUpQClKUApSlAKUpQClKUApSlAf/9k="/>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0" name="Picture 4" descr="http://www.sports-injury-info.com/images/foot-bones-labeled.jpg"/>
          <p:cNvPicPr>
            <a:picLocks noChangeAspect="1" noChangeArrowheads="1"/>
          </p:cNvPicPr>
          <p:nvPr/>
        </p:nvPicPr>
        <p:blipFill>
          <a:blip r:embed="rId2" cstate="print"/>
          <a:srcRect/>
          <a:stretch>
            <a:fillRect/>
          </a:stretch>
        </p:blipFill>
        <p:spPr bwMode="auto">
          <a:xfrm>
            <a:off x="6324600" y="1888587"/>
            <a:ext cx="4556760" cy="3711448"/>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6553200" cy="4525963"/>
          </a:xfrm>
        </p:spPr>
        <p:txBody>
          <a:bodyPr>
            <a:normAutofit fontScale="92500" lnSpcReduction="20000"/>
          </a:bodyPr>
          <a:lstStyle/>
          <a:p>
            <a:pPr>
              <a:buNone/>
            </a:pPr>
            <a:r>
              <a:rPr lang="es-ES" dirty="0"/>
              <a:t>El peso corporal se concentra en los dos </a:t>
            </a:r>
            <a:r>
              <a:rPr lang="es-ES" dirty="0" err="1"/>
              <a:t>tarsallos</a:t>
            </a:r>
            <a:r>
              <a:rPr lang="es-ES" dirty="0"/>
              <a:t> más grandes, que forman el aspecto posterior del pie
</a:t>
            </a:r>
            <a:r>
              <a:rPr lang="es-ES" dirty="0" err="1"/>
              <a:t>Talus</a:t>
            </a:r>
            <a:r>
              <a:rPr lang="es-ES" dirty="0"/>
              <a:t> : Sirve como cuerpo de soporte y se articula con la tibia por la </a:t>
            </a:r>
            <a:r>
              <a:rPr lang="es-ES" dirty="0" err="1"/>
              <a:t>trochlea</a:t>
            </a:r>
            <a:r>
              <a:rPr lang="es-ES" dirty="0"/>
              <a:t>.
</a:t>
            </a:r>
            <a:r>
              <a:rPr lang="es-ES" dirty="0" err="1"/>
              <a:t>Calcaneus</a:t>
            </a:r>
            <a:r>
              <a:rPr lang="es-ES" dirty="0"/>
              <a:t> : Sirve como un cuerpo de soporte más grande </a:t>
            </a:r>
            <a:r>
              <a:rPr lang="es-ES" dirty="0" err="1"/>
              <a:t>tarsals</a:t>
            </a:r>
            <a:r>
              <a:rPr lang="es-ES" dirty="0"/>
              <a:t> hueso.
</a:t>
            </a:r>
            <a:endParaRPr lang="en-US" dirty="0"/>
          </a:p>
        </p:txBody>
      </p:sp>
      <p:sp>
        <p:nvSpPr>
          <p:cNvPr id="3" name="Title 2"/>
          <p:cNvSpPr>
            <a:spLocks noGrp="1"/>
          </p:cNvSpPr>
          <p:nvPr>
            <p:ph type="title"/>
          </p:nvPr>
        </p:nvSpPr>
        <p:spPr/>
        <p:txBody>
          <a:bodyPr>
            <a:normAutofit fontScale="90000"/>
          </a:bodyPr>
          <a:lstStyle/>
          <a:p>
            <a:r>
              <a:rPr lang="en-US" dirty="0"/>
              <a:t>El pie : </a:t>
            </a:r>
            <a:r>
              <a:rPr lang="en-US" dirty="0" err="1"/>
              <a:t>Huesos</a:t>
            </a:r>
            <a:r>
              <a:rPr lang="en-US" dirty="0"/>
              <a:t> tarsal
</a:t>
            </a:r>
          </a:p>
        </p:txBody>
      </p:sp>
      <p:sp>
        <p:nvSpPr>
          <p:cNvPr id="3074" name="AutoShape 2" descr="Resultado de imagen para talus calcaneu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6" name="Picture 4" descr="Resultado de imagen para talus calcaneus"/>
          <p:cNvPicPr>
            <a:picLocks noChangeAspect="1" noChangeArrowheads="1"/>
          </p:cNvPicPr>
          <p:nvPr/>
        </p:nvPicPr>
        <p:blipFill>
          <a:blip r:embed="rId2" cstate="print"/>
          <a:srcRect/>
          <a:stretch>
            <a:fillRect/>
          </a:stretch>
        </p:blipFill>
        <p:spPr bwMode="auto">
          <a:xfrm>
            <a:off x="7696200" y="1905000"/>
            <a:ext cx="4206240" cy="3657600"/>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Font typeface="Wingdings" pitchFamily="2" charset="2"/>
              <a:buChar char="q"/>
            </a:pPr>
            <a:r>
              <a:rPr lang="en-US" dirty="0"/>
              <a:t>Navicular
Medial Cuneiform
</a:t>
            </a:r>
            <a:r>
              <a:rPr lang="en-US" dirty="0" err="1"/>
              <a:t>Cuneiforme</a:t>
            </a:r>
            <a:r>
              <a:rPr lang="en-US" dirty="0"/>
              <a:t> </a:t>
            </a:r>
            <a:r>
              <a:rPr lang="en-US" dirty="0" err="1"/>
              <a:t>intermedio</a:t>
            </a:r>
            <a:r>
              <a:rPr lang="en-US" dirty="0"/>
              <a:t>
</a:t>
            </a:r>
            <a:r>
              <a:rPr lang="en-US" dirty="0" err="1"/>
              <a:t>Cuneiforme</a:t>
            </a:r>
            <a:r>
              <a:rPr lang="en-US" dirty="0"/>
              <a:t> lateral
</a:t>
            </a:r>
            <a:r>
              <a:rPr lang="en-US" dirty="0" err="1"/>
              <a:t>Cuboide</a:t>
            </a:r>
            <a:r>
              <a:rPr lang="en-US" dirty="0"/>
              <a:t>
</a:t>
            </a:r>
          </a:p>
        </p:txBody>
      </p:sp>
      <p:sp>
        <p:nvSpPr>
          <p:cNvPr id="3" name="Title 2"/>
          <p:cNvSpPr>
            <a:spLocks noGrp="1"/>
          </p:cNvSpPr>
          <p:nvPr>
            <p:ph type="title"/>
          </p:nvPr>
        </p:nvSpPr>
        <p:spPr/>
        <p:txBody>
          <a:bodyPr>
            <a:normAutofit fontScale="90000"/>
          </a:bodyPr>
          <a:lstStyle/>
          <a:p>
            <a:r>
              <a:rPr lang="en-US" dirty="0"/>
              <a:t>El pie : </a:t>
            </a:r>
            <a:r>
              <a:rPr lang="en-US" dirty="0" err="1"/>
              <a:t>Huesos</a:t>
            </a:r>
            <a:r>
              <a:rPr lang="en-US" dirty="0"/>
              <a:t> tarsal
</a:t>
            </a:r>
          </a:p>
        </p:txBody>
      </p:sp>
      <p:pic>
        <p:nvPicPr>
          <p:cNvPr id="2050" name="Picture 2" descr="http://www.eorthopod.com/images/ContentImages/child/child_foot_tarsal_coalition/child_foot_tarsalco_anat01.jpg"/>
          <p:cNvPicPr>
            <a:picLocks noChangeAspect="1" noChangeArrowheads="1"/>
          </p:cNvPicPr>
          <p:nvPr/>
        </p:nvPicPr>
        <p:blipFill>
          <a:blip r:embed="rId2" cstate="print"/>
          <a:srcRect/>
          <a:stretch>
            <a:fillRect/>
          </a:stretch>
        </p:blipFill>
        <p:spPr bwMode="auto">
          <a:xfrm>
            <a:off x="5791200" y="1981200"/>
            <a:ext cx="5880434" cy="3886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1"/>
            <a:ext cx="12268200" cy="4525963"/>
          </a:xfrm>
        </p:spPr>
        <p:txBody>
          <a:bodyPr/>
          <a:lstStyle/>
          <a:p>
            <a:pPr>
              <a:buNone/>
            </a:pPr>
            <a:r>
              <a:rPr lang="es-ES" dirty="0"/>
              <a:t>Clasificación en función de su textura:
Hueso compacto : Se ve liso y homogéneo.
Hueso esponjoso : Se compone de pequeñas </a:t>
            </a:r>
            <a:r>
              <a:rPr lang="es-ES" dirty="0" err="1"/>
              <a:t>trabeculas</a:t>
            </a:r>
            <a:r>
              <a:rPr lang="es-ES" dirty="0"/>
              <a:t> (barras) de hueso y mucho espacio abierto
</a:t>
            </a:r>
            <a:endParaRPr lang="en-US" dirty="0"/>
          </a:p>
        </p:txBody>
      </p:sp>
      <p:sp>
        <p:nvSpPr>
          <p:cNvPr id="3" name="Title 2"/>
          <p:cNvSpPr>
            <a:spLocks noGrp="1"/>
          </p:cNvSpPr>
          <p:nvPr>
            <p:ph type="title"/>
          </p:nvPr>
        </p:nvSpPr>
        <p:spPr/>
        <p:txBody>
          <a:bodyPr>
            <a:normAutofit fontScale="90000"/>
          </a:bodyPr>
          <a:lstStyle/>
          <a:p>
            <a:r>
              <a:rPr lang="en-US" dirty="0"/>
              <a:t>El </a:t>
            </a:r>
            <a:r>
              <a:rPr lang="en-US" dirty="0" err="1"/>
              <a:t>Esqueleto</a:t>
            </a:r>
            <a:r>
              <a:rPr lang="en-US" dirty="0"/>
              <a:t> : </a:t>
            </a:r>
            <a:r>
              <a:rPr lang="en-US" dirty="0" err="1"/>
              <a:t>Huesos</a:t>
            </a:r>
            <a:r>
              <a:rPr lang="en-US" dirty="0"/>
              <a:t>
</a:t>
            </a:r>
          </a:p>
        </p:txBody>
      </p:sp>
      <p:pic>
        <p:nvPicPr>
          <p:cNvPr id="4098" name="Picture 2" descr="Image result for compact bone and spongy bone">
            <a:extLst>
              <a:ext uri="{FF2B5EF4-FFF2-40B4-BE49-F238E27FC236}">
                <a16:creationId xmlns:a16="http://schemas.microsoft.com/office/drawing/2014/main" id="{CDD19EC3-B4B0-467D-96D8-88649C37336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914"/>
          <a:stretch/>
        </p:blipFill>
        <p:spPr bwMode="auto">
          <a:xfrm>
            <a:off x="6534378" y="3591180"/>
            <a:ext cx="5810022" cy="32604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5867400" cy="4635693"/>
          </a:xfrm>
        </p:spPr>
        <p:txBody>
          <a:bodyPr>
            <a:normAutofit lnSpcReduction="10000"/>
          </a:bodyPr>
          <a:lstStyle/>
          <a:p>
            <a:pPr>
              <a:buClr>
                <a:schemeClr val="tx1"/>
              </a:buClr>
              <a:buFont typeface="Wingdings" pitchFamily="2" charset="2"/>
              <a:buChar char="q"/>
            </a:pPr>
            <a:r>
              <a:rPr lang="es-ES" dirty="0"/>
              <a:t>Los huesos de los </a:t>
            </a:r>
            <a:r>
              <a:rPr lang="es-ES" dirty="0" err="1"/>
              <a:t>metatarsales</a:t>
            </a:r>
            <a:r>
              <a:rPr lang="es-ES" dirty="0"/>
              <a:t> están numerados de I a V, mediales a laterales
 Como un dedo de la mano, cada dedo del dedo tiene tres falanges excepto el dedo del dedo grande, que tiene dos
</a:t>
            </a:r>
            <a:r>
              <a:rPr lang="en-US" dirty="0"/>
              <a:t>  </a:t>
            </a:r>
          </a:p>
        </p:txBody>
      </p:sp>
      <p:sp>
        <p:nvSpPr>
          <p:cNvPr id="3" name="Title 2"/>
          <p:cNvSpPr>
            <a:spLocks noGrp="1"/>
          </p:cNvSpPr>
          <p:nvPr>
            <p:ph type="title"/>
          </p:nvPr>
        </p:nvSpPr>
        <p:spPr/>
        <p:txBody>
          <a:bodyPr>
            <a:normAutofit fontScale="90000"/>
          </a:bodyPr>
          <a:lstStyle/>
          <a:p>
            <a:r>
              <a:rPr lang="es-ES" dirty="0"/>
              <a:t>El pie : </a:t>
            </a:r>
            <a:r>
              <a:rPr lang="es-ES" dirty="0" err="1"/>
              <a:t>Metatarsales</a:t>
            </a:r>
            <a:r>
              <a:rPr lang="es-ES" dirty="0"/>
              <a:t> y falanges huesos
</a:t>
            </a:r>
            <a:endParaRPr lang="en-US" dirty="0"/>
          </a:p>
        </p:txBody>
      </p:sp>
      <p:pic>
        <p:nvPicPr>
          <p:cNvPr id="1026" name="Picture 2" descr="http://spot.pcc.edu/~lkidoguc/Topics/foot.gif"/>
          <p:cNvPicPr>
            <a:picLocks noChangeAspect="1" noChangeArrowheads="1"/>
          </p:cNvPicPr>
          <p:nvPr/>
        </p:nvPicPr>
        <p:blipFill>
          <a:blip r:embed="rId2" cstate="print"/>
          <a:srcRect/>
          <a:stretch>
            <a:fillRect/>
          </a:stretch>
        </p:blipFill>
        <p:spPr bwMode="auto">
          <a:xfrm>
            <a:off x="6476999" y="1600200"/>
            <a:ext cx="5258305" cy="40386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2820</TotalTime>
  <Words>1932</Words>
  <Application>Microsoft Office PowerPoint</Application>
  <PresentationFormat>Widescreen</PresentationFormat>
  <Paragraphs>176</Paragraphs>
  <Slides>90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90</vt:i4>
      </vt:variant>
    </vt:vector>
  </HeadingPairs>
  <TitlesOfParts>
    <vt:vector size="97" baseType="lpstr">
      <vt:lpstr>Calibri</vt:lpstr>
      <vt:lpstr>Lucida Sans Unicode</vt:lpstr>
      <vt:lpstr>Verdana</vt:lpstr>
      <vt:lpstr>Wingdings</vt:lpstr>
      <vt:lpstr>Wingdings 2</vt:lpstr>
      <vt:lpstr>Wingdings 3</vt:lpstr>
      <vt:lpstr>Concourse</vt:lpstr>
      <vt:lpstr>VISIÓN GENERAL DEL ESQUELETO
</vt:lpstr>
      <vt:lpstr>The Skeleton
</vt:lpstr>
      <vt:lpstr>The Skeleton
</vt:lpstr>
      <vt:lpstr>The Skeleton
</vt:lpstr>
      <vt:lpstr>El Esqueleto: Cartílagos
</vt:lpstr>
      <vt:lpstr>El Esqueleto: Cartílagos
</vt:lpstr>
      <vt:lpstr>El Esqueleto: Cartílagos
</vt:lpstr>
      <vt:lpstr>The Skeleton: Cartilages</vt:lpstr>
      <vt:lpstr>El Esqueleto : Huesos
</vt:lpstr>
      <vt:lpstr>El Esqueleto : Huesos
</vt:lpstr>
      <vt:lpstr>El Esqueleto : Huesos
</vt:lpstr>
      <vt:lpstr>El Esqueleto : Huesos
</vt:lpstr>
      <vt:lpstr>El Esqueleto : Huesos
</vt:lpstr>
      <vt:lpstr>El Esqueleto : Marcas de Huesos
</vt:lpstr>
      <vt:lpstr>El Esqueleto : Marcas de Huesos
</vt:lpstr>
      <vt:lpstr>El Esqueleto : Marcas de Huesos
</vt:lpstr>
      <vt:lpstr>El Esqueleto : Estructura de Microscopía de Hueso Compacto
</vt:lpstr>
      <vt:lpstr>El Esqueleto : Estructura de Microscopía de Hueso Compacto
</vt:lpstr>
      <vt:lpstr>El Esqueleto : Estructura de Microscopía de Hueso Esponjoso
</vt:lpstr>
      <vt:lpstr>El esqueleto axial 
</vt:lpstr>
      <vt:lpstr>El esqueleto axial : El Cráneo
</vt:lpstr>
      <vt:lpstr>El esqueleto axial : El Cráneo
</vt:lpstr>
      <vt:lpstr>El esqueleto axial : El Cráneo, el cráneo.
</vt:lpstr>
      <vt:lpstr>El esqueleto axial : El Cráneo, el cráneo.
</vt:lpstr>
      <vt:lpstr>El esqueleto axial : El Cráneo, el cráneo.
</vt:lpstr>
      <vt:lpstr>El esqueleto axial : El Cráneo, el cráneo.
</vt:lpstr>
      <vt:lpstr>El esqueleto axial : El Cráneo, el cráneo.
</vt:lpstr>
      <vt:lpstr>El esqueleto axial : El Cráneo, el cráneo.
</vt:lpstr>
      <vt:lpstr>El esqueleto axial : El Cráneo, el cráneo.
</vt:lpstr>
      <vt:lpstr>El esqueleto axial : El Cráneo, el cráneo.
</vt:lpstr>
      <vt:lpstr>El esqueleto axial : El Cráneo, el cráneo.</vt:lpstr>
      <vt:lpstr>El esqueleto axial : El Cráneo : Huesos Faciales
</vt:lpstr>
      <vt:lpstr>El esqueleto axial : El Cráneo : Huesos Faciales
</vt:lpstr>
      <vt:lpstr>El esqueleto axial : El Cráneo : Huesos Faciales
</vt:lpstr>
      <vt:lpstr>El esqueleto axial : El Cráneo : Huesos Faciales
</vt:lpstr>
      <vt:lpstr>El esqueleto axial : El Cráneo : Huesos Faciales
</vt:lpstr>
      <vt:lpstr>El esqueleto axial : El Cráneo : Huesos Faciales
</vt:lpstr>
      <vt:lpstr>El esqueleto axial : El Cráneo : Huesos Faciales
</vt:lpstr>
      <vt:lpstr>El Cráneo : Huesos Faciales
</vt:lpstr>
      <vt:lpstr>El esqueleto axial : Hueso Hioides
</vt:lpstr>
      <vt:lpstr>El esqueleto axial : La Columna Vertebral
</vt:lpstr>
      <vt:lpstr>El esqueleto axial : La Columna Vertebral
</vt:lpstr>
      <vt:lpstr>El esqueleto axial : La Columna Vertebral
</vt:lpstr>
      <vt:lpstr>El esqueleto axial : La Columna Vertebral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Columna Vertebral : vértebra
</vt:lpstr>
      <vt:lpstr>El esqueleto axial : La jaula torácica
</vt:lpstr>
      <vt:lpstr>El esqueleto axial : La jaula torácica : El Sternum
</vt:lpstr>
      <vt:lpstr>El esqueleto axial : La jaula torácica : Las costillas
</vt:lpstr>
      <vt:lpstr>El esqueleto axial : La jaula torácica : Las costillas
</vt:lpstr>
      <vt:lpstr>El esqueleto axial : La jaula torácica : Las costillas
</vt:lpstr>
      <vt:lpstr>El esqueleto axial : La jaula torácica : Las costillas
</vt:lpstr>
      <vt:lpstr>El esqueleto axial : La jaula torácica : Las costillas
</vt:lpstr>
      <vt:lpstr>APPENDICULAR SKELETON</vt:lpstr>
      <vt:lpstr>Las fajas pectorales (hombro)
</vt:lpstr>
      <vt:lpstr>Las fajas pectorales (hombro)
</vt:lpstr>
      <vt:lpstr>Las fajas pectorales (hombro)
</vt:lpstr>
      <vt:lpstr>Las fajas pectorales (hombro)
</vt:lpstr>
      <vt:lpstr>Las fajas pectorales (hombro)
</vt:lpstr>
      <vt:lpstr>The Arm
</vt:lpstr>
      <vt:lpstr>El antebrazo
</vt:lpstr>
      <vt:lpstr>PowerPoint Presentation</vt:lpstr>
      <vt:lpstr>La mano
</vt:lpstr>
      <vt:lpstr>La mano : La muñeca
</vt:lpstr>
      <vt:lpstr>La mano : La muñeca
</vt:lpstr>
      <vt:lpstr>The Hand : The wrist</vt:lpstr>
      <vt:lpstr>La mano : Los dedos
</vt:lpstr>
      <vt:lpstr>La mano : Los dedos
</vt:lpstr>
      <vt:lpstr>Huesos de la faja pélvica y la extremidad inferior
</vt:lpstr>
      <vt:lpstr>Huesos del hueso coxal de la faja pélvica.
</vt:lpstr>
      <vt:lpstr>Huesos del hueso coxal de la faja pélvica. El Ilium
</vt:lpstr>
      <vt:lpstr>Huesos del hueso coxal de la faja pélvica. El isquion
</vt:lpstr>
      <vt:lpstr>Huesos del hueso coxal de la faja pélvica. El Pubis.
</vt:lpstr>
      <vt:lpstr>Huesos del hueso coxal de la faja pélvica. 
</vt:lpstr>
      <vt:lpstr>El muslo : El fémur
</vt:lpstr>
      <vt:lpstr>El muslo : La Rótula
</vt:lpstr>
      <vt:lpstr>The Leg
</vt:lpstr>
      <vt:lpstr>The Leg
</vt:lpstr>
      <vt:lpstr>PowerPoint Presentation</vt:lpstr>
      <vt:lpstr>The Foot
</vt:lpstr>
      <vt:lpstr>El pie : Huesos tarsal
</vt:lpstr>
      <vt:lpstr>El pie : Huesos tarsal
</vt:lpstr>
      <vt:lpstr>El pie : Metatarsales y falanges huesos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SKELETON</dc:title>
  <dc:creator>Luis</dc:creator>
  <cp:lastModifiedBy> </cp:lastModifiedBy>
  <cp:revision>202</cp:revision>
  <dcterms:created xsi:type="dcterms:W3CDTF">2015-10-05T19:51:50Z</dcterms:created>
  <dcterms:modified xsi:type="dcterms:W3CDTF">2020-05-12T15:39:39Z</dcterms:modified>
</cp:coreProperties>
</file>