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7"/>
  </p:notesMasterIdLst>
  <p:sldIdLst>
    <p:sldId id="311" r:id="rId2"/>
    <p:sldId id="312" r:id="rId3"/>
    <p:sldId id="313" r:id="rId4"/>
    <p:sldId id="314" r:id="rId5"/>
    <p:sldId id="315" r:id="rId6"/>
    <p:sldId id="316" r:id="rId7"/>
    <p:sldId id="317" r:id="rId8"/>
    <p:sldId id="318" r:id="rId9"/>
    <p:sldId id="319" r:id="rId10"/>
    <p:sldId id="320" r:id="rId11"/>
    <p:sldId id="322" r:id="rId12"/>
    <p:sldId id="323" r:id="rId13"/>
    <p:sldId id="324" r:id="rId14"/>
    <p:sldId id="325" r:id="rId15"/>
    <p:sldId id="383" r:id="rId16"/>
    <p:sldId id="326" r:id="rId17"/>
    <p:sldId id="327" r:id="rId18"/>
    <p:sldId id="328" r:id="rId19"/>
    <p:sldId id="384" r:id="rId20"/>
    <p:sldId id="329" r:id="rId21"/>
    <p:sldId id="330" r:id="rId22"/>
    <p:sldId id="331" r:id="rId23"/>
    <p:sldId id="332" r:id="rId24"/>
    <p:sldId id="333" r:id="rId25"/>
    <p:sldId id="334" r:id="rId26"/>
    <p:sldId id="335" r:id="rId27"/>
    <p:sldId id="336" r:id="rId28"/>
    <p:sldId id="337" r:id="rId29"/>
    <p:sldId id="351" r:id="rId30"/>
    <p:sldId id="352" r:id="rId31"/>
    <p:sldId id="353" r:id="rId32"/>
    <p:sldId id="354" r:id="rId33"/>
    <p:sldId id="355" r:id="rId34"/>
    <p:sldId id="356" r:id="rId35"/>
    <p:sldId id="357" r:id="rId36"/>
    <p:sldId id="358" r:id="rId37"/>
    <p:sldId id="359" r:id="rId38"/>
    <p:sldId id="256" r:id="rId39"/>
    <p:sldId id="257" r:id="rId40"/>
    <p:sldId id="258" r:id="rId41"/>
    <p:sldId id="259" r:id="rId42"/>
    <p:sldId id="260" r:id="rId43"/>
    <p:sldId id="261" r:id="rId44"/>
    <p:sldId id="264" r:id="rId45"/>
    <p:sldId id="263" r:id="rId46"/>
    <p:sldId id="265" r:id="rId47"/>
    <p:sldId id="267" r:id="rId48"/>
    <p:sldId id="272" r:id="rId49"/>
    <p:sldId id="269" r:id="rId50"/>
    <p:sldId id="271" r:id="rId51"/>
    <p:sldId id="280" r:id="rId52"/>
    <p:sldId id="283" r:id="rId53"/>
    <p:sldId id="284" r:id="rId54"/>
    <p:sldId id="285" r:id="rId55"/>
    <p:sldId id="298" r:id="rId56"/>
    <p:sldId id="299" r:id="rId57"/>
    <p:sldId id="300" r:id="rId58"/>
    <p:sldId id="301" r:id="rId59"/>
    <p:sldId id="302" r:id="rId60"/>
    <p:sldId id="304" r:id="rId61"/>
    <p:sldId id="307" r:id="rId62"/>
    <p:sldId id="385" r:id="rId63"/>
    <p:sldId id="386" r:id="rId64"/>
    <p:sldId id="387" r:id="rId65"/>
    <p:sldId id="388" r:id="rId66"/>
    <p:sldId id="389" r:id="rId67"/>
    <p:sldId id="262" r:id="rId68"/>
    <p:sldId id="390" r:id="rId69"/>
    <p:sldId id="391" r:id="rId70"/>
    <p:sldId id="392" r:id="rId71"/>
    <p:sldId id="266" r:id="rId72"/>
    <p:sldId id="393" r:id="rId73"/>
    <p:sldId id="268" r:id="rId74"/>
    <p:sldId id="394" r:id="rId75"/>
    <p:sldId id="270" r:id="rId76"/>
    <p:sldId id="395" r:id="rId77"/>
    <p:sldId id="396" r:id="rId78"/>
    <p:sldId id="273" r:id="rId79"/>
    <p:sldId id="274" r:id="rId80"/>
    <p:sldId id="275" r:id="rId81"/>
    <p:sldId id="276" r:id="rId82"/>
    <p:sldId id="277" r:id="rId83"/>
    <p:sldId id="278" r:id="rId84"/>
    <p:sldId id="279" r:id="rId85"/>
    <p:sldId id="397" r:id="rId86"/>
    <p:sldId id="282" r:id="rId87"/>
    <p:sldId id="281" r:id="rId88"/>
    <p:sldId id="398" r:id="rId89"/>
    <p:sldId id="399" r:id="rId90"/>
    <p:sldId id="400" r:id="rId91"/>
    <p:sldId id="286" r:id="rId92"/>
    <p:sldId id="401" r:id="rId93"/>
    <p:sldId id="287" r:id="rId94"/>
    <p:sldId id="288" r:id="rId95"/>
    <p:sldId id="289" r:id="rId96"/>
    <p:sldId id="290" r:id="rId97"/>
    <p:sldId id="291" r:id="rId98"/>
    <p:sldId id="292" r:id="rId99"/>
    <p:sldId id="293" r:id="rId100"/>
    <p:sldId id="294" r:id="rId101"/>
    <p:sldId id="295" r:id="rId102"/>
    <p:sldId id="296" r:id="rId103"/>
    <p:sldId id="297" r:id="rId104"/>
    <p:sldId id="402" r:id="rId105"/>
    <p:sldId id="403" r:id="rId106"/>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08" y="198"/>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3550"/>
          </a:xfrm>
          <a:prstGeom prst="rect">
            <a:avLst/>
          </a:prstGeom>
        </p:spPr>
        <p:txBody>
          <a:bodyPr vert="horz" lIns="91440" tIns="45720" rIns="91440" bIns="45720" rtlCol="0"/>
          <a:lstStyle>
            <a:lvl1pPr algn="r">
              <a:defRPr sz="1200"/>
            </a:lvl1pPr>
          </a:lstStyle>
          <a:p>
            <a:fld id="{8B26D448-4D69-4944-9CF0-DF429C1199B2}" type="datetimeFigureOut">
              <a:rPr lang="en-US" smtClean="0"/>
              <a:t>5/12/2020</a:t>
            </a:fld>
            <a:endParaRPr lang="en-US"/>
          </a:p>
        </p:txBody>
      </p:sp>
      <p:sp>
        <p:nvSpPr>
          <p:cNvPr id="4" name="Slide Image Placeholder 3"/>
          <p:cNvSpPr>
            <a:spLocks noGrp="1" noRot="1" noChangeAspect="1"/>
          </p:cNvSpPr>
          <p:nvPr>
            <p:ph type="sldImg" idx="2"/>
          </p:nvPr>
        </p:nvSpPr>
        <p:spPr>
          <a:xfrm>
            <a:off x="733425" y="1154113"/>
            <a:ext cx="5543550" cy="31178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38475"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lIns="91440" tIns="45720" rIns="91440" bIns="45720" rtlCol="0" anchor="b"/>
          <a:lstStyle>
            <a:lvl1pPr algn="r">
              <a:defRPr sz="1200"/>
            </a:lvl1pPr>
          </a:lstStyle>
          <a:p>
            <a:fld id="{A1EA812A-9E43-402C-A5BA-AFD157BED62B}" type="slidenum">
              <a:rPr lang="en-US" smtClean="0"/>
              <a:t>‹#›</a:t>
            </a:fld>
            <a:endParaRPr lang="en-US"/>
          </a:p>
        </p:txBody>
      </p:sp>
    </p:spTree>
    <p:extLst>
      <p:ext uri="{BB962C8B-B14F-4D97-AF65-F5344CB8AC3E}">
        <p14:creationId xmlns:p14="http://schemas.microsoft.com/office/powerpoint/2010/main" val="3808298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7D919D-817E-4607-9DEB-571AC2726CD4}" type="slidenum">
              <a:rPr lang="en-US"/>
              <a:pPr/>
              <a:t>63</a:t>
            </a:fld>
            <a:endParaRPr lang="en-US"/>
          </a:p>
        </p:txBody>
      </p:sp>
      <p:sp>
        <p:nvSpPr>
          <p:cNvPr id="57346" name="Rectangle 2"/>
          <p:cNvSpPr>
            <a:spLocks noGrp="1" noRot="1" noChangeAspect="1" noChangeArrowheads="1" noTextEdit="1"/>
          </p:cNvSpPr>
          <p:nvPr>
            <p:ph type="sldImg"/>
          </p:nvPr>
        </p:nvSpPr>
        <p:spPr>
          <a:xfrm>
            <a:off x="381000" y="685800"/>
            <a:ext cx="6096000" cy="3429000"/>
          </a:xfrm>
          <a:ln/>
        </p:spPr>
      </p:sp>
      <p:sp>
        <p:nvSpPr>
          <p:cNvPr id="5734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921705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73</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51344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74</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28405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75</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757380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76</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6463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77</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40741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78</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292371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79</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47825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80</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055804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81</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232639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82</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06081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B57693-21C2-45A7-A188-46BF1953671A}" type="slidenum">
              <a:rPr lang="en-US"/>
              <a:pPr/>
              <a:t>65</a:t>
            </a:fld>
            <a:endParaRPr lang="en-US"/>
          </a:p>
        </p:txBody>
      </p:sp>
      <p:sp>
        <p:nvSpPr>
          <p:cNvPr id="58370" name="Rectangle 2"/>
          <p:cNvSpPr>
            <a:spLocks noGrp="1" noRot="1" noChangeAspect="1" noChangeArrowheads="1" noTextEdit="1"/>
          </p:cNvSpPr>
          <p:nvPr>
            <p:ph type="sldImg"/>
          </p:nvPr>
        </p:nvSpPr>
        <p:spPr>
          <a:xfrm>
            <a:off x="381000" y="685800"/>
            <a:ext cx="6096000" cy="3429000"/>
          </a:xfrm>
          <a:ln/>
        </p:spPr>
      </p:sp>
      <p:sp>
        <p:nvSpPr>
          <p:cNvPr id="583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3739977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83</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43153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84</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208185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85</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03307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86</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260998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87</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00202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B57693-21C2-45A7-A188-46BF1953671A}" type="slidenum">
              <a:rPr lang="en-US"/>
              <a:pPr/>
              <a:t>66</a:t>
            </a:fld>
            <a:endParaRPr lang="en-US"/>
          </a:p>
        </p:txBody>
      </p:sp>
      <p:sp>
        <p:nvSpPr>
          <p:cNvPr id="58370" name="Rectangle 2"/>
          <p:cNvSpPr>
            <a:spLocks noGrp="1" noRot="1" noChangeAspect="1" noChangeArrowheads="1" noTextEdit="1"/>
          </p:cNvSpPr>
          <p:nvPr>
            <p:ph type="sldImg"/>
          </p:nvPr>
        </p:nvSpPr>
        <p:spPr>
          <a:xfrm>
            <a:off x="381000" y="685800"/>
            <a:ext cx="6096000" cy="3429000"/>
          </a:xfrm>
          <a:ln/>
        </p:spPr>
      </p:sp>
      <p:sp>
        <p:nvSpPr>
          <p:cNvPr id="5837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57288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EDAA09-57E0-4807-95A3-06B32F175F28}" type="slidenum">
              <a:rPr lang="en-US"/>
              <a:pPr/>
              <a:t>67</a:t>
            </a:fld>
            <a:endParaRPr lang="en-US"/>
          </a:p>
        </p:txBody>
      </p:sp>
      <p:sp>
        <p:nvSpPr>
          <p:cNvPr id="9218" name="Rectangle 2"/>
          <p:cNvSpPr>
            <a:spLocks noGrp="1" noRot="1" noChangeAspect="1" noChangeArrowheads="1" noTextEdit="1"/>
          </p:cNvSpPr>
          <p:nvPr>
            <p:ph type="sldImg"/>
          </p:nvPr>
        </p:nvSpPr>
        <p:spPr>
          <a:xfrm>
            <a:off x="381000" y="685800"/>
            <a:ext cx="6096000" cy="3429000"/>
          </a:xfrm>
          <a:ln/>
        </p:spPr>
      </p:sp>
      <p:sp>
        <p:nvSpPr>
          <p:cNvPr id="921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6773449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EDAA09-57E0-4807-95A3-06B32F175F28}" type="slidenum">
              <a:rPr lang="en-US"/>
              <a:pPr/>
              <a:t>68</a:t>
            </a:fld>
            <a:endParaRPr lang="en-US"/>
          </a:p>
        </p:txBody>
      </p:sp>
      <p:sp>
        <p:nvSpPr>
          <p:cNvPr id="9218" name="Rectangle 2"/>
          <p:cNvSpPr>
            <a:spLocks noGrp="1" noRot="1" noChangeAspect="1" noChangeArrowheads="1" noTextEdit="1"/>
          </p:cNvSpPr>
          <p:nvPr>
            <p:ph type="sldImg"/>
          </p:nvPr>
        </p:nvSpPr>
        <p:spPr>
          <a:xfrm>
            <a:off x="381000" y="685800"/>
            <a:ext cx="6096000" cy="3429000"/>
          </a:xfrm>
          <a:ln/>
        </p:spPr>
      </p:sp>
      <p:sp>
        <p:nvSpPr>
          <p:cNvPr id="9219" name="Rectangle 3"/>
          <p:cNvSpPr>
            <a:spLocks noGrp="1" noChangeArrowheads="1"/>
          </p:cNvSpPr>
          <p:nvPr>
            <p:ph type="body" idx="1"/>
          </p:nvPr>
        </p:nvSpPr>
        <p:spPr>
          <a:xfrm>
            <a:off x="914400" y="4343400"/>
            <a:ext cx="5029200" cy="4114800"/>
          </a:xfrm>
        </p:spPr>
        <p:txBody>
          <a:bodyPr/>
          <a:lstStyle/>
          <a:p>
            <a:endParaRPr lang="en-US"/>
          </a:p>
        </p:txBody>
      </p:sp>
    </p:spTree>
    <p:extLst>
      <p:ext uri="{BB962C8B-B14F-4D97-AF65-F5344CB8AC3E}">
        <p14:creationId xmlns:p14="http://schemas.microsoft.com/office/powerpoint/2010/main" val="1169680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69</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93090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70</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23127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71</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006575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9ED04D-326E-4723-BFC6-E34737714998}" type="slidenum">
              <a:rPr lang="en-US"/>
              <a:pPr/>
              <a:t>72</a:t>
            </a:fld>
            <a:endParaRPr lang="en-US"/>
          </a:p>
        </p:txBody>
      </p:sp>
      <p:sp>
        <p:nvSpPr>
          <p:cNvPr id="117762" name="Rectangle 2"/>
          <p:cNvSpPr>
            <a:spLocks noGrp="1" noRot="1" noChangeAspect="1" noChangeArrowheads="1" noTextEdit="1"/>
          </p:cNvSpPr>
          <p:nvPr>
            <p:ph type="sldImg"/>
          </p:nvPr>
        </p:nvSpPr>
        <p:spPr>
          <a:xfrm>
            <a:off x="381000" y="685800"/>
            <a:ext cx="6096000" cy="3429000"/>
          </a:xfrm>
          <a:ln/>
        </p:spPr>
      </p:sp>
      <p:sp>
        <p:nvSpPr>
          <p:cNvPr id="11776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691610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5ADA8CE-D994-4FF1-B45E-4840D481BB1F}" type="datetimeFigureOut">
              <a:rPr lang="en-US" smtClean="0"/>
              <a:pPr/>
              <a:t>5/12/2020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572A8DC8-116E-4243-85BA-471644EDDB9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5ADA8CE-D994-4FF1-B45E-4840D481BB1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A8DC8-116E-4243-85BA-471644EDDB9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5ADA8CE-D994-4FF1-B45E-4840D481BB1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A8DC8-116E-4243-85BA-471644EDDB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5ADA8CE-D994-4FF1-B45E-4840D481BB1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A8DC8-116E-4243-85BA-471644EDDB93}"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5ADA8CE-D994-4FF1-B45E-4840D481BB1F}" type="datetimeFigureOut">
              <a:rPr lang="en-US" smtClean="0"/>
              <a:pPr/>
              <a:t>5/12/2020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2A8DC8-116E-4243-85BA-471644EDDB93}" type="slidenum">
              <a:rPr lang="en-US" smtClean="0"/>
              <a:pPr/>
              <a:t>‹#›</a:t>
            </a:fld>
            <a:endParaRPr lang="en-US"/>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5ADA8CE-D994-4FF1-B45E-4840D481BB1F}"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A8DC8-116E-4243-85BA-471644EDDB93}"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5ADA8CE-D994-4FF1-B45E-4840D481BB1F}" type="datetimeFigureOut">
              <a:rPr lang="en-US" smtClean="0"/>
              <a:pPr/>
              <a:t>5/12/2020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2A8DC8-116E-4243-85BA-471644EDDB9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5ADA8CE-D994-4FF1-B45E-4840D481BB1F}" type="datetimeFigureOut">
              <a:rPr lang="en-US" smtClean="0"/>
              <a:pPr/>
              <a:t>5/12/2020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2A8DC8-116E-4243-85BA-471644EDDB93}"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ADA8CE-D994-4FF1-B45E-4840D481BB1F}" type="datetimeFigureOut">
              <a:rPr lang="en-US" smtClean="0"/>
              <a:pPr/>
              <a:t>5/12/2020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2A8DC8-116E-4243-85BA-471644EDDB9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75ADA8CE-D994-4FF1-B45E-4840D481BB1F}" type="datetimeFigureOut">
              <a:rPr lang="en-US" smtClean="0"/>
              <a:pPr/>
              <a:t>5/12/2020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2A8DC8-116E-4243-85BA-471644EDDB9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5ADA8CE-D994-4FF1-B45E-4840D481BB1F}" type="datetimeFigureOut">
              <a:rPr lang="en-US" smtClean="0"/>
              <a:pPr/>
              <a:t>5/12/2020</a:t>
            </a:fld>
            <a:endParaRPr lang="en-US"/>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572A8DC8-116E-4243-85BA-471644EDDB93}" type="slidenum">
              <a:rPr lang="en-US" smtClean="0"/>
              <a:pPr/>
              <a:t>‹#›</a:t>
            </a:fld>
            <a:endParaRPr lang="en-US"/>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0" name="Right Triangle 9"/>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sz="180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sz="1800"/>
          </a:p>
        </p:txBody>
      </p:sp>
      <p:sp>
        <p:nvSpPr>
          <p:cNvPr id="14" name="Right Triangle 13"/>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sz="180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75ADA8CE-D994-4FF1-B45E-4840D481BB1F}" type="datetimeFigureOut">
              <a:rPr lang="en-US" smtClean="0"/>
              <a:pPr/>
              <a:t>5/12/2020</a:t>
            </a:fld>
            <a:endParaRPr lang="en-US"/>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572A8DC8-116E-4243-85BA-471644EDDB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gif"/><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0.jpeg"/></Relationships>
</file>

<file path=ppt/slides/_rels/slide7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6A59A572-B192-473F-9F04-18AC50110C3D}"/>
              </a:ext>
            </a:extLst>
          </p:cNvPr>
          <p:cNvSpPr>
            <a:spLocks noChangeArrowheads="1"/>
          </p:cNvSpPr>
          <p:nvPr/>
        </p:nvSpPr>
        <p:spPr bwMode="auto">
          <a:xfrm>
            <a:off x="5902325" y="836614"/>
            <a:ext cx="1841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endParaRPr lang="en-US" altLang="en-US" sz="2400">
              <a:latin typeface="Times" panose="02020603050405020304" pitchFamily="18" charset="0"/>
            </a:endParaRPr>
          </a:p>
        </p:txBody>
      </p:sp>
      <p:sp>
        <p:nvSpPr>
          <p:cNvPr id="30723" name="Rectangle 3">
            <a:extLst>
              <a:ext uri="{FF2B5EF4-FFF2-40B4-BE49-F238E27FC236}">
                <a16:creationId xmlns:a16="http://schemas.microsoft.com/office/drawing/2014/main" id="{422F0C2B-A8DF-4212-AB6D-7810548A2A62}"/>
              </a:ext>
            </a:extLst>
          </p:cNvPr>
          <p:cNvSpPr>
            <a:spLocks noChangeArrowheads="1"/>
          </p:cNvSpPr>
          <p:nvPr/>
        </p:nvSpPr>
        <p:spPr bwMode="auto">
          <a:xfrm>
            <a:off x="6218238" y="330201"/>
            <a:ext cx="18415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endParaRPr lang="en-US" altLang="en-US" sz="2400">
              <a:latin typeface="Times" panose="02020603050405020304" pitchFamily="18" charset="0"/>
            </a:endParaRPr>
          </a:p>
        </p:txBody>
      </p:sp>
      <p:sp>
        <p:nvSpPr>
          <p:cNvPr id="30724" name="Rectangle 4">
            <a:extLst>
              <a:ext uri="{FF2B5EF4-FFF2-40B4-BE49-F238E27FC236}">
                <a16:creationId xmlns:a16="http://schemas.microsoft.com/office/drawing/2014/main" id="{F593FA9B-3C3F-465A-A7C4-B297745E4360}"/>
              </a:ext>
            </a:extLst>
          </p:cNvPr>
          <p:cNvSpPr>
            <a:spLocks noGrp="1" noChangeArrowheads="1"/>
          </p:cNvSpPr>
          <p:nvPr>
            <p:ph type="ctrTitle"/>
          </p:nvPr>
        </p:nvSpPr>
        <p:spPr>
          <a:xfrm>
            <a:off x="2209800" y="2474913"/>
            <a:ext cx="7772400" cy="781050"/>
          </a:xfrm>
        </p:spPr>
        <p:txBody>
          <a:bodyPr anchor="ctr">
            <a:normAutofit fontScale="90000"/>
          </a:bodyPr>
          <a:lstStyle/>
          <a:p>
            <a:pPr marL="455613"/>
            <a:r>
              <a:rPr lang="en-US" altLang="en-US" sz="4400" dirty="0" err="1"/>
              <a:t>Células</a:t>
            </a:r>
            <a:r>
              <a:rPr lang="en-US" altLang="en-US" sz="4400" dirty="0"/>
              <a:t> y </a:t>
            </a:r>
            <a:r>
              <a:rPr lang="en-US" altLang="en-US" sz="4400" dirty="0" err="1"/>
              <a:t>tejidos</a:t>
            </a:r>
            <a:r>
              <a:rPr lang="en-US" altLang="en-US" sz="4400" dirty="0"/>
              <a:t>
</a:t>
            </a:r>
          </a:p>
        </p:txBody>
      </p:sp>
    </p:spTree>
    <p:extLst>
      <p:ext uri="{BB962C8B-B14F-4D97-AF65-F5344CB8AC3E}">
        <p14:creationId xmlns:p14="http://schemas.microsoft.com/office/powerpoint/2010/main" val="315025887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1B800B1-FE64-4387-8A0F-AD9517D28EE7}"/>
              </a:ext>
            </a:extLst>
          </p:cNvPr>
          <p:cNvSpPr>
            <a:spLocks noGrp="1" noChangeArrowheads="1"/>
          </p:cNvSpPr>
          <p:nvPr>
            <p:ph type="title"/>
          </p:nvPr>
        </p:nvSpPr>
        <p:spPr/>
        <p:txBody>
          <a:bodyPr>
            <a:normAutofit fontScale="90000"/>
          </a:bodyPr>
          <a:lstStyle/>
          <a:p>
            <a:pPr marL="455613"/>
            <a:r>
              <a:rPr lang="es-ES" altLang="en-US" dirty="0"/>
              <a:t>Especializaciones en membranas de plasma
</a:t>
            </a:r>
            <a:endParaRPr lang="en-US" altLang="en-US" dirty="0"/>
          </a:p>
        </p:txBody>
      </p:sp>
      <p:sp>
        <p:nvSpPr>
          <p:cNvPr id="39939" name="Rectangle 3">
            <a:extLst>
              <a:ext uri="{FF2B5EF4-FFF2-40B4-BE49-F238E27FC236}">
                <a16:creationId xmlns:a16="http://schemas.microsoft.com/office/drawing/2014/main" id="{FC3CB4D8-0CC2-45A0-AC15-1D1D689637CC}"/>
              </a:ext>
            </a:extLst>
          </p:cNvPr>
          <p:cNvSpPr>
            <a:spLocks noGrp="1" noChangeArrowheads="1"/>
          </p:cNvSpPr>
          <p:nvPr>
            <p:ph type="body" idx="1"/>
          </p:nvPr>
        </p:nvSpPr>
        <p:spPr>
          <a:xfrm>
            <a:off x="457200" y="1600201"/>
            <a:ext cx="3581400" cy="4525963"/>
          </a:xfrm>
        </p:spPr>
        <p:txBody>
          <a:bodyPr>
            <a:normAutofit/>
          </a:bodyPr>
          <a:lstStyle/>
          <a:p>
            <a:pPr marL="284163" indent="-284163"/>
            <a:r>
              <a:rPr lang="es-ES" altLang="en-US" sz="2800" dirty="0"/>
              <a:t>Microvellosidades
Proyecciones similares a los dedos que aumentan la superficie para la absorción
</a:t>
            </a:r>
            <a:endParaRPr lang="en-US" altLang="en-US" sz="2800" dirty="0"/>
          </a:p>
        </p:txBody>
      </p:sp>
      <p:sp>
        <p:nvSpPr>
          <p:cNvPr id="39940" name="Text Box 4">
            <a:extLst>
              <a:ext uri="{FF2B5EF4-FFF2-40B4-BE49-F238E27FC236}">
                <a16:creationId xmlns:a16="http://schemas.microsoft.com/office/drawing/2014/main" id="{6B0F7781-E8B1-49B4-B384-670CAC4A3EE5}"/>
              </a:ext>
            </a:extLst>
          </p:cNvPr>
          <p:cNvSpPr txBox="1">
            <a:spLocks noChangeArrowheads="1"/>
          </p:cNvSpPr>
          <p:nvPr/>
        </p:nvSpPr>
        <p:spPr bwMode="auto">
          <a:xfrm>
            <a:off x="9296400" y="6324601"/>
            <a:ext cx="10695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3.3</a:t>
            </a:r>
          </a:p>
        </p:txBody>
      </p:sp>
      <p:pic>
        <p:nvPicPr>
          <p:cNvPr id="39941" name="Picture 5">
            <a:extLst>
              <a:ext uri="{FF2B5EF4-FFF2-40B4-BE49-F238E27FC236}">
                <a16:creationId xmlns:a16="http://schemas.microsoft.com/office/drawing/2014/main" id="{C617B26A-A29C-4250-97ED-51CA73111F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9467" t="18869" r="13885" b="16745"/>
          <a:stretch>
            <a:fillRect/>
          </a:stretch>
        </p:blipFill>
        <p:spPr bwMode="auto">
          <a:xfrm>
            <a:off x="5562600" y="1348582"/>
            <a:ext cx="4024313"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392803"/>
      </p:ext>
    </p:extLst>
  </p:cSld>
  <p:clrMapOvr>
    <a:masterClrMapping/>
  </p:clrMapOvr>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dirty="0" err="1"/>
              <a:t>Uterus</a:t>
            </a:r>
            <a:r>
              <a:rPr lang="es-ES" dirty="0"/>
              <a:t> : En forma de pera, hueco, órgano muscular que alberga el óvulo implantado fertilizado a medida que se desarrolla a lo largo del embarazo
Tubos de Falopio :También conocido como tubos uterinos u oviductos
</a:t>
            </a:r>
            <a:endParaRPr lang="en-US" dirty="0"/>
          </a:p>
          <a:p>
            <a:pPr lvl="1"/>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femeninas</a:t>
            </a:r>
            <a:r>
              <a:rPr lang="en-US" dirty="0"/>
              <a:t> :
</a:t>
            </a:r>
          </a:p>
        </p:txBody>
      </p:sp>
      <p:pic>
        <p:nvPicPr>
          <p:cNvPr id="6146" name="Picture 2" descr="Resultado de imagen para female structures"/>
          <p:cNvPicPr>
            <a:picLocks noChangeAspect="1" noChangeArrowheads="1"/>
          </p:cNvPicPr>
          <p:nvPr/>
        </p:nvPicPr>
        <p:blipFill>
          <a:blip r:embed="rId2" cstate="print"/>
          <a:srcRect/>
          <a:stretch>
            <a:fillRect/>
          </a:stretch>
        </p:blipFill>
        <p:spPr bwMode="auto">
          <a:xfrm>
            <a:off x="7239000" y="3505200"/>
            <a:ext cx="3592830" cy="3124200"/>
          </a:xfrm>
          <a:prstGeom prst="rect">
            <a:avLst/>
          </a:prstGeom>
          <a:noFill/>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pPr>
            <a:r>
              <a:rPr lang="es-ES" dirty="0"/>
              <a:t>Ovarios : Gónadas femeninas en forma de almendra par de ovarios, mantenido en su lugar por ligamentos, produce óvulos y hormonas.
Glándulas mamarias : Ubicadas en el pecho.
</a:t>
            </a:r>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femeninas</a:t>
            </a:r>
            <a:r>
              <a:rPr lang="en-US" dirty="0"/>
              <a:t> :
</a:t>
            </a:r>
          </a:p>
        </p:txBody>
      </p:sp>
      <p:pic>
        <p:nvPicPr>
          <p:cNvPr id="5122" name="Picture 2" descr="Resultado de imagen para female structures"/>
          <p:cNvPicPr>
            <a:picLocks noChangeAspect="1" noChangeArrowheads="1"/>
          </p:cNvPicPr>
          <p:nvPr/>
        </p:nvPicPr>
        <p:blipFill>
          <a:blip r:embed="rId2" cstate="print"/>
          <a:srcRect/>
          <a:stretch>
            <a:fillRect/>
          </a:stretch>
        </p:blipFill>
        <p:spPr bwMode="auto">
          <a:xfrm>
            <a:off x="5657852" y="3352800"/>
            <a:ext cx="4740637" cy="2743200"/>
          </a:xfrm>
          <a:prstGeom prst="rect">
            <a:avLst/>
          </a:prstGeom>
          <a:noFill/>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7390" y="3581400"/>
            <a:ext cx="3028052"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81331"/>
            <a:ext cx="10515600" cy="2785870"/>
          </a:xfrm>
        </p:spPr>
        <p:txBody>
          <a:bodyPr>
            <a:normAutofit fontScale="92500" lnSpcReduction="10000"/>
          </a:bodyPr>
          <a:lstStyle/>
          <a:p>
            <a:pPr>
              <a:lnSpc>
                <a:spcPct val="90000"/>
              </a:lnSpc>
            </a:pPr>
            <a:r>
              <a:rPr lang="es-ES" dirty="0"/>
              <a:t>Genitales externos :
Labia </a:t>
            </a:r>
            <a:r>
              <a:rPr lang="es-ES" dirty="0" err="1"/>
              <a:t>majora</a:t>
            </a:r>
            <a:r>
              <a:rPr lang="es-ES" dirty="0"/>
              <a:t> :Dos pliegues de piel que contienen tejido graso y cubierto sin pelo
Labia minora :Dos pliegues delgados de tejido situados dentro de los pliegues de los labios mayores
Orificio vaginal : Situado en la parte inferior del vestíbulo, por debajo del carne urinaria
</a:t>
            </a:r>
            <a:endParaRPr lang="en-US" dirty="0"/>
          </a:p>
          <a:p>
            <a:endParaRPr lang="en-US" dirty="0">
              <a:solidFill>
                <a:schemeClr val="accent2"/>
              </a:solidFill>
            </a:endParaRPr>
          </a:p>
          <a:p>
            <a:pPr>
              <a:lnSpc>
                <a:spcPct val="90000"/>
              </a:lnSpc>
              <a:buFont typeface="Wingdings" pitchFamily="2" charset="2"/>
              <a:buChar char="§"/>
            </a:pPr>
            <a:endParaRPr lang="en-US" dirty="0"/>
          </a:p>
          <a:p>
            <a:endParaRPr lang="en-US" dirty="0"/>
          </a:p>
          <a:p>
            <a:pPr lvl="1"/>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femeninas</a:t>
            </a:r>
            <a:r>
              <a:rPr lang="en-US" dirty="0"/>
              <a:t> :
</a:t>
            </a:r>
          </a:p>
        </p:txBody>
      </p:sp>
      <p:pic>
        <p:nvPicPr>
          <p:cNvPr id="5" name="Picture 4" descr="http://cdn4.nursingcrib.com/wp-content/uploads/adam-female-reproductive-system1.jpg"/>
          <p:cNvPicPr/>
          <p:nvPr/>
        </p:nvPicPr>
        <p:blipFill>
          <a:blip r:embed="rId2" cstate="print"/>
          <a:srcRect/>
          <a:stretch>
            <a:fillRect/>
          </a:stretch>
        </p:blipFill>
        <p:spPr bwMode="auto">
          <a:xfrm>
            <a:off x="6797040" y="4369788"/>
            <a:ext cx="3575018" cy="2488212"/>
          </a:xfrm>
          <a:prstGeom prst="rect">
            <a:avLst/>
          </a:prstGeom>
          <a:noFill/>
          <a:ln w="9525">
            <a:noFill/>
            <a:miter lim="800000"/>
            <a:headEnd/>
            <a:tailEnd/>
          </a:ln>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00400" y="4191000"/>
            <a:ext cx="3352800" cy="2183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371601"/>
            <a:ext cx="9464040" cy="3505200"/>
          </a:xfrm>
        </p:spPr>
        <p:txBody>
          <a:bodyPr>
            <a:normAutofit/>
          </a:bodyPr>
          <a:lstStyle/>
          <a:p>
            <a:pPr>
              <a:lnSpc>
                <a:spcPct val="90000"/>
              </a:lnSpc>
            </a:pPr>
            <a:r>
              <a:rPr lang="es-ES" dirty="0"/>
              <a:t>Genitales externos :
</a:t>
            </a:r>
            <a:r>
              <a:rPr lang="es-ES" dirty="0" err="1"/>
              <a:t>Clitoris</a:t>
            </a:r>
            <a:r>
              <a:rPr lang="es-ES" dirty="0"/>
              <a:t> : Corto, órgano alargado compuesto de tejido eréctil, Situado justo detrás de la unión superior de los labios menores
Vagina : Tubo muscular que conecta el útero con la vulva. Órganos femeninos de la cópula
</a:t>
            </a:r>
            <a:endParaRPr lang="en-US" dirty="0">
              <a:solidFill>
                <a:schemeClr val="accent2"/>
              </a:solidFill>
            </a:endParaRPr>
          </a:p>
          <a:p>
            <a:endParaRPr lang="en-US" dirty="0">
              <a:solidFill>
                <a:schemeClr val="accent2"/>
              </a:solidFill>
            </a:endParaRPr>
          </a:p>
          <a:p>
            <a:pPr>
              <a:lnSpc>
                <a:spcPct val="90000"/>
              </a:lnSpc>
              <a:buFont typeface="Wingdings" pitchFamily="2" charset="2"/>
              <a:buChar char="§"/>
            </a:pPr>
            <a:endParaRPr lang="en-US" dirty="0"/>
          </a:p>
          <a:p>
            <a:endParaRPr lang="en-US" dirty="0"/>
          </a:p>
          <a:p>
            <a:pPr lvl="1"/>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femeninas</a:t>
            </a:r>
            <a:r>
              <a:rPr lang="en-US" dirty="0"/>
              <a:t> :
</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4191000"/>
            <a:ext cx="4867117"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2840" y="4285944"/>
            <a:ext cx="2935605" cy="2019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29"/>
            <a:ext cx="9464040" cy="2404872"/>
          </a:xfrm>
        </p:spPr>
        <p:txBody>
          <a:bodyPr>
            <a:normAutofit lnSpcReduction="10000"/>
          </a:bodyPr>
          <a:lstStyle/>
          <a:p>
            <a:pPr>
              <a:lnSpc>
                <a:spcPct val="90000"/>
              </a:lnSpc>
            </a:pPr>
            <a:r>
              <a:rPr lang="es-ES" dirty="0"/>
              <a:t>Testículos : Gónadas masculinas, pequeñas glándulas ovoides, Responsable de la producción de espermatozoides y testosterona.
Escroto :</a:t>
            </a:r>
            <a:r>
              <a:rPr lang="es-ES" dirty="0" err="1"/>
              <a:t>Sac</a:t>
            </a:r>
            <a:r>
              <a:rPr lang="es-ES" dirty="0"/>
              <a:t> situado posterior al pene, Casas de los testículos.
</a:t>
            </a:r>
            <a:endParaRPr lang="en-US" dirty="0"/>
          </a:p>
          <a:p>
            <a:pPr>
              <a:lnSpc>
                <a:spcPct val="90000"/>
              </a:lnSpc>
            </a:pPr>
            <a:endParaRPr lang="en-US" dirty="0"/>
          </a:p>
          <a:p>
            <a:pPr lvl="1">
              <a:lnSpc>
                <a:spcPct val="90000"/>
              </a:lnSpc>
            </a:pPr>
            <a:endParaRPr lang="en-US" dirty="0"/>
          </a:p>
          <a:p>
            <a:endParaRPr lang="en-US" dirty="0">
              <a:solidFill>
                <a:schemeClr val="accent2"/>
              </a:solidFill>
            </a:endParaRPr>
          </a:p>
          <a:p>
            <a:pPr>
              <a:lnSpc>
                <a:spcPct val="90000"/>
              </a:lnSpc>
              <a:buFont typeface="Wingdings" pitchFamily="2" charset="2"/>
              <a:buChar char="§"/>
            </a:pPr>
            <a:endParaRPr lang="en-US" dirty="0"/>
          </a:p>
          <a:p>
            <a:pPr>
              <a:buNone/>
            </a:pPr>
            <a:endParaRPr lang="en-US" dirty="0"/>
          </a:p>
          <a:p>
            <a:pPr lvl="1"/>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masculinas</a:t>
            </a:r>
            <a:r>
              <a:rPr lang="en-US" dirty="0"/>
              <a:t> :
</a:t>
            </a:r>
          </a:p>
        </p:txBody>
      </p:sp>
      <p:pic>
        <p:nvPicPr>
          <p:cNvPr id="4" name="Picture 3" descr="Resultado de imagen para male reproductive structures"/>
          <p:cNvPicPr/>
          <p:nvPr/>
        </p:nvPicPr>
        <p:blipFill>
          <a:blip r:embed="rId2" cstate="print"/>
          <a:srcRect/>
          <a:stretch>
            <a:fillRect/>
          </a:stretch>
        </p:blipFill>
        <p:spPr bwMode="auto">
          <a:xfrm>
            <a:off x="6271260" y="3581400"/>
            <a:ext cx="4030980" cy="2743200"/>
          </a:xfrm>
          <a:prstGeom prst="rect">
            <a:avLst/>
          </a:prstGeom>
          <a:noFill/>
          <a:ln w="9525">
            <a:noFill/>
            <a:miter lim="800000"/>
            <a:headEnd/>
            <a:tailEnd/>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90000"/>
              </a:lnSpc>
            </a:pPr>
            <a:r>
              <a:rPr lang="es-ES" sz="2800" dirty="0"/>
              <a:t>Glándula de la próstata :Se encuentra justo debajo de la vejiga urinaria, transporta finas, de color lechoso, secreciones alcalinas que mejoran la motilidad de los espermatozoides 
Pene : Órgano masculino de la cópula 
</a:t>
            </a:r>
            <a:endParaRPr lang="en-US" sz="2400" dirty="0">
              <a:solidFill>
                <a:schemeClr val="accent2"/>
              </a:solidFill>
            </a:endParaRPr>
          </a:p>
          <a:p>
            <a:endParaRPr lang="en-US" dirty="0"/>
          </a:p>
          <a:p>
            <a:pPr lvl="1"/>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Estructuras</a:t>
            </a:r>
            <a:r>
              <a:rPr lang="en-US" dirty="0"/>
              <a:t> </a:t>
            </a:r>
            <a:r>
              <a:rPr lang="en-US" dirty="0" err="1"/>
              <a:t>masculinas</a:t>
            </a:r>
            <a:r>
              <a:rPr lang="en-US" dirty="0"/>
              <a:t> :
</a:t>
            </a:r>
          </a:p>
        </p:txBody>
      </p:sp>
      <p:pic>
        <p:nvPicPr>
          <p:cNvPr id="1026" name="Picture 2" descr="Resultado de imagen para male reproductive structures"/>
          <p:cNvPicPr>
            <a:picLocks noChangeAspect="1" noChangeArrowheads="1"/>
          </p:cNvPicPr>
          <p:nvPr/>
        </p:nvPicPr>
        <p:blipFill>
          <a:blip r:embed="rId2" cstate="print"/>
          <a:srcRect/>
          <a:stretch>
            <a:fillRect/>
          </a:stretch>
        </p:blipFill>
        <p:spPr bwMode="auto">
          <a:xfrm>
            <a:off x="6477000" y="3744310"/>
            <a:ext cx="4381500" cy="275647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9A630A9F-6D8A-4606-8839-C12ABC54354A}"/>
              </a:ext>
            </a:extLst>
          </p:cNvPr>
          <p:cNvSpPr>
            <a:spLocks noGrp="1" noChangeArrowheads="1"/>
          </p:cNvSpPr>
          <p:nvPr>
            <p:ph type="title"/>
          </p:nvPr>
        </p:nvSpPr>
        <p:spPr/>
        <p:txBody>
          <a:bodyPr>
            <a:normAutofit fontScale="90000"/>
          </a:bodyPr>
          <a:lstStyle/>
          <a:p>
            <a:pPr marL="455613"/>
            <a:r>
              <a:rPr lang="en-US" altLang="en-US" dirty="0" err="1"/>
              <a:t>Citoplasma</a:t>
            </a:r>
            <a:r>
              <a:rPr lang="en-US" altLang="en-US" dirty="0"/>
              <a:t>
</a:t>
            </a:r>
          </a:p>
        </p:txBody>
      </p:sp>
      <p:sp>
        <p:nvSpPr>
          <p:cNvPr id="41987" name="Rectangle 3">
            <a:extLst>
              <a:ext uri="{FF2B5EF4-FFF2-40B4-BE49-F238E27FC236}">
                <a16:creationId xmlns:a16="http://schemas.microsoft.com/office/drawing/2014/main" id="{4007F54B-2A96-4344-B410-2DE1A9D5EBF0}"/>
              </a:ext>
            </a:extLst>
          </p:cNvPr>
          <p:cNvSpPr>
            <a:spLocks noGrp="1" noChangeArrowheads="1"/>
          </p:cNvSpPr>
          <p:nvPr>
            <p:ph type="body" idx="1"/>
          </p:nvPr>
        </p:nvSpPr>
        <p:spPr>
          <a:xfrm>
            <a:off x="0" y="1447800"/>
            <a:ext cx="6934200" cy="4440238"/>
          </a:xfrm>
        </p:spPr>
        <p:txBody>
          <a:bodyPr>
            <a:noAutofit/>
          </a:bodyPr>
          <a:lstStyle/>
          <a:p>
            <a:pPr marL="284163" indent="-284163"/>
            <a:r>
              <a:rPr lang="es-ES" altLang="en-US" sz="2800" dirty="0"/>
              <a:t>Material fuera del núcleo y dentro de la membrana plasmática
Citosol
Líquido que suspende otros elementos
Organelos
Maquinaria metabólica de la célula
Inclusiones
Unidades no operativas</a:t>
            </a:r>
            <a:endParaRPr lang="en-US" altLang="en-US" sz="2800" dirty="0"/>
          </a:p>
        </p:txBody>
      </p:sp>
      <p:pic>
        <p:nvPicPr>
          <p:cNvPr id="5122" name="Picture 2" descr="Image result for cytoplas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23125" y="2590800"/>
            <a:ext cx="5068875" cy="3744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88802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a:extLst>
              <a:ext uri="{FF2B5EF4-FFF2-40B4-BE49-F238E27FC236}">
                <a16:creationId xmlns:a16="http://schemas.microsoft.com/office/drawing/2014/main" id="{A8836406-F69C-4081-9903-744892491FEC}"/>
              </a:ext>
            </a:extLst>
          </p:cNvPr>
          <p:cNvSpPr txBox="1">
            <a:spLocks noChangeArrowheads="1"/>
          </p:cNvSpPr>
          <p:nvPr/>
        </p:nvSpPr>
        <p:spPr bwMode="auto">
          <a:xfrm>
            <a:off x="1905001" y="1600201"/>
            <a:ext cx="82454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687388" indent="-230188">
              <a:defRPr>
                <a:solidFill>
                  <a:schemeClr val="tx1"/>
                </a:solidFill>
                <a:latin typeface="Arial" panose="020B0604020202020204" pitchFamily="34" charset="0"/>
              </a:defRPr>
            </a:lvl2pPr>
            <a:lvl3pPr marL="1030288" indent="-228600">
              <a:defRPr>
                <a:solidFill>
                  <a:schemeClr val="tx1"/>
                </a:solidFill>
                <a:latin typeface="Arial" panose="020B0604020202020204" pitchFamily="34" charset="0"/>
              </a:defRPr>
            </a:lvl3pPr>
            <a:lvl4pPr marL="1825625">
              <a:defRPr>
                <a:solidFill>
                  <a:schemeClr val="tx1"/>
                </a:solidFill>
                <a:latin typeface="Arial" panose="020B0604020202020204" pitchFamily="34" charset="0"/>
              </a:defRPr>
            </a:lvl4pPr>
            <a:lvl5pPr marL="1939925">
              <a:defRPr>
                <a:solidFill>
                  <a:schemeClr val="tx1"/>
                </a:solidFill>
                <a:latin typeface="Arial" panose="020B0604020202020204" pitchFamily="34" charset="0"/>
              </a:defRPr>
            </a:lvl5pPr>
            <a:lvl6pPr marL="2397125" fontAlgn="base">
              <a:spcBef>
                <a:spcPct val="0"/>
              </a:spcBef>
              <a:spcAft>
                <a:spcPct val="0"/>
              </a:spcAft>
              <a:defRPr>
                <a:solidFill>
                  <a:schemeClr val="tx1"/>
                </a:solidFill>
                <a:latin typeface="Arial" panose="020B0604020202020204" pitchFamily="34" charset="0"/>
              </a:defRPr>
            </a:lvl6pPr>
            <a:lvl7pPr marL="2854325" fontAlgn="base">
              <a:spcBef>
                <a:spcPct val="0"/>
              </a:spcBef>
              <a:spcAft>
                <a:spcPct val="0"/>
              </a:spcAft>
              <a:defRPr>
                <a:solidFill>
                  <a:schemeClr val="tx1"/>
                </a:solidFill>
                <a:latin typeface="Arial" panose="020B0604020202020204" pitchFamily="34" charset="0"/>
              </a:defRPr>
            </a:lvl7pPr>
            <a:lvl8pPr marL="3311525" fontAlgn="base">
              <a:spcBef>
                <a:spcPct val="0"/>
              </a:spcBef>
              <a:spcAft>
                <a:spcPct val="0"/>
              </a:spcAft>
              <a:defRPr>
                <a:solidFill>
                  <a:schemeClr val="tx1"/>
                </a:solidFill>
                <a:latin typeface="Arial" panose="020B0604020202020204" pitchFamily="34" charset="0"/>
              </a:defRPr>
            </a:lvl8pPr>
            <a:lvl9pPr marL="3768725" fontAlgn="base">
              <a:spcBef>
                <a:spcPct val="0"/>
              </a:spcBef>
              <a:spcAft>
                <a:spcPct val="0"/>
              </a:spcAft>
              <a:defRPr>
                <a:solidFill>
                  <a:schemeClr val="tx1"/>
                </a:solidFill>
                <a:latin typeface="Arial" panose="020B0604020202020204" pitchFamily="34" charset="0"/>
              </a:defRPr>
            </a:lvl9pPr>
          </a:lstStyle>
          <a:p>
            <a:pPr>
              <a:lnSpc>
                <a:spcPct val="80000"/>
              </a:lnSpc>
              <a:spcAft>
                <a:spcPct val="50000"/>
              </a:spcAft>
              <a:buClr>
                <a:srgbClr val="FF6600"/>
              </a:buClr>
              <a:buFont typeface="Symbol" panose="05050102010706020507" pitchFamily="18" charset="2"/>
              <a:buNone/>
            </a:pPr>
            <a:endParaRPr lang="en-US" altLang="en-US" sz="3000"/>
          </a:p>
        </p:txBody>
      </p:sp>
      <p:sp>
        <p:nvSpPr>
          <p:cNvPr id="43011" name="Rectangle 3">
            <a:extLst>
              <a:ext uri="{FF2B5EF4-FFF2-40B4-BE49-F238E27FC236}">
                <a16:creationId xmlns:a16="http://schemas.microsoft.com/office/drawing/2014/main" id="{7228AA2B-16A7-4CBD-8FCB-1F0EBD2238E9}"/>
              </a:ext>
            </a:extLst>
          </p:cNvPr>
          <p:cNvSpPr>
            <a:spLocks noGrp="1" noChangeArrowheads="1"/>
          </p:cNvSpPr>
          <p:nvPr>
            <p:ph type="title"/>
          </p:nvPr>
        </p:nvSpPr>
        <p:spPr>
          <a:xfrm>
            <a:off x="1981200" y="274638"/>
            <a:ext cx="8229600" cy="944562"/>
          </a:xfrm>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3012" name="Text Box 4">
            <a:extLst>
              <a:ext uri="{FF2B5EF4-FFF2-40B4-BE49-F238E27FC236}">
                <a16:creationId xmlns:a16="http://schemas.microsoft.com/office/drawing/2014/main" id="{9607668E-924F-4C11-8C40-1FBCCBA906B3}"/>
              </a:ext>
            </a:extLst>
          </p:cNvPr>
          <p:cNvSpPr txBox="1">
            <a:spLocks noChangeArrowheads="1"/>
          </p:cNvSpPr>
          <p:nvPr/>
        </p:nvSpPr>
        <p:spPr bwMode="auto">
          <a:xfrm>
            <a:off x="9296400" y="6324601"/>
            <a:ext cx="10695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3.4</a:t>
            </a:r>
          </a:p>
        </p:txBody>
      </p:sp>
      <p:pic>
        <p:nvPicPr>
          <p:cNvPr id="43013" name="Picture 5">
            <a:extLst>
              <a:ext uri="{FF2B5EF4-FFF2-40B4-BE49-F238E27FC236}">
                <a16:creationId xmlns:a16="http://schemas.microsoft.com/office/drawing/2014/main" id="{DF6CB544-70E7-4F54-AEA5-7B1C674FA6A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3868" t="12526" r="3845" b="5554"/>
          <a:stretch>
            <a:fillRect/>
          </a:stretch>
        </p:blipFill>
        <p:spPr bwMode="auto">
          <a:xfrm>
            <a:off x="2438400" y="1143001"/>
            <a:ext cx="7391400" cy="5070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4987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A9E0E98-41C9-48F4-BF8F-0439A6824C0F}"/>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4035" name="Rectangle 3">
            <a:extLst>
              <a:ext uri="{FF2B5EF4-FFF2-40B4-BE49-F238E27FC236}">
                <a16:creationId xmlns:a16="http://schemas.microsoft.com/office/drawing/2014/main" id="{CFE21E95-D01E-4214-B784-5987F516E45F}"/>
              </a:ext>
            </a:extLst>
          </p:cNvPr>
          <p:cNvSpPr>
            <a:spLocks noGrp="1" noChangeArrowheads="1"/>
          </p:cNvSpPr>
          <p:nvPr>
            <p:ph type="body" idx="1"/>
          </p:nvPr>
        </p:nvSpPr>
        <p:spPr>
          <a:xfrm>
            <a:off x="0" y="1481329"/>
            <a:ext cx="6172200" cy="4525963"/>
          </a:xfrm>
        </p:spPr>
        <p:txBody>
          <a:bodyPr>
            <a:noAutofit/>
          </a:bodyPr>
          <a:lstStyle/>
          <a:p>
            <a:pPr marL="284163" indent="-284163"/>
            <a:r>
              <a:rPr lang="es-ES" altLang="en-US" sz="2800" dirty="0"/>
              <a:t>Ribosomas
Hecho de proteínas y ARN
Sitios de síntesis de proteínas
Encontrado en dos ubicaciones
Libre en el citoplasma
Adjunto al retículo endoplasmático áspero
</a:t>
            </a:r>
            <a:endParaRPr lang="en-US" altLang="en-US" sz="2800" dirty="0"/>
          </a:p>
        </p:txBody>
      </p:sp>
      <p:pic>
        <p:nvPicPr>
          <p:cNvPr id="6146" name="Picture 2" descr="Image result for ribosom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0" y="4419600"/>
            <a:ext cx="4191000" cy="20955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ribosom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46969" y="1183769"/>
            <a:ext cx="3982596" cy="2584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806950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D33CB6C-6971-48F0-9FB1-8444CB4F1601}"/>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5059" name="Rectangle 3">
            <a:extLst>
              <a:ext uri="{FF2B5EF4-FFF2-40B4-BE49-F238E27FC236}">
                <a16:creationId xmlns:a16="http://schemas.microsoft.com/office/drawing/2014/main" id="{EBFAAA0A-ADDF-42C0-B09E-57B0C1BD3E9A}"/>
              </a:ext>
            </a:extLst>
          </p:cNvPr>
          <p:cNvSpPr>
            <a:spLocks noGrp="1" noChangeArrowheads="1"/>
          </p:cNvSpPr>
          <p:nvPr>
            <p:ph type="body" idx="1"/>
          </p:nvPr>
        </p:nvSpPr>
        <p:spPr>
          <a:xfrm>
            <a:off x="0" y="1600201"/>
            <a:ext cx="7086600" cy="4346575"/>
          </a:xfrm>
        </p:spPr>
        <p:txBody>
          <a:bodyPr>
            <a:noAutofit/>
          </a:bodyPr>
          <a:lstStyle/>
          <a:p>
            <a:pPr marL="284163" indent="-284163">
              <a:lnSpc>
                <a:spcPct val="90000"/>
              </a:lnSpc>
            </a:pPr>
            <a:r>
              <a:rPr lang="en-US" altLang="en-US" sz="2800" dirty="0" err="1"/>
              <a:t>Retículo</a:t>
            </a:r>
            <a:r>
              <a:rPr lang="en-US" altLang="en-US" sz="2800" dirty="0"/>
              <a:t> </a:t>
            </a:r>
            <a:r>
              <a:rPr lang="en-US" altLang="en-US" sz="2800" dirty="0" err="1"/>
              <a:t>endoplasmático</a:t>
            </a:r>
            <a:r>
              <a:rPr lang="en-US" altLang="en-US" sz="2800" dirty="0"/>
              <a:t> (ER)
</a:t>
            </a:r>
            <a:r>
              <a:rPr lang="en-US" altLang="en-US" sz="2800" dirty="0" err="1"/>
              <a:t>Túbulos</a:t>
            </a:r>
            <a:r>
              <a:rPr lang="en-US" altLang="en-US" sz="2800" dirty="0"/>
              <a:t> </a:t>
            </a:r>
            <a:r>
              <a:rPr lang="en-US" altLang="en-US" sz="2800" dirty="0" err="1"/>
              <a:t>llenos</a:t>
            </a:r>
            <a:r>
              <a:rPr lang="en-US" altLang="en-US" sz="2800" dirty="0"/>
              <a:t> de </a:t>
            </a:r>
            <a:r>
              <a:rPr lang="en-US" altLang="en-US" sz="2800" dirty="0" err="1"/>
              <a:t>líquido</a:t>
            </a:r>
            <a:r>
              <a:rPr lang="en-US" altLang="en-US" sz="2800" dirty="0"/>
              <a:t> para </a:t>
            </a:r>
            <a:r>
              <a:rPr lang="en-US" altLang="en-US" sz="2800" dirty="0" err="1"/>
              <a:t>transportar</a:t>
            </a:r>
            <a:r>
              <a:rPr lang="en-US" altLang="en-US" sz="2800" dirty="0"/>
              <a:t> </a:t>
            </a:r>
            <a:r>
              <a:rPr lang="en-US" altLang="en-US" sz="2800" dirty="0" err="1"/>
              <a:t>sustancias</a:t>
            </a:r>
            <a:r>
              <a:rPr lang="en-US" altLang="en-US" sz="2800" dirty="0"/>
              <a:t>
Dos </a:t>
            </a:r>
            <a:r>
              <a:rPr lang="en-US" altLang="en-US" sz="2800" dirty="0" err="1"/>
              <a:t>tipos</a:t>
            </a:r>
            <a:r>
              <a:rPr lang="en-US" altLang="en-US" sz="2800" dirty="0"/>
              <a:t> de </a:t>
            </a:r>
            <a:r>
              <a:rPr lang="en-US" altLang="en-US" sz="2800" dirty="0" err="1"/>
              <a:t>Urgencias</a:t>
            </a:r>
            <a:r>
              <a:rPr lang="en-US" altLang="en-US" sz="2800" dirty="0"/>
              <a:t>
</a:t>
            </a:r>
            <a:r>
              <a:rPr lang="en-US" altLang="en-US" sz="2800" dirty="0" err="1"/>
              <a:t>Retículo</a:t>
            </a:r>
            <a:r>
              <a:rPr lang="en-US" altLang="en-US" sz="2800" dirty="0"/>
              <a:t> </a:t>
            </a:r>
            <a:r>
              <a:rPr lang="en-US" altLang="en-US" sz="2800" dirty="0" err="1"/>
              <a:t>endoplasmático</a:t>
            </a:r>
            <a:r>
              <a:rPr lang="en-US" altLang="en-US" sz="2800" dirty="0"/>
              <a:t> </a:t>
            </a:r>
            <a:r>
              <a:rPr lang="en-US" altLang="en-US" sz="2800" dirty="0" err="1"/>
              <a:t>áspero</a:t>
            </a:r>
            <a:r>
              <a:rPr lang="en-US" altLang="en-US" sz="2800" dirty="0"/>
              <a:t>
Studded con </a:t>
            </a:r>
            <a:r>
              <a:rPr lang="en-US" altLang="en-US" sz="2800" dirty="0" err="1"/>
              <a:t>ribosomas</a:t>
            </a:r>
            <a:r>
              <a:rPr lang="en-US" altLang="en-US" sz="2800" dirty="0"/>
              <a:t>
Sitio </a:t>
            </a:r>
            <a:r>
              <a:rPr lang="en-US" altLang="en-US" sz="2800" dirty="0" err="1"/>
              <a:t>donde</a:t>
            </a:r>
            <a:r>
              <a:rPr lang="en-US" altLang="en-US" sz="2800" dirty="0"/>
              <a:t> se </a:t>
            </a:r>
            <a:r>
              <a:rPr lang="en-US" altLang="en-US" sz="2800" dirty="0" err="1"/>
              <a:t>forman</a:t>
            </a:r>
            <a:r>
              <a:rPr lang="en-US" altLang="en-US" sz="2800" dirty="0"/>
              <a:t> </a:t>
            </a:r>
            <a:r>
              <a:rPr lang="en-US" altLang="en-US" sz="2800" dirty="0" err="1"/>
              <a:t>materiales</a:t>
            </a:r>
            <a:r>
              <a:rPr lang="en-US" altLang="en-US" sz="2800" dirty="0"/>
              <a:t> de </a:t>
            </a:r>
            <a:r>
              <a:rPr lang="en-US" altLang="en-US" sz="2800" dirty="0" err="1"/>
              <a:t>construcción</a:t>
            </a:r>
            <a:r>
              <a:rPr lang="en-US" altLang="en-US" sz="2800" dirty="0"/>
              <a:t> de </a:t>
            </a:r>
            <a:r>
              <a:rPr lang="en-US" altLang="en-US" sz="2800" dirty="0" err="1"/>
              <a:t>membrana</a:t>
            </a:r>
            <a:r>
              <a:rPr lang="en-US" altLang="en-US" sz="2800" dirty="0"/>
              <a:t> </a:t>
            </a:r>
            <a:r>
              <a:rPr lang="en-US" altLang="en-US" sz="2800" dirty="0" err="1"/>
              <a:t>celular</a:t>
            </a:r>
            <a:r>
              <a:rPr lang="en-US" altLang="en-US" sz="2800" dirty="0"/>
              <a:t>
</a:t>
            </a:r>
          </a:p>
        </p:txBody>
      </p:sp>
      <p:pic>
        <p:nvPicPr>
          <p:cNvPr id="7170" name="Picture 2" descr="Image result for endoplasmic reticul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0" y="2136776"/>
            <a:ext cx="4264024" cy="4264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1995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D33CB6C-6971-48F0-9FB1-8444CB4F1601}"/>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5059" name="Rectangle 3">
            <a:extLst>
              <a:ext uri="{FF2B5EF4-FFF2-40B4-BE49-F238E27FC236}">
                <a16:creationId xmlns:a16="http://schemas.microsoft.com/office/drawing/2014/main" id="{EBFAAA0A-ADDF-42C0-B09E-57B0C1BD3E9A}"/>
              </a:ext>
            </a:extLst>
          </p:cNvPr>
          <p:cNvSpPr>
            <a:spLocks noGrp="1" noChangeArrowheads="1"/>
          </p:cNvSpPr>
          <p:nvPr>
            <p:ph type="body" idx="1"/>
          </p:nvPr>
        </p:nvSpPr>
        <p:spPr>
          <a:xfrm>
            <a:off x="0" y="1600201"/>
            <a:ext cx="7086600" cy="4346575"/>
          </a:xfrm>
        </p:spPr>
        <p:txBody>
          <a:bodyPr>
            <a:noAutofit/>
          </a:bodyPr>
          <a:lstStyle/>
          <a:p>
            <a:pPr marL="284163" indent="-284163">
              <a:lnSpc>
                <a:spcPct val="90000"/>
              </a:lnSpc>
            </a:pPr>
            <a:r>
              <a:rPr lang="es-ES" altLang="en-US" sz="2800" dirty="0"/>
              <a:t>Retículo endoplasmático (ER)
Túbulos llenos de líquido para transportar sustancias
Dos tipos de Urgencias
Retículo endoplasmático suave
Funciones en la síntesis y descomposición del colesterol, metabolismo de las grasas y desintoxicación de fármacos
</a:t>
            </a:r>
            <a:endParaRPr lang="en-US" altLang="en-US" sz="2800" dirty="0"/>
          </a:p>
        </p:txBody>
      </p:sp>
      <p:pic>
        <p:nvPicPr>
          <p:cNvPr id="7170" name="Picture 2" descr="Image result for endoplasmic reticulu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72400" y="2136776"/>
            <a:ext cx="4264024" cy="4264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1995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44438F66-2489-4A68-A40A-3DB6D458F97C}"/>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6083" name="Rectangle 3">
            <a:extLst>
              <a:ext uri="{FF2B5EF4-FFF2-40B4-BE49-F238E27FC236}">
                <a16:creationId xmlns:a16="http://schemas.microsoft.com/office/drawing/2014/main" id="{1046A7D6-A33D-45CE-8A53-03C5CDC23B75}"/>
              </a:ext>
            </a:extLst>
          </p:cNvPr>
          <p:cNvSpPr>
            <a:spLocks noGrp="1" noChangeArrowheads="1"/>
          </p:cNvSpPr>
          <p:nvPr>
            <p:ph type="body" idx="1"/>
          </p:nvPr>
        </p:nvSpPr>
        <p:spPr>
          <a:xfrm>
            <a:off x="609600" y="1481329"/>
            <a:ext cx="5029200" cy="4525963"/>
          </a:xfrm>
        </p:spPr>
        <p:txBody>
          <a:bodyPr>
            <a:noAutofit/>
          </a:bodyPr>
          <a:lstStyle/>
          <a:p>
            <a:pPr marL="284163" indent="-284163"/>
            <a:r>
              <a:rPr lang="en-US" altLang="en-US" sz="2800" dirty="0"/>
              <a:t>Golgi
</a:t>
            </a:r>
            <a:r>
              <a:rPr lang="en-US" altLang="en-US" sz="2800" dirty="0" err="1"/>
              <a:t>Modifica</a:t>
            </a:r>
            <a:r>
              <a:rPr lang="en-US" altLang="en-US" sz="2800" dirty="0"/>
              <a:t> y </a:t>
            </a:r>
            <a:r>
              <a:rPr lang="en-US" altLang="en-US" sz="2800" dirty="0" err="1"/>
              <a:t>empaqueta</a:t>
            </a:r>
            <a:r>
              <a:rPr lang="en-US" altLang="en-US" sz="2800" dirty="0"/>
              <a:t> </a:t>
            </a:r>
            <a:r>
              <a:rPr lang="en-US" altLang="en-US" sz="2800" dirty="0" err="1"/>
              <a:t>proteínas</a:t>
            </a:r>
            <a:r>
              <a:rPr lang="en-US" altLang="en-US" sz="2800" dirty="0"/>
              <a:t>
Produce </a:t>
            </a:r>
            <a:r>
              <a:rPr lang="en-US" altLang="en-US" sz="2800" dirty="0" err="1"/>
              <a:t>diferentes</a:t>
            </a:r>
            <a:r>
              <a:rPr lang="en-US" altLang="en-US" sz="2800" dirty="0"/>
              <a:t> </a:t>
            </a:r>
            <a:r>
              <a:rPr lang="en-US" altLang="en-US" sz="2800" dirty="0" err="1"/>
              <a:t>tipos</a:t>
            </a:r>
            <a:r>
              <a:rPr lang="en-US" altLang="en-US" sz="2800" dirty="0"/>
              <a:t> de </a:t>
            </a:r>
            <a:r>
              <a:rPr lang="en-US" altLang="en-US" sz="2800" dirty="0" err="1"/>
              <a:t>paquetes</a:t>
            </a:r>
            <a:r>
              <a:rPr lang="en-US" altLang="en-US" sz="2800" dirty="0"/>
              <a:t>
</a:t>
            </a:r>
            <a:r>
              <a:rPr lang="en-US" altLang="en-US" sz="2800" dirty="0" err="1"/>
              <a:t>Vesículas</a:t>
            </a:r>
            <a:r>
              <a:rPr lang="en-US" altLang="en-US" sz="2800" dirty="0"/>
              <a:t> </a:t>
            </a:r>
            <a:r>
              <a:rPr lang="en-US" altLang="en-US" sz="2800" dirty="0" err="1"/>
              <a:t>secretoras</a:t>
            </a:r>
            <a:r>
              <a:rPr lang="en-US" altLang="en-US" sz="2800" dirty="0"/>
              <a:t>
</a:t>
            </a:r>
            <a:r>
              <a:rPr lang="en-US" altLang="en-US" sz="2800" dirty="0" err="1"/>
              <a:t>Componentes</a:t>
            </a:r>
            <a:r>
              <a:rPr lang="en-US" altLang="en-US" sz="2800" dirty="0"/>
              <a:t> de </a:t>
            </a:r>
            <a:r>
              <a:rPr lang="en-US" altLang="en-US" sz="2800" dirty="0" err="1"/>
              <a:t>membrana</a:t>
            </a:r>
            <a:r>
              <a:rPr lang="en-US" altLang="en-US" sz="2800" dirty="0"/>
              <a:t> </a:t>
            </a:r>
            <a:r>
              <a:rPr lang="en-US" altLang="en-US" sz="2800" dirty="0" err="1"/>
              <a:t>celular</a:t>
            </a:r>
            <a:r>
              <a:rPr lang="en-US" altLang="en-US" sz="2800" dirty="0"/>
              <a:t>
</a:t>
            </a:r>
            <a:r>
              <a:rPr lang="en-US" altLang="en-US" sz="2800" dirty="0" err="1"/>
              <a:t>Lisosomas</a:t>
            </a:r>
            <a:endParaRPr lang="en-US" altLang="en-US" sz="2800" dirty="0"/>
          </a:p>
        </p:txBody>
      </p:sp>
      <p:pic>
        <p:nvPicPr>
          <p:cNvPr id="8194" name="Picture 2" descr="Image result for golgi apparatu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1905000"/>
            <a:ext cx="5715000" cy="4286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64022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69CF7F4F-F394-49BF-8B8E-16A398D7C0BC}"/>
              </a:ext>
            </a:extLst>
          </p:cNvPr>
          <p:cNvSpPr>
            <a:spLocks noGrp="1" noChangeArrowheads="1"/>
          </p:cNvSpPr>
          <p:nvPr>
            <p:ph type="title"/>
          </p:nvPr>
        </p:nvSpPr>
        <p:spPr/>
        <p:txBody>
          <a:bodyPr>
            <a:normAutofit fontScale="90000"/>
          </a:bodyPr>
          <a:lstStyle/>
          <a:p>
            <a:pPr marL="455613"/>
            <a:r>
              <a:rPr lang="en-US" altLang="en-US" dirty="0" err="1"/>
              <a:t>Aparato</a:t>
            </a:r>
            <a:r>
              <a:rPr lang="en-US" altLang="en-US" dirty="0"/>
              <a:t> de Golgi
</a:t>
            </a:r>
          </a:p>
        </p:txBody>
      </p:sp>
      <p:sp>
        <p:nvSpPr>
          <p:cNvPr id="47107" name="Text Box 3">
            <a:extLst>
              <a:ext uri="{FF2B5EF4-FFF2-40B4-BE49-F238E27FC236}">
                <a16:creationId xmlns:a16="http://schemas.microsoft.com/office/drawing/2014/main" id="{D41D1E64-1FA8-4BA2-84EA-DE6BCD094B59}"/>
              </a:ext>
            </a:extLst>
          </p:cNvPr>
          <p:cNvSpPr txBox="1">
            <a:spLocks noChangeArrowheads="1"/>
          </p:cNvSpPr>
          <p:nvPr/>
        </p:nvSpPr>
        <p:spPr bwMode="auto">
          <a:xfrm>
            <a:off x="9296400" y="6324601"/>
            <a:ext cx="10695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3.6</a:t>
            </a:r>
          </a:p>
        </p:txBody>
      </p:sp>
      <p:pic>
        <p:nvPicPr>
          <p:cNvPr id="47108" name="Picture 4">
            <a:extLst>
              <a:ext uri="{FF2B5EF4-FFF2-40B4-BE49-F238E27FC236}">
                <a16:creationId xmlns:a16="http://schemas.microsoft.com/office/drawing/2014/main" id="{0DB1CA85-8D0A-4540-A4F2-A47A83152D7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3914" b="7867"/>
          <a:stretch>
            <a:fillRect/>
          </a:stretch>
        </p:blipFill>
        <p:spPr bwMode="auto">
          <a:xfrm>
            <a:off x="2544764" y="1447800"/>
            <a:ext cx="7100887" cy="429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47974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B7387EF-C958-4E1A-878A-9F295A44F583}"/>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8131" name="Rectangle 3">
            <a:extLst>
              <a:ext uri="{FF2B5EF4-FFF2-40B4-BE49-F238E27FC236}">
                <a16:creationId xmlns:a16="http://schemas.microsoft.com/office/drawing/2014/main" id="{5FD4D193-B736-49EB-A169-65B2B88A50A4}"/>
              </a:ext>
            </a:extLst>
          </p:cNvPr>
          <p:cNvSpPr>
            <a:spLocks noGrp="1" noChangeArrowheads="1"/>
          </p:cNvSpPr>
          <p:nvPr>
            <p:ph type="body" idx="1"/>
          </p:nvPr>
        </p:nvSpPr>
        <p:spPr>
          <a:xfrm>
            <a:off x="152400" y="1905000"/>
            <a:ext cx="4876800" cy="4102292"/>
          </a:xfrm>
        </p:spPr>
        <p:txBody>
          <a:bodyPr>
            <a:noAutofit/>
          </a:bodyPr>
          <a:lstStyle/>
          <a:p>
            <a:pPr marL="284163" indent="-284163">
              <a:lnSpc>
                <a:spcPct val="90000"/>
              </a:lnSpc>
            </a:pPr>
            <a:r>
              <a:rPr lang="es-ES" altLang="en-US" sz="2800" dirty="0"/>
              <a:t>Lisosomas
Contienen enzimas que digieren materiales no utilizables dentro de la célula
</a:t>
            </a:r>
            <a:endParaRPr lang="en-US" altLang="en-US" sz="2800" dirty="0"/>
          </a:p>
        </p:txBody>
      </p:sp>
      <p:pic>
        <p:nvPicPr>
          <p:cNvPr id="9218"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8489" y="2209800"/>
            <a:ext cx="5433511" cy="380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6117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7B7387EF-C958-4E1A-878A-9F295A44F583}"/>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8131" name="Rectangle 3">
            <a:extLst>
              <a:ext uri="{FF2B5EF4-FFF2-40B4-BE49-F238E27FC236}">
                <a16:creationId xmlns:a16="http://schemas.microsoft.com/office/drawing/2014/main" id="{5FD4D193-B736-49EB-A169-65B2B88A50A4}"/>
              </a:ext>
            </a:extLst>
          </p:cNvPr>
          <p:cNvSpPr>
            <a:spLocks noGrp="1" noChangeArrowheads="1"/>
          </p:cNvSpPr>
          <p:nvPr>
            <p:ph type="body" idx="1"/>
          </p:nvPr>
        </p:nvSpPr>
        <p:spPr>
          <a:xfrm>
            <a:off x="152400" y="1481329"/>
            <a:ext cx="6248400" cy="4525963"/>
          </a:xfrm>
        </p:spPr>
        <p:txBody>
          <a:bodyPr>
            <a:noAutofit/>
          </a:bodyPr>
          <a:lstStyle/>
          <a:p>
            <a:pPr marL="284163" indent="-284163">
              <a:lnSpc>
                <a:spcPct val="90000"/>
              </a:lnSpc>
            </a:pPr>
            <a:r>
              <a:rPr lang="en-US" altLang="en-US" sz="2800" dirty="0" err="1"/>
              <a:t>Peroxisomas</a:t>
            </a:r>
            <a:r>
              <a:rPr lang="en-US" altLang="en-US" sz="2800" dirty="0"/>
              <a:t>
</a:t>
            </a:r>
            <a:r>
              <a:rPr lang="en-US" altLang="en-US" sz="2800" dirty="0" err="1"/>
              <a:t>Sacos</a:t>
            </a:r>
            <a:r>
              <a:rPr lang="en-US" altLang="en-US" sz="2800" dirty="0"/>
              <a:t> </a:t>
            </a:r>
            <a:r>
              <a:rPr lang="en-US" altLang="en-US" sz="2800" dirty="0" err="1"/>
              <a:t>membranosos</a:t>
            </a:r>
            <a:r>
              <a:rPr lang="en-US" altLang="en-US" sz="2800" dirty="0"/>
              <a:t> de </a:t>
            </a:r>
            <a:r>
              <a:rPr lang="en-US" altLang="en-US" sz="2800" dirty="0" err="1"/>
              <a:t>enzimas</a:t>
            </a:r>
            <a:r>
              <a:rPr lang="en-US" altLang="en-US" sz="2800" dirty="0"/>
              <a:t> </a:t>
            </a:r>
            <a:r>
              <a:rPr lang="en-US" altLang="en-US" sz="2800" dirty="0" err="1"/>
              <a:t>oxidasas</a:t>
            </a:r>
            <a:r>
              <a:rPr lang="en-US" altLang="en-US" sz="2800" dirty="0"/>
              <a:t>
</a:t>
            </a:r>
            <a:r>
              <a:rPr lang="en-US" altLang="en-US" sz="2800" dirty="0" err="1"/>
              <a:t>Desintoxicar</a:t>
            </a:r>
            <a:r>
              <a:rPr lang="en-US" altLang="en-US" sz="2800" dirty="0"/>
              <a:t> </a:t>
            </a:r>
            <a:r>
              <a:rPr lang="en-US" altLang="en-US" sz="2800" dirty="0" err="1"/>
              <a:t>sustancias</a:t>
            </a:r>
            <a:r>
              <a:rPr lang="en-US" altLang="en-US" sz="2800" dirty="0"/>
              <a:t> </a:t>
            </a:r>
            <a:r>
              <a:rPr lang="en-US" altLang="en-US" sz="2800" dirty="0" err="1"/>
              <a:t>nocivas</a:t>
            </a:r>
            <a:r>
              <a:rPr lang="en-US" altLang="en-US" sz="2800" dirty="0"/>
              <a:t>
</a:t>
            </a:r>
            <a:r>
              <a:rPr lang="en-US" altLang="en-US" sz="2800" dirty="0" err="1"/>
              <a:t>Descomponer</a:t>
            </a:r>
            <a:r>
              <a:rPr lang="en-US" altLang="en-US" sz="2800" dirty="0"/>
              <a:t> los </a:t>
            </a:r>
            <a:r>
              <a:rPr lang="en-US" altLang="en-US" sz="2800" dirty="0" err="1"/>
              <a:t>radicales</a:t>
            </a:r>
            <a:r>
              <a:rPr lang="en-US" altLang="en-US" sz="2800" dirty="0"/>
              <a:t> </a:t>
            </a:r>
            <a:r>
              <a:rPr lang="en-US" altLang="en-US" sz="2800" dirty="0" err="1"/>
              <a:t>libres</a:t>
            </a:r>
            <a:r>
              <a:rPr lang="en-US" altLang="en-US" sz="2800" dirty="0"/>
              <a:t> (</a:t>
            </a:r>
            <a:r>
              <a:rPr lang="en-US" altLang="en-US" sz="2800" dirty="0" err="1"/>
              <a:t>químicos</a:t>
            </a:r>
            <a:r>
              <a:rPr lang="en-US" altLang="en-US" sz="2800" dirty="0"/>
              <a:t> </a:t>
            </a:r>
            <a:r>
              <a:rPr lang="en-US" altLang="en-US" sz="2800" dirty="0" err="1"/>
              <a:t>altamente</a:t>
            </a:r>
            <a:r>
              <a:rPr lang="en-US" altLang="en-US" sz="2800" dirty="0"/>
              <a:t> </a:t>
            </a:r>
            <a:r>
              <a:rPr lang="en-US" altLang="en-US" sz="2800" dirty="0" err="1"/>
              <a:t>reactivos</a:t>
            </a:r>
            <a:r>
              <a:rPr lang="en-US" altLang="en-US" sz="2800" dirty="0"/>
              <a:t>)
</a:t>
            </a:r>
            <a:r>
              <a:rPr lang="en-US" altLang="en-US" sz="2800" dirty="0" err="1"/>
              <a:t>Replicar</a:t>
            </a:r>
            <a:r>
              <a:rPr lang="en-US" altLang="en-US" sz="2800" dirty="0"/>
              <a:t> </a:t>
            </a:r>
            <a:r>
              <a:rPr lang="en-US" altLang="en-US" sz="2800" dirty="0" err="1"/>
              <a:t>pellizcando</a:t>
            </a:r>
            <a:r>
              <a:rPr lang="en-US" altLang="en-US" sz="2800" dirty="0"/>
              <a:t> por la </a:t>
            </a:r>
            <a:r>
              <a:rPr lang="en-US" altLang="en-US" sz="2800" dirty="0" err="1"/>
              <a:t>mitad</a:t>
            </a:r>
            <a:endParaRPr lang="en-US" altLang="en-US" sz="2800" dirty="0"/>
          </a:p>
        </p:txBody>
      </p:sp>
      <p:pic>
        <p:nvPicPr>
          <p:cNvPr id="9218"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58489" y="2209800"/>
            <a:ext cx="5433511" cy="380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6117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C4D58F96-6A95-4EB9-9B06-471C1CA99982}"/>
              </a:ext>
            </a:extLst>
          </p:cNvPr>
          <p:cNvSpPr>
            <a:spLocks noGrp="1" noChangeArrowheads="1"/>
          </p:cNvSpPr>
          <p:nvPr>
            <p:ph type="title"/>
          </p:nvPr>
        </p:nvSpPr>
        <p:spPr/>
        <p:txBody>
          <a:bodyPr/>
          <a:lstStyle/>
          <a:p>
            <a:r>
              <a:rPr lang="es-ES" dirty="0">
                <a:effectLst/>
              </a:rPr>
              <a:t>Células y tejidos</a:t>
            </a:r>
          </a:p>
        </p:txBody>
      </p:sp>
      <p:sp>
        <p:nvSpPr>
          <p:cNvPr id="31747" name="Rectangle 3">
            <a:extLst>
              <a:ext uri="{FF2B5EF4-FFF2-40B4-BE49-F238E27FC236}">
                <a16:creationId xmlns:a16="http://schemas.microsoft.com/office/drawing/2014/main" id="{ADC6425B-CE55-49F0-8E3D-A2DF3CCA7980}"/>
              </a:ext>
            </a:extLst>
          </p:cNvPr>
          <p:cNvSpPr>
            <a:spLocks noGrp="1" noChangeArrowheads="1"/>
          </p:cNvSpPr>
          <p:nvPr>
            <p:ph type="body" idx="1"/>
          </p:nvPr>
        </p:nvSpPr>
        <p:spPr/>
        <p:txBody>
          <a:bodyPr/>
          <a:lstStyle/>
          <a:p>
            <a:pPr marL="284163" indent="-284163"/>
            <a:r>
              <a:rPr lang="es-ES" altLang="en-US" dirty="0"/>
              <a:t>Llevar a cabo todas las actividades químicas necesarias para mantener la vida
Las células son los pilares de todos los seres vivos
Los tejidos son grupos de células que son similares en estructura y función
</a:t>
            </a:r>
            <a:endParaRPr lang="en-US" altLang="en-US" dirty="0"/>
          </a:p>
        </p:txBody>
      </p:sp>
      <p:pic>
        <p:nvPicPr>
          <p:cNvPr id="4" name="Picture 2" descr="Image result for CELL AND TISSUES"/>
          <p:cNvPicPr>
            <a:picLocks noChangeAspect="1" noChangeArrowheads="1"/>
          </p:cNvPicPr>
          <p:nvPr/>
        </p:nvPicPr>
        <p:blipFill>
          <a:blip r:embed="rId2" cstate="print"/>
          <a:srcRect/>
          <a:stretch>
            <a:fillRect/>
          </a:stretch>
        </p:blipFill>
        <p:spPr bwMode="auto">
          <a:xfrm>
            <a:off x="8001000" y="3354677"/>
            <a:ext cx="4038600" cy="3537814"/>
          </a:xfrm>
          <a:prstGeom prst="rect">
            <a:avLst/>
          </a:prstGeom>
          <a:noFill/>
        </p:spPr>
      </p:pic>
    </p:spTree>
    <p:extLst>
      <p:ext uri="{BB962C8B-B14F-4D97-AF65-F5344CB8AC3E}">
        <p14:creationId xmlns:p14="http://schemas.microsoft.com/office/powerpoint/2010/main" val="106550572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0E84994-2590-40E4-85EC-B11416165666}"/>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49155" name="Rectangle 3">
            <a:extLst>
              <a:ext uri="{FF2B5EF4-FFF2-40B4-BE49-F238E27FC236}">
                <a16:creationId xmlns:a16="http://schemas.microsoft.com/office/drawing/2014/main" id="{B5DE9821-B250-450C-841B-015432DC4CD4}"/>
              </a:ext>
            </a:extLst>
          </p:cNvPr>
          <p:cNvSpPr>
            <a:spLocks noGrp="1" noChangeArrowheads="1"/>
          </p:cNvSpPr>
          <p:nvPr>
            <p:ph type="body" idx="1"/>
          </p:nvPr>
        </p:nvSpPr>
        <p:spPr>
          <a:xfrm>
            <a:off x="0" y="1481329"/>
            <a:ext cx="5791200" cy="4525963"/>
          </a:xfrm>
        </p:spPr>
        <p:txBody>
          <a:bodyPr>
            <a:normAutofit fontScale="92500"/>
          </a:bodyPr>
          <a:lstStyle/>
          <a:p>
            <a:pPr marL="284163" indent="-284163"/>
            <a:r>
              <a:rPr lang="es-ES" altLang="en-US" sz="2800" dirty="0"/>
              <a:t>Mitocondrias
"</a:t>
            </a:r>
            <a:r>
              <a:rPr lang="es-ES" altLang="en-US" sz="2800" dirty="0" err="1"/>
              <a:t>Powerhouses</a:t>
            </a:r>
            <a:r>
              <a:rPr lang="es-ES" altLang="en-US" sz="2800" dirty="0"/>
              <a:t>" de la célula
Cambiar de forma continuamente
Llevar a cabo reacciones donde el oxígeno se utiliza para descomponer los alimentos
Proporciona ATP para la energía celular
</a:t>
            </a:r>
            <a:endParaRPr lang="en-US" altLang="en-US" sz="2800" dirty="0"/>
          </a:p>
        </p:txBody>
      </p:sp>
      <p:pic>
        <p:nvPicPr>
          <p:cNvPr id="10242" name="Picture 2" descr="Image result for mitochondri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1542289"/>
            <a:ext cx="4724400" cy="497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1884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9751E22-62AB-4F5C-8E08-66AD68CA8905}"/>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50179" name="Rectangle 3">
            <a:extLst>
              <a:ext uri="{FF2B5EF4-FFF2-40B4-BE49-F238E27FC236}">
                <a16:creationId xmlns:a16="http://schemas.microsoft.com/office/drawing/2014/main" id="{36A20028-6E3C-4DE8-8EFF-24CF36DDEFDD}"/>
              </a:ext>
            </a:extLst>
          </p:cNvPr>
          <p:cNvSpPr>
            <a:spLocks noGrp="1" noChangeArrowheads="1"/>
          </p:cNvSpPr>
          <p:nvPr>
            <p:ph type="body" idx="1"/>
          </p:nvPr>
        </p:nvSpPr>
        <p:spPr>
          <a:xfrm>
            <a:off x="228600" y="1481329"/>
            <a:ext cx="4419600" cy="4525963"/>
          </a:xfrm>
        </p:spPr>
        <p:txBody>
          <a:bodyPr>
            <a:normAutofit/>
          </a:bodyPr>
          <a:lstStyle/>
          <a:p>
            <a:pPr marL="284163" indent="-284163"/>
            <a:r>
              <a:rPr lang="es-ES" altLang="en-US" sz="2800" dirty="0"/>
              <a:t>Citoesqueleto
Red de estructuras proteicas que se extienden a lo largo del citoplasma
Proporciona a la célula un marco interno
</a:t>
            </a:r>
            <a:endParaRPr lang="en-US" altLang="en-US" sz="2800" dirty="0"/>
          </a:p>
        </p:txBody>
      </p:sp>
      <p:pic>
        <p:nvPicPr>
          <p:cNvPr id="11266" name="Picture 2" descr="Image result for cytoskelet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9725" y="1981200"/>
            <a:ext cx="677227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08079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80C14C80-B111-4106-8981-A55E76558F80}"/>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51203" name="Rectangle 3">
            <a:extLst>
              <a:ext uri="{FF2B5EF4-FFF2-40B4-BE49-F238E27FC236}">
                <a16:creationId xmlns:a16="http://schemas.microsoft.com/office/drawing/2014/main" id="{CD33681C-8504-423B-993A-85D91CF7B4FB}"/>
              </a:ext>
            </a:extLst>
          </p:cNvPr>
          <p:cNvSpPr>
            <a:spLocks noGrp="1" noChangeArrowheads="1"/>
          </p:cNvSpPr>
          <p:nvPr>
            <p:ph type="body" idx="1"/>
          </p:nvPr>
        </p:nvSpPr>
        <p:spPr>
          <a:xfrm>
            <a:off x="228600" y="1600201"/>
            <a:ext cx="4267200" cy="4525963"/>
          </a:xfrm>
        </p:spPr>
        <p:txBody>
          <a:bodyPr>
            <a:normAutofit/>
          </a:bodyPr>
          <a:lstStyle/>
          <a:p>
            <a:pPr marL="284163" indent="-284163"/>
            <a:r>
              <a:rPr lang="en-US" altLang="en-US" sz="2800" dirty="0" err="1"/>
              <a:t>Citoesqueleto</a:t>
            </a:r>
            <a:r>
              <a:rPr lang="en-US" altLang="en-US" sz="2800" dirty="0"/>
              <a:t>
Tres </a:t>
            </a:r>
            <a:r>
              <a:rPr lang="en-US" altLang="en-US" sz="2800" dirty="0" err="1"/>
              <a:t>tipos</a:t>
            </a:r>
            <a:r>
              <a:rPr lang="en-US" altLang="en-US" sz="2800" dirty="0"/>
              <a:t> </a:t>
            </a:r>
            <a:r>
              <a:rPr lang="en-US" altLang="en-US" sz="2800" dirty="0" err="1"/>
              <a:t>diferentes</a:t>
            </a:r>
            <a:r>
              <a:rPr lang="en-US" altLang="en-US" sz="2800" dirty="0"/>
              <a:t>
</a:t>
            </a:r>
            <a:r>
              <a:rPr lang="en-US" altLang="en-US" sz="2800" dirty="0" err="1"/>
              <a:t>Microfilamentos</a:t>
            </a:r>
            <a:r>
              <a:rPr lang="en-US" altLang="en-US" sz="2800" dirty="0"/>
              <a:t>
</a:t>
            </a:r>
            <a:r>
              <a:rPr lang="en-US" altLang="en-US" sz="2800" dirty="0" err="1"/>
              <a:t>Filamentos</a:t>
            </a:r>
            <a:r>
              <a:rPr lang="en-US" altLang="en-US" sz="2800" dirty="0"/>
              <a:t> </a:t>
            </a:r>
            <a:r>
              <a:rPr lang="en-US" altLang="en-US" sz="2800" dirty="0" err="1"/>
              <a:t>intermedios</a:t>
            </a:r>
            <a:r>
              <a:rPr lang="en-US" altLang="en-US" sz="2800" dirty="0"/>
              <a:t>
</a:t>
            </a:r>
            <a:r>
              <a:rPr lang="en-US" altLang="en-US" sz="2800" dirty="0" err="1"/>
              <a:t>Microtúbulos</a:t>
            </a:r>
            <a:endParaRPr lang="en-US" altLang="en-US" sz="2800" dirty="0"/>
          </a:p>
        </p:txBody>
      </p:sp>
      <p:sp>
        <p:nvSpPr>
          <p:cNvPr id="51204" name="Text Box 4">
            <a:extLst>
              <a:ext uri="{FF2B5EF4-FFF2-40B4-BE49-F238E27FC236}">
                <a16:creationId xmlns:a16="http://schemas.microsoft.com/office/drawing/2014/main" id="{84318C4E-BF16-4AB0-A3A8-93368F57EC4E}"/>
              </a:ext>
            </a:extLst>
          </p:cNvPr>
          <p:cNvSpPr txBox="1">
            <a:spLocks noChangeArrowheads="1"/>
          </p:cNvSpPr>
          <p:nvPr/>
        </p:nvSpPr>
        <p:spPr bwMode="auto">
          <a:xfrm>
            <a:off x="9296400" y="6324601"/>
            <a:ext cx="138691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3.7b–d</a:t>
            </a:r>
          </a:p>
        </p:txBody>
      </p:sp>
      <p:pic>
        <p:nvPicPr>
          <p:cNvPr id="51205" name="Picture 5">
            <a:extLst>
              <a:ext uri="{FF2B5EF4-FFF2-40B4-BE49-F238E27FC236}">
                <a16:creationId xmlns:a16="http://schemas.microsoft.com/office/drawing/2014/main" id="{F2CC92BF-9A2C-49B7-AAB6-4792D027445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59669" t="20856" r="7065" b="13885"/>
          <a:stretch>
            <a:fillRect/>
          </a:stretch>
        </p:blipFill>
        <p:spPr bwMode="auto">
          <a:xfrm>
            <a:off x="6629400" y="1417637"/>
            <a:ext cx="4053918" cy="5179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34267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1F7AC53D-C42D-4FAE-8585-3354E2617B35}"/>
              </a:ext>
            </a:extLst>
          </p:cNvPr>
          <p:cNvSpPr>
            <a:spLocks noGrp="1" noChangeArrowheads="1"/>
          </p:cNvSpPr>
          <p:nvPr>
            <p:ph type="title"/>
          </p:nvPr>
        </p:nvSpPr>
        <p:spPr/>
        <p:txBody>
          <a:bodyPr>
            <a:normAutofit fontScale="90000"/>
          </a:bodyPr>
          <a:lstStyle/>
          <a:p>
            <a:pPr marL="455613"/>
            <a:r>
              <a:rPr lang="en-US" altLang="en-US" dirty="0" err="1"/>
              <a:t>Organelos</a:t>
            </a:r>
            <a:r>
              <a:rPr lang="en-US" altLang="en-US" dirty="0"/>
              <a:t> </a:t>
            </a:r>
            <a:r>
              <a:rPr lang="en-US" altLang="en-US" dirty="0" err="1"/>
              <a:t>citoplasma</a:t>
            </a:r>
            <a:r>
              <a:rPr lang="en-US" altLang="en-US" dirty="0"/>
              <a:t>
</a:t>
            </a:r>
          </a:p>
        </p:txBody>
      </p:sp>
      <p:sp>
        <p:nvSpPr>
          <p:cNvPr id="52227" name="Rectangle 3">
            <a:extLst>
              <a:ext uri="{FF2B5EF4-FFF2-40B4-BE49-F238E27FC236}">
                <a16:creationId xmlns:a16="http://schemas.microsoft.com/office/drawing/2014/main" id="{5A5F3098-B7D8-45E4-962E-44100F8BE910}"/>
              </a:ext>
            </a:extLst>
          </p:cNvPr>
          <p:cNvSpPr>
            <a:spLocks noGrp="1" noChangeArrowheads="1"/>
          </p:cNvSpPr>
          <p:nvPr>
            <p:ph type="body" idx="1"/>
          </p:nvPr>
        </p:nvSpPr>
        <p:spPr/>
        <p:txBody>
          <a:bodyPr>
            <a:normAutofit/>
          </a:bodyPr>
          <a:lstStyle/>
          <a:p>
            <a:pPr marL="284163" indent="-284163"/>
            <a:r>
              <a:rPr lang="es-ES" altLang="en-US" sz="2800" dirty="0"/>
              <a:t>Centriolos
Cuerpos en forma de varilla hechos de microtúbulos
Formación directa del husillo </a:t>
            </a:r>
            <a:r>
              <a:rPr lang="es-ES" altLang="en-US" sz="2800" dirty="0" err="1"/>
              <a:t>mitotico</a:t>
            </a:r>
            <a:r>
              <a:rPr lang="es-ES" altLang="en-US" sz="2800" dirty="0"/>
              <a:t> durante la división celular
</a:t>
            </a:r>
            <a:endParaRPr lang="en-US" altLang="en-US" sz="2800" dirty="0"/>
          </a:p>
        </p:txBody>
      </p:sp>
      <p:pic>
        <p:nvPicPr>
          <p:cNvPr id="12290" name="Picture 2" descr="Image result for centriol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3255012"/>
            <a:ext cx="5454668" cy="3602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6597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4086AC8F-9FC9-4D8C-A0DA-639550BB73E2}"/>
              </a:ext>
            </a:extLst>
          </p:cNvPr>
          <p:cNvSpPr>
            <a:spLocks noGrp="1" noChangeArrowheads="1"/>
          </p:cNvSpPr>
          <p:nvPr>
            <p:ph type="title"/>
          </p:nvPr>
        </p:nvSpPr>
        <p:spPr/>
        <p:txBody>
          <a:bodyPr>
            <a:normAutofit fontScale="90000"/>
          </a:bodyPr>
          <a:lstStyle/>
          <a:p>
            <a:pPr marL="455613"/>
            <a:r>
              <a:rPr lang="en-US" altLang="en-US" dirty="0" err="1"/>
              <a:t>Proyecciones</a:t>
            </a:r>
            <a:r>
              <a:rPr lang="en-US" altLang="en-US" dirty="0"/>
              <a:t> </a:t>
            </a:r>
            <a:r>
              <a:rPr lang="en-US" altLang="en-US" dirty="0" err="1"/>
              <a:t>celulares</a:t>
            </a:r>
            <a:r>
              <a:rPr lang="en-US" altLang="en-US" dirty="0"/>
              <a:t>
</a:t>
            </a:r>
          </a:p>
        </p:txBody>
      </p:sp>
      <p:sp>
        <p:nvSpPr>
          <p:cNvPr id="53251" name="Rectangle 3">
            <a:extLst>
              <a:ext uri="{FF2B5EF4-FFF2-40B4-BE49-F238E27FC236}">
                <a16:creationId xmlns:a16="http://schemas.microsoft.com/office/drawing/2014/main" id="{8A613F9B-4702-4EDB-830F-139C9976B84D}"/>
              </a:ext>
            </a:extLst>
          </p:cNvPr>
          <p:cNvSpPr>
            <a:spLocks noGrp="1" noChangeArrowheads="1"/>
          </p:cNvSpPr>
          <p:nvPr>
            <p:ph type="body" idx="1"/>
          </p:nvPr>
        </p:nvSpPr>
        <p:spPr/>
        <p:txBody>
          <a:bodyPr>
            <a:normAutofit/>
          </a:bodyPr>
          <a:lstStyle/>
          <a:p>
            <a:pPr marL="284163" indent="-284163"/>
            <a:r>
              <a:rPr lang="es-ES" altLang="en-US" sz="2800" dirty="0"/>
              <a:t>No se encuentra en todas las células
Utilizado para el movimiento
</a:t>
            </a:r>
            <a:r>
              <a:rPr lang="es-ES" altLang="en-US" sz="2800" dirty="0" err="1"/>
              <a:t>Cilia</a:t>
            </a:r>
            <a:r>
              <a:rPr lang="es-ES" altLang="en-US" sz="2800" dirty="0"/>
              <a:t> mueve materiales a través de la superficie celular
</a:t>
            </a:r>
            <a:r>
              <a:rPr lang="es-ES" altLang="en-US" sz="2800" dirty="0" err="1"/>
              <a:t>Flagellum</a:t>
            </a:r>
            <a:r>
              <a:rPr lang="es-ES" altLang="en-US" sz="2800" dirty="0"/>
              <a:t> impulsa la célula
</a:t>
            </a:r>
            <a:endParaRPr lang="en-US" altLang="en-US" sz="2800" dirty="0"/>
          </a:p>
        </p:txBody>
      </p:sp>
      <p:pic>
        <p:nvPicPr>
          <p:cNvPr id="13314" name="Picture 2" descr="Image result for cellular projec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3352800"/>
            <a:ext cx="4114800" cy="318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734015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8FFE02C6-EB7D-492C-8647-BC746D8D68D2}"/>
              </a:ext>
            </a:extLst>
          </p:cNvPr>
          <p:cNvSpPr>
            <a:spLocks noGrp="1" noChangeArrowheads="1"/>
          </p:cNvSpPr>
          <p:nvPr>
            <p:ph type="title"/>
          </p:nvPr>
        </p:nvSpPr>
        <p:spPr/>
        <p:txBody>
          <a:bodyPr>
            <a:normAutofit fontScale="90000"/>
          </a:bodyPr>
          <a:lstStyle/>
          <a:p>
            <a:pPr marL="455613"/>
            <a:r>
              <a:rPr lang="en-US" altLang="en-US" dirty="0" err="1"/>
              <a:t>Diversidad</a:t>
            </a:r>
            <a:r>
              <a:rPr lang="en-US" altLang="en-US" dirty="0"/>
              <a:t> </a:t>
            </a:r>
            <a:r>
              <a:rPr lang="en-US" altLang="en-US" dirty="0" err="1"/>
              <a:t>celular</a:t>
            </a:r>
            <a:r>
              <a:rPr lang="en-US" altLang="en-US" dirty="0"/>
              <a:t>
</a:t>
            </a:r>
          </a:p>
        </p:txBody>
      </p:sp>
      <p:sp>
        <p:nvSpPr>
          <p:cNvPr id="54275" name="Text Box 3">
            <a:extLst>
              <a:ext uri="{FF2B5EF4-FFF2-40B4-BE49-F238E27FC236}">
                <a16:creationId xmlns:a16="http://schemas.microsoft.com/office/drawing/2014/main" id="{09181E25-81AA-48E2-985B-315B5F337B89}"/>
              </a:ext>
            </a:extLst>
          </p:cNvPr>
          <p:cNvSpPr txBox="1">
            <a:spLocks noChangeArrowheads="1"/>
          </p:cNvSpPr>
          <p:nvPr/>
        </p:nvSpPr>
        <p:spPr bwMode="auto">
          <a:xfrm>
            <a:off x="9296400" y="6324601"/>
            <a:ext cx="13724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3.8a–b</a:t>
            </a:r>
          </a:p>
        </p:txBody>
      </p:sp>
      <p:pic>
        <p:nvPicPr>
          <p:cNvPr id="54276" name="Picture 4">
            <a:extLst>
              <a:ext uri="{FF2B5EF4-FFF2-40B4-BE49-F238E27FC236}">
                <a16:creationId xmlns:a16="http://schemas.microsoft.com/office/drawing/2014/main" id="{364C2355-9989-4A40-B82E-EBC0406AAF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8079" t="18869" r="13885" b="39281"/>
          <a:stretch>
            <a:fillRect/>
          </a:stretch>
        </p:blipFill>
        <p:spPr bwMode="auto">
          <a:xfrm>
            <a:off x="5334000" y="1524000"/>
            <a:ext cx="5943600" cy="473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098700"/>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3B0FF57C-D86A-4437-82CC-87D9710C950A}"/>
              </a:ext>
            </a:extLst>
          </p:cNvPr>
          <p:cNvSpPr>
            <a:spLocks noGrp="1" noChangeArrowheads="1"/>
          </p:cNvSpPr>
          <p:nvPr>
            <p:ph type="title"/>
          </p:nvPr>
        </p:nvSpPr>
        <p:spPr/>
        <p:txBody>
          <a:bodyPr>
            <a:normAutofit fontScale="90000"/>
          </a:bodyPr>
          <a:lstStyle/>
          <a:p>
            <a:pPr marL="455613"/>
            <a:r>
              <a:rPr lang="en-US" altLang="en-US" dirty="0" err="1"/>
              <a:t>Diversidad</a:t>
            </a:r>
            <a:r>
              <a:rPr lang="en-US" altLang="en-US" dirty="0"/>
              <a:t> </a:t>
            </a:r>
            <a:r>
              <a:rPr lang="en-US" altLang="en-US" dirty="0" err="1"/>
              <a:t>celular</a:t>
            </a:r>
            <a:r>
              <a:rPr lang="en-US" altLang="en-US" dirty="0"/>
              <a:t>
</a:t>
            </a:r>
          </a:p>
        </p:txBody>
      </p:sp>
      <p:sp>
        <p:nvSpPr>
          <p:cNvPr id="55299" name="Text Box 3">
            <a:extLst>
              <a:ext uri="{FF2B5EF4-FFF2-40B4-BE49-F238E27FC236}">
                <a16:creationId xmlns:a16="http://schemas.microsoft.com/office/drawing/2014/main" id="{446E3323-8D61-4B90-A59B-DC2EF4302640}"/>
              </a:ext>
            </a:extLst>
          </p:cNvPr>
          <p:cNvSpPr txBox="1">
            <a:spLocks noChangeArrowheads="1"/>
          </p:cNvSpPr>
          <p:nvPr/>
        </p:nvSpPr>
        <p:spPr bwMode="auto">
          <a:xfrm>
            <a:off x="9296401" y="6324601"/>
            <a:ext cx="116089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3.8c</a:t>
            </a:r>
          </a:p>
        </p:txBody>
      </p:sp>
      <p:pic>
        <p:nvPicPr>
          <p:cNvPr id="55300" name="Picture 4">
            <a:extLst>
              <a:ext uri="{FF2B5EF4-FFF2-40B4-BE49-F238E27FC236}">
                <a16:creationId xmlns:a16="http://schemas.microsoft.com/office/drawing/2014/main" id="{CC1974B1-6377-48D9-966B-AD61643EB3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8079" t="60719" r="15274" b="15672"/>
          <a:stretch>
            <a:fillRect/>
          </a:stretch>
        </p:blipFill>
        <p:spPr bwMode="auto">
          <a:xfrm>
            <a:off x="4343400" y="1828800"/>
            <a:ext cx="6553200" cy="300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299875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717F0E80-9449-400A-BFEA-892AE406E075}"/>
              </a:ext>
            </a:extLst>
          </p:cNvPr>
          <p:cNvSpPr>
            <a:spLocks noGrp="1" noChangeArrowheads="1"/>
          </p:cNvSpPr>
          <p:nvPr>
            <p:ph type="title"/>
          </p:nvPr>
        </p:nvSpPr>
        <p:spPr/>
        <p:txBody>
          <a:bodyPr>
            <a:normAutofit fontScale="90000"/>
          </a:bodyPr>
          <a:lstStyle/>
          <a:p>
            <a:pPr marL="455613"/>
            <a:r>
              <a:rPr lang="en-US" altLang="en-US" dirty="0" err="1"/>
              <a:t>Diversidad</a:t>
            </a:r>
            <a:r>
              <a:rPr lang="en-US" altLang="en-US" dirty="0"/>
              <a:t> </a:t>
            </a:r>
            <a:r>
              <a:rPr lang="en-US" altLang="en-US" dirty="0" err="1"/>
              <a:t>celular</a:t>
            </a:r>
            <a:r>
              <a:rPr lang="en-US" altLang="en-US" dirty="0"/>
              <a:t>
</a:t>
            </a:r>
          </a:p>
        </p:txBody>
      </p:sp>
      <p:sp>
        <p:nvSpPr>
          <p:cNvPr id="56323" name="Text Box 3">
            <a:extLst>
              <a:ext uri="{FF2B5EF4-FFF2-40B4-BE49-F238E27FC236}">
                <a16:creationId xmlns:a16="http://schemas.microsoft.com/office/drawing/2014/main" id="{27A140C8-C31A-4DF3-83E4-B4D5AB0AAE01}"/>
              </a:ext>
            </a:extLst>
          </p:cNvPr>
          <p:cNvSpPr txBox="1">
            <a:spLocks noChangeArrowheads="1"/>
          </p:cNvSpPr>
          <p:nvPr/>
        </p:nvSpPr>
        <p:spPr bwMode="auto">
          <a:xfrm>
            <a:off x="9296400" y="6324601"/>
            <a:ext cx="137249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3.8d–e</a:t>
            </a:r>
          </a:p>
        </p:txBody>
      </p:sp>
      <p:pic>
        <p:nvPicPr>
          <p:cNvPr id="56324" name="Picture 4">
            <a:extLst>
              <a:ext uri="{FF2B5EF4-FFF2-40B4-BE49-F238E27FC236}">
                <a16:creationId xmlns:a16="http://schemas.microsoft.com/office/drawing/2014/main" id="{6597654B-7511-41B3-A483-4F7E09E1766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6690" t="21014" r="11108" b="56450"/>
          <a:stretch>
            <a:fillRect/>
          </a:stretch>
        </p:blipFill>
        <p:spPr bwMode="auto">
          <a:xfrm>
            <a:off x="2400300" y="1600200"/>
            <a:ext cx="7391400" cy="298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97427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619BE2A3-F753-4F4E-BCB6-1A1B74A63794}"/>
              </a:ext>
            </a:extLst>
          </p:cNvPr>
          <p:cNvSpPr>
            <a:spLocks noGrp="1" noChangeArrowheads="1"/>
          </p:cNvSpPr>
          <p:nvPr>
            <p:ph type="title"/>
          </p:nvPr>
        </p:nvSpPr>
        <p:spPr/>
        <p:txBody>
          <a:bodyPr>
            <a:normAutofit fontScale="90000"/>
          </a:bodyPr>
          <a:lstStyle/>
          <a:p>
            <a:pPr marL="455613"/>
            <a:r>
              <a:rPr lang="en-US" altLang="en-US" dirty="0" err="1"/>
              <a:t>Diversidad</a:t>
            </a:r>
            <a:r>
              <a:rPr lang="en-US" altLang="en-US" dirty="0"/>
              <a:t> </a:t>
            </a:r>
            <a:r>
              <a:rPr lang="en-US" altLang="en-US" dirty="0" err="1"/>
              <a:t>celular</a:t>
            </a:r>
            <a:r>
              <a:rPr lang="en-US" altLang="en-US" dirty="0"/>
              <a:t>
</a:t>
            </a:r>
          </a:p>
        </p:txBody>
      </p:sp>
      <p:sp>
        <p:nvSpPr>
          <p:cNvPr id="57347" name="Text Box 3">
            <a:extLst>
              <a:ext uri="{FF2B5EF4-FFF2-40B4-BE49-F238E27FC236}">
                <a16:creationId xmlns:a16="http://schemas.microsoft.com/office/drawing/2014/main" id="{9E38DAC7-6B60-468F-BB0F-59A4EBDB8FFF}"/>
              </a:ext>
            </a:extLst>
          </p:cNvPr>
          <p:cNvSpPr txBox="1">
            <a:spLocks noChangeArrowheads="1"/>
          </p:cNvSpPr>
          <p:nvPr/>
        </p:nvSpPr>
        <p:spPr bwMode="auto">
          <a:xfrm>
            <a:off x="9296400" y="6324601"/>
            <a:ext cx="133722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3.8f–g</a:t>
            </a:r>
          </a:p>
        </p:txBody>
      </p:sp>
      <p:pic>
        <p:nvPicPr>
          <p:cNvPr id="57348" name="Picture 4">
            <a:extLst>
              <a:ext uri="{FF2B5EF4-FFF2-40B4-BE49-F238E27FC236}">
                <a16:creationId xmlns:a16="http://schemas.microsoft.com/office/drawing/2014/main" id="{ED6BFFA2-2D91-4889-B868-70828B50E0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6690" t="43550" r="9720" b="17818"/>
          <a:stretch>
            <a:fillRect/>
          </a:stretch>
        </p:blipFill>
        <p:spPr bwMode="auto">
          <a:xfrm>
            <a:off x="4572000" y="1752600"/>
            <a:ext cx="6248400" cy="424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2256069"/>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95DA118F-E2E4-4CD7-B48D-DC094548B367}"/>
              </a:ext>
            </a:extLst>
          </p:cNvPr>
          <p:cNvSpPr>
            <a:spLocks noGrp="1" noChangeArrowheads="1"/>
          </p:cNvSpPr>
          <p:nvPr>
            <p:ph type="title"/>
          </p:nvPr>
        </p:nvSpPr>
        <p:spPr/>
        <p:txBody>
          <a:bodyPr>
            <a:normAutofit fontScale="90000"/>
          </a:bodyPr>
          <a:lstStyle/>
          <a:p>
            <a:pPr marL="455613"/>
            <a:r>
              <a:rPr lang="en-US" altLang="en-US" dirty="0" err="1"/>
              <a:t>Ciclo</a:t>
            </a:r>
            <a:r>
              <a:rPr lang="en-US" altLang="en-US" dirty="0"/>
              <a:t> de </a:t>
            </a:r>
            <a:r>
              <a:rPr lang="en-US" altLang="en-US" dirty="0" err="1"/>
              <a:t>vida</a:t>
            </a:r>
            <a:r>
              <a:rPr lang="en-US" altLang="en-US" dirty="0"/>
              <a:t> </a:t>
            </a:r>
            <a:r>
              <a:rPr lang="en-US" altLang="en-US" dirty="0" err="1"/>
              <a:t>celular</a:t>
            </a:r>
            <a:r>
              <a:rPr lang="en-US" altLang="en-US" dirty="0"/>
              <a:t>
</a:t>
            </a:r>
          </a:p>
        </p:txBody>
      </p:sp>
      <p:sp>
        <p:nvSpPr>
          <p:cNvPr id="74755" name="Rectangle 3">
            <a:extLst>
              <a:ext uri="{FF2B5EF4-FFF2-40B4-BE49-F238E27FC236}">
                <a16:creationId xmlns:a16="http://schemas.microsoft.com/office/drawing/2014/main" id="{7F769650-DD89-4630-8D0A-2144F4D5E27C}"/>
              </a:ext>
            </a:extLst>
          </p:cNvPr>
          <p:cNvSpPr>
            <a:spLocks noGrp="1" noChangeArrowheads="1"/>
          </p:cNvSpPr>
          <p:nvPr>
            <p:ph type="body" idx="1"/>
          </p:nvPr>
        </p:nvSpPr>
        <p:spPr>
          <a:xfrm>
            <a:off x="0" y="1481329"/>
            <a:ext cx="8382000" cy="4525963"/>
          </a:xfrm>
        </p:spPr>
        <p:txBody>
          <a:bodyPr>
            <a:normAutofit/>
          </a:bodyPr>
          <a:lstStyle/>
          <a:p>
            <a:pPr marL="284163" indent="-284163"/>
            <a:r>
              <a:rPr lang="es-ES" altLang="en-US" sz="2800" dirty="0"/>
              <a:t>Las células tienen dos períodos principales
Interfase
La célula crece
Célula lleva a cabo procesos metabólicos
División celular
Cell se replica a sí misma
La función es producir más células para procesos de crecimiento y reparación</a:t>
            </a:r>
            <a:endParaRPr lang="en-US" altLang="en-US" sz="2800" dirty="0"/>
          </a:p>
        </p:txBody>
      </p:sp>
      <p:pic>
        <p:nvPicPr>
          <p:cNvPr id="83970" name="Picture 2" descr="Image result for INTERPHASE CELL DIVISION"/>
          <p:cNvPicPr>
            <a:picLocks noChangeAspect="1" noChangeArrowheads="1"/>
          </p:cNvPicPr>
          <p:nvPr/>
        </p:nvPicPr>
        <p:blipFill>
          <a:blip r:embed="rId2" cstate="print"/>
          <a:srcRect/>
          <a:stretch>
            <a:fillRect/>
          </a:stretch>
        </p:blipFill>
        <p:spPr bwMode="auto">
          <a:xfrm>
            <a:off x="8220075" y="2667000"/>
            <a:ext cx="3971925" cy="3114676"/>
          </a:xfrm>
          <a:prstGeom prst="rect">
            <a:avLst/>
          </a:prstGeom>
          <a:noFill/>
        </p:spPr>
      </p:pic>
    </p:spTree>
    <p:extLst>
      <p:ext uri="{BB962C8B-B14F-4D97-AF65-F5344CB8AC3E}">
        <p14:creationId xmlns:p14="http://schemas.microsoft.com/office/powerpoint/2010/main" val="115248362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10632E9E-F030-43B3-9EEA-4C4355500916}"/>
              </a:ext>
            </a:extLst>
          </p:cNvPr>
          <p:cNvSpPr>
            <a:spLocks noGrp="1" noChangeArrowheads="1"/>
          </p:cNvSpPr>
          <p:nvPr>
            <p:ph type="title"/>
          </p:nvPr>
        </p:nvSpPr>
        <p:spPr/>
        <p:txBody>
          <a:bodyPr>
            <a:normAutofit fontScale="90000"/>
          </a:bodyPr>
          <a:lstStyle/>
          <a:p>
            <a:pPr marL="455613"/>
            <a:r>
              <a:rPr lang="en-US" altLang="en-US" dirty="0" err="1"/>
              <a:t>Anatomía</a:t>
            </a:r>
            <a:r>
              <a:rPr lang="en-US" altLang="en-US" dirty="0"/>
              <a:t> de la </a:t>
            </a:r>
            <a:r>
              <a:rPr lang="en-US" altLang="en-US" dirty="0" err="1"/>
              <a:t>célula</a:t>
            </a:r>
            <a:r>
              <a:rPr lang="en-US" altLang="en-US" dirty="0"/>
              <a:t>
</a:t>
            </a:r>
          </a:p>
        </p:txBody>
      </p:sp>
      <p:sp>
        <p:nvSpPr>
          <p:cNvPr id="32771" name="Rectangle 3">
            <a:extLst>
              <a:ext uri="{FF2B5EF4-FFF2-40B4-BE49-F238E27FC236}">
                <a16:creationId xmlns:a16="http://schemas.microsoft.com/office/drawing/2014/main" id="{3B98C9E4-6CC5-4CF3-8DB9-A3CFB8E0F650}"/>
              </a:ext>
            </a:extLst>
          </p:cNvPr>
          <p:cNvSpPr>
            <a:spLocks noGrp="1" noChangeArrowheads="1"/>
          </p:cNvSpPr>
          <p:nvPr>
            <p:ph type="body" idx="1"/>
          </p:nvPr>
        </p:nvSpPr>
        <p:spPr/>
        <p:txBody>
          <a:bodyPr>
            <a:normAutofit/>
          </a:bodyPr>
          <a:lstStyle/>
          <a:p>
            <a:pPr marL="284163" indent="-284163"/>
            <a:r>
              <a:rPr lang="es-ES" altLang="en-US" sz="2800" dirty="0"/>
              <a:t>Las células no son todas iguales
Todas las células comparten estructuras generales
Las células se organizan en tres regiones principales
Núcleo
Citoplasma
Membrana plasmática
</a:t>
            </a:r>
            <a:endParaRPr lang="en-US" altLang="en-US" sz="2800" dirty="0"/>
          </a:p>
        </p:txBody>
      </p:sp>
      <p:sp>
        <p:nvSpPr>
          <p:cNvPr id="32772" name="Text Box 4">
            <a:extLst>
              <a:ext uri="{FF2B5EF4-FFF2-40B4-BE49-F238E27FC236}">
                <a16:creationId xmlns:a16="http://schemas.microsoft.com/office/drawing/2014/main" id="{3EDCE187-0A0E-457B-A80B-B6349C66B4A9}"/>
              </a:ext>
            </a:extLst>
          </p:cNvPr>
          <p:cNvSpPr txBox="1">
            <a:spLocks noChangeArrowheads="1"/>
          </p:cNvSpPr>
          <p:nvPr/>
        </p:nvSpPr>
        <p:spPr bwMode="auto">
          <a:xfrm>
            <a:off x="9296400" y="6324601"/>
            <a:ext cx="116891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3.1a</a:t>
            </a:r>
          </a:p>
        </p:txBody>
      </p:sp>
      <p:pic>
        <p:nvPicPr>
          <p:cNvPr id="32773" name="Picture 5">
            <a:extLst>
              <a:ext uri="{FF2B5EF4-FFF2-40B4-BE49-F238E27FC236}">
                <a16:creationId xmlns:a16="http://schemas.microsoft.com/office/drawing/2014/main" id="{B96D76F5-572D-47C6-9399-3579ECDA860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5365" t="30576" r="56427" b="27769"/>
          <a:stretch>
            <a:fillRect/>
          </a:stretch>
        </p:blipFill>
        <p:spPr bwMode="auto">
          <a:xfrm>
            <a:off x="6553200" y="3240089"/>
            <a:ext cx="3551238" cy="299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346827"/>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CF5817E0-97AE-44FB-9C13-E7EAE7D22D10}"/>
              </a:ext>
            </a:extLst>
          </p:cNvPr>
          <p:cNvSpPr>
            <a:spLocks noGrp="1" noChangeArrowheads="1"/>
          </p:cNvSpPr>
          <p:nvPr>
            <p:ph type="title"/>
          </p:nvPr>
        </p:nvSpPr>
        <p:spPr/>
        <p:txBody>
          <a:bodyPr>
            <a:normAutofit fontScale="90000"/>
          </a:bodyPr>
          <a:lstStyle/>
          <a:p>
            <a:pPr marL="455613"/>
            <a:r>
              <a:rPr lang="en-US" altLang="en-US" dirty="0" err="1"/>
              <a:t>Replicación</a:t>
            </a:r>
            <a:r>
              <a:rPr lang="en-US" altLang="en-US" dirty="0"/>
              <a:t> de ADN
</a:t>
            </a:r>
          </a:p>
        </p:txBody>
      </p:sp>
      <p:sp>
        <p:nvSpPr>
          <p:cNvPr id="75779" name="Rectangle 3">
            <a:extLst>
              <a:ext uri="{FF2B5EF4-FFF2-40B4-BE49-F238E27FC236}">
                <a16:creationId xmlns:a16="http://schemas.microsoft.com/office/drawing/2014/main" id="{C1F3271B-3F34-4774-839E-CF1C7C1271E6}"/>
              </a:ext>
            </a:extLst>
          </p:cNvPr>
          <p:cNvSpPr>
            <a:spLocks noGrp="1" noChangeArrowheads="1"/>
          </p:cNvSpPr>
          <p:nvPr>
            <p:ph type="body" idx="1"/>
          </p:nvPr>
        </p:nvSpPr>
        <p:spPr>
          <a:xfrm>
            <a:off x="0" y="1600201"/>
            <a:ext cx="5257800" cy="4525963"/>
          </a:xfrm>
        </p:spPr>
        <p:txBody>
          <a:bodyPr>
            <a:normAutofit/>
          </a:bodyPr>
          <a:lstStyle/>
          <a:p>
            <a:pPr marL="284163" indent="-284163"/>
            <a:r>
              <a:rPr lang="es-ES" altLang="en-US" sz="2800" dirty="0"/>
              <a:t>El material genético se ha duplicado y prepara una célula para su división en dos células
Se produce hacia el final de la interfase
Las bobinas de ADN y cada lado sirven como plantilla
</a:t>
            </a:r>
            <a:endParaRPr lang="en-US" altLang="en-US" sz="2800" dirty="0"/>
          </a:p>
        </p:txBody>
      </p:sp>
      <p:sp>
        <p:nvSpPr>
          <p:cNvPr id="75780" name="Text Box 4">
            <a:extLst>
              <a:ext uri="{FF2B5EF4-FFF2-40B4-BE49-F238E27FC236}">
                <a16:creationId xmlns:a16="http://schemas.microsoft.com/office/drawing/2014/main" id="{FA64A458-09D6-4945-A02F-FB7DD387332A}"/>
              </a:ext>
            </a:extLst>
          </p:cNvPr>
          <p:cNvSpPr txBox="1">
            <a:spLocks noChangeArrowheads="1"/>
          </p:cNvSpPr>
          <p:nvPr/>
        </p:nvSpPr>
        <p:spPr bwMode="auto">
          <a:xfrm>
            <a:off x="9296401" y="6324601"/>
            <a:ext cx="11833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3.14</a:t>
            </a:r>
          </a:p>
        </p:txBody>
      </p:sp>
      <p:pic>
        <p:nvPicPr>
          <p:cNvPr id="75781" name="Picture 5">
            <a:extLst>
              <a:ext uri="{FF2B5EF4-FFF2-40B4-BE49-F238E27FC236}">
                <a16:creationId xmlns:a16="http://schemas.microsoft.com/office/drawing/2014/main" id="{7816CC26-AE7C-4776-8FDC-4E71B5A3E7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3914" t="5992" r="11108" b="4941"/>
          <a:stretch>
            <a:fillRect/>
          </a:stretch>
        </p:blipFill>
        <p:spPr bwMode="auto">
          <a:xfrm>
            <a:off x="6477000" y="685800"/>
            <a:ext cx="3619500"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72243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A424DFCD-A183-4FC3-A9B3-84743FEA1C74}"/>
              </a:ext>
            </a:extLst>
          </p:cNvPr>
          <p:cNvSpPr>
            <a:spLocks noGrp="1" noChangeArrowheads="1"/>
          </p:cNvSpPr>
          <p:nvPr>
            <p:ph type="title"/>
          </p:nvPr>
        </p:nvSpPr>
        <p:spPr/>
        <p:txBody>
          <a:bodyPr>
            <a:normAutofit fontScale="90000"/>
          </a:bodyPr>
          <a:lstStyle/>
          <a:p>
            <a:pPr marL="455613"/>
            <a:r>
              <a:rPr lang="es-ES" altLang="en-US" dirty="0"/>
              <a:t>Eventos de la División Celular
</a:t>
            </a:r>
            <a:endParaRPr lang="en-US" altLang="en-US" dirty="0"/>
          </a:p>
        </p:txBody>
      </p:sp>
      <p:sp>
        <p:nvSpPr>
          <p:cNvPr id="76803" name="Rectangle 3">
            <a:extLst>
              <a:ext uri="{FF2B5EF4-FFF2-40B4-BE49-F238E27FC236}">
                <a16:creationId xmlns:a16="http://schemas.microsoft.com/office/drawing/2014/main" id="{7D4DB2BE-1FB6-4679-A3E5-DF346DF7D4AD}"/>
              </a:ext>
            </a:extLst>
          </p:cNvPr>
          <p:cNvSpPr>
            <a:spLocks noGrp="1" noChangeArrowheads="1"/>
          </p:cNvSpPr>
          <p:nvPr>
            <p:ph type="body" idx="1"/>
          </p:nvPr>
        </p:nvSpPr>
        <p:spPr>
          <a:xfrm>
            <a:off x="304800" y="1481329"/>
            <a:ext cx="9753600" cy="4525963"/>
          </a:xfrm>
        </p:spPr>
        <p:txBody>
          <a:bodyPr/>
          <a:lstStyle/>
          <a:p>
            <a:pPr marL="0" indent="0">
              <a:buNone/>
            </a:pPr>
            <a:r>
              <a:rPr lang="es-ES" altLang="en-US" sz="2800" dirty="0"/>
              <a:t>Mitosis
División del núcleo
Resultados en la formación de dos núcleos hijas
Citocinesis
División del citoplasma
Comienza cuando la mitosis está cerca de completarse
Resultados en la formación de dos células hijas
</a:t>
            </a:r>
            <a:endParaRPr lang="en-US" altLang="en-US" sz="2400" dirty="0"/>
          </a:p>
        </p:txBody>
      </p:sp>
      <p:pic>
        <p:nvPicPr>
          <p:cNvPr id="81922" name="Picture 2" descr="Image result for MITOSIS CYTOKINESIS"/>
          <p:cNvPicPr>
            <a:picLocks noChangeAspect="1" noChangeArrowheads="1"/>
          </p:cNvPicPr>
          <p:nvPr/>
        </p:nvPicPr>
        <p:blipFill>
          <a:blip r:embed="rId2" cstate="print"/>
          <a:srcRect/>
          <a:stretch>
            <a:fillRect/>
          </a:stretch>
        </p:blipFill>
        <p:spPr bwMode="auto">
          <a:xfrm>
            <a:off x="8991600" y="4953000"/>
            <a:ext cx="2724466" cy="1671460"/>
          </a:xfrm>
          <a:prstGeom prst="rect">
            <a:avLst/>
          </a:prstGeom>
          <a:noFill/>
        </p:spPr>
      </p:pic>
    </p:spTree>
    <p:extLst>
      <p:ext uri="{BB962C8B-B14F-4D97-AF65-F5344CB8AC3E}">
        <p14:creationId xmlns:p14="http://schemas.microsoft.com/office/powerpoint/2010/main" val="401077381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35ED09EE-2189-4B7B-A5B1-C7C24004870E}"/>
              </a:ext>
            </a:extLst>
          </p:cNvPr>
          <p:cNvSpPr>
            <a:spLocks noGrp="1" noChangeArrowheads="1"/>
          </p:cNvSpPr>
          <p:nvPr>
            <p:ph type="title"/>
          </p:nvPr>
        </p:nvSpPr>
        <p:spPr/>
        <p:txBody>
          <a:bodyPr>
            <a:normAutofit fontScale="90000"/>
          </a:bodyPr>
          <a:lstStyle/>
          <a:p>
            <a:pPr marL="455613"/>
            <a:r>
              <a:rPr lang="en-US" altLang="en-US" dirty="0" err="1"/>
              <a:t>Etapas</a:t>
            </a:r>
            <a:r>
              <a:rPr lang="en-US" altLang="en-US" dirty="0"/>
              <a:t> de la mitosis
</a:t>
            </a:r>
          </a:p>
        </p:txBody>
      </p:sp>
      <p:sp>
        <p:nvSpPr>
          <p:cNvPr id="77827" name="Rectangle 3">
            <a:extLst>
              <a:ext uri="{FF2B5EF4-FFF2-40B4-BE49-F238E27FC236}">
                <a16:creationId xmlns:a16="http://schemas.microsoft.com/office/drawing/2014/main" id="{DC638499-713B-4C4F-9C71-ADD19B7C9001}"/>
              </a:ext>
            </a:extLst>
          </p:cNvPr>
          <p:cNvSpPr>
            <a:spLocks noGrp="1" noChangeArrowheads="1"/>
          </p:cNvSpPr>
          <p:nvPr>
            <p:ph type="body" idx="1"/>
          </p:nvPr>
        </p:nvSpPr>
        <p:spPr>
          <a:xfrm>
            <a:off x="0" y="1481329"/>
            <a:ext cx="11582400" cy="4525963"/>
          </a:xfrm>
        </p:spPr>
        <p:txBody>
          <a:bodyPr>
            <a:normAutofit/>
          </a:bodyPr>
          <a:lstStyle/>
          <a:p>
            <a:pPr marL="284163" indent="-284163"/>
            <a:r>
              <a:rPr lang="es-ES" altLang="en-US" sz="2800" dirty="0"/>
              <a:t>Interfase
No se produce ninguna división celular
La célula lleva a cabo actividad metabólica normal y crecimiento
Profase
Primera parte de la división celular
</a:t>
            </a:r>
            <a:r>
              <a:rPr lang="es-ES" altLang="en-US" sz="2800" dirty="0" err="1"/>
              <a:t>Centromere</a:t>
            </a:r>
            <a:r>
              <a:rPr lang="es-ES" altLang="en-US" sz="2800" dirty="0"/>
              <a:t> migre a los polos
</a:t>
            </a:r>
            <a:endParaRPr lang="en-US" altLang="en-US" sz="2800" dirty="0"/>
          </a:p>
        </p:txBody>
      </p:sp>
      <p:pic>
        <p:nvPicPr>
          <p:cNvPr id="80900" name="Picture 4" descr="Image result for PROPHASE"/>
          <p:cNvPicPr>
            <a:picLocks noChangeAspect="1" noChangeArrowheads="1"/>
          </p:cNvPicPr>
          <p:nvPr/>
        </p:nvPicPr>
        <p:blipFill>
          <a:blip r:embed="rId2" cstate="print"/>
          <a:srcRect/>
          <a:stretch>
            <a:fillRect/>
          </a:stretch>
        </p:blipFill>
        <p:spPr bwMode="auto">
          <a:xfrm>
            <a:off x="8991600" y="3385566"/>
            <a:ext cx="3200400" cy="3472434"/>
          </a:xfrm>
          <a:prstGeom prst="rect">
            <a:avLst/>
          </a:prstGeom>
          <a:noFill/>
        </p:spPr>
      </p:pic>
    </p:spTree>
    <p:extLst>
      <p:ext uri="{BB962C8B-B14F-4D97-AF65-F5344CB8AC3E}">
        <p14:creationId xmlns:p14="http://schemas.microsoft.com/office/powerpoint/2010/main" val="2397769703"/>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8DAC3F62-CB57-4F3B-911A-E4627E9A99F5}"/>
              </a:ext>
            </a:extLst>
          </p:cNvPr>
          <p:cNvSpPr>
            <a:spLocks noGrp="1" noChangeArrowheads="1"/>
          </p:cNvSpPr>
          <p:nvPr>
            <p:ph type="title"/>
          </p:nvPr>
        </p:nvSpPr>
        <p:spPr/>
        <p:txBody>
          <a:bodyPr>
            <a:normAutofit fontScale="90000"/>
          </a:bodyPr>
          <a:lstStyle/>
          <a:p>
            <a:pPr marL="455613"/>
            <a:r>
              <a:rPr lang="en-US" altLang="en-US" dirty="0" err="1"/>
              <a:t>Etapas</a:t>
            </a:r>
            <a:r>
              <a:rPr lang="en-US" altLang="en-US" dirty="0"/>
              <a:t> de la mitosis
</a:t>
            </a:r>
          </a:p>
        </p:txBody>
      </p:sp>
      <p:sp>
        <p:nvSpPr>
          <p:cNvPr id="78851" name="Rectangle 3">
            <a:extLst>
              <a:ext uri="{FF2B5EF4-FFF2-40B4-BE49-F238E27FC236}">
                <a16:creationId xmlns:a16="http://schemas.microsoft.com/office/drawing/2014/main" id="{3FA5E5FF-D9BC-4745-8C5E-500170AC0FB4}"/>
              </a:ext>
            </a:extLst>
          </p:cNvPr>
          <p:cNvSpPr>
            <a:spLocks noGrp="1" noChangeArrowheads="1"/>
          </p:cNvSpPr>
          <p:nvPr>
            <p:ph type="body" idx="1"/>
          </p:nvPr>
        </p:nvSpPr>
        <p:spPr/>
        <p:txBody>
          <a:bodyPr>
            <a:normAutofit/>
          </a:bodyPr>
          <a:lstStyle/>
          <a:p>
            <a:pPr marL="284163" indent="-284163"/>
            <a:r>
              <a:rPr lang="es-ES" altLang="en-US" sz="2800" dirty="0"/>
              <a:t>Metafase
Husillo de </a:t>
            </a:r>
            <a:r>
              <a:rPr lang="es-ES" altLang="en-US" sz="2800" dirty="0" err="1"/>
              <a:t>Centromere</a:t>
            </a:r>
            <a:r>
              <a:rPr lang="es-ES" altLang="en-US" sz="2800" dirty="0"/>
              <a:t> están unidos a cromosomas que están alineados en el centro de la célula
</a:t>
            </a:r>
            <a:endParaRPr lang="en-US" altLang="en-US" sz="2800" dirty="0"/>
          </a:p>
        </p:txBody>
      </p:sp>
      <p:pic>
        <p:nvPicPr>
          <p:cNvPr id="79876" name="Picture 4" descr="Image result for METAPHASE"/>
          <p:cNvPicPr>
            <a:picLocks noChangeAspect="1" noChangeArrowheads="1"/>
          </p:cNvPicPr>
          <p:nvPr/>
        </p:nvPicPr>
        <p:blipFill>
          <a:blip r:embed="rId2" cstate="print"/>
          <a:srcRect/>
          <a:stretch>
            <a:fillRect/>
          </a:stretch>
        </p:blipFill>
        <p:spPr bwMode="auto">
          <a:xfrm>
            <a:off x="8077200" y="3048000"/>
            <a:ext cx="3786335" cy="3810000"/>
          </a:xfrm>
          <a:prstGeom prst="rect">
            <a:avLst/>
          </a:prstGeom>
          <a:noFill/>
        </p:spPr>
      </p:pic>
    </p:spTree>
    <p:extLst>
      <p:ext uri="{BB962C8B-B14F-4D97-AF65-F5344CB8AC3E}">
        <p14:creationId xmlns:p14="http://schemas.microsoft.com/office/powerpoint/2010/main" val="310038793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DD87305F-8E4C-40BE-85C3-9DB0ADD52DCB}"/>
              </a:ext>
            </a:extLst>
          </p:cNvPr>
          <p:cNvSpPr>
            <a:spLocks noGrp="1" noChangeArrowheads="1"/>
          </p:cNvSpPr>
          <p:nvPr>
            <p:ph type="title"/>
          </p:nvPr>
        </p:nvSpPr>
        <p:spPr/>
        <p:txBody>
          <a:bodyPr>
            <a:normAutofit fontScale="90000"/>
          </a:bodyPr>
          <a:lstStyle/>
          <a:p>
            <a:pPr marL="455613"/>
            <a:r>
              <a:rPr lang="en-US" altLang="en-US" dirty="0" err="1"/>
              <a:t>Etapas</a:t>
            </a:r>
            <a:r>
              <a:rPr lang="en-US" altLang="en-US" dirty="0"/>
              <a:t> de la mitosis
</a:t>
            </a:r>
          </a:p>
        </p:txBody>
      </p:sp>
      <p:sp>
        <p:nvSpPr>
          <p:cNvPr id="79875" name="Rectangle 3">
            <a:extLst>
              <a:ext uri="{FF2B5EF4-FFF2-40B4-BE49-F238E27FC236}">
                <a16:creationId xmlns:a16="http://schemas.microsoft.com/office/drawing/2014/main" id="{6F95ADFE-B2D8-477A-B198-B3F4B776B6D8}"/>
              </a:ext>
            </a:extLst>
          </p:cNvPr>
          <p:cNvSpPr>
            <a:spLocks noGrp="1" noChangeArrowheads="1"/>
          </p:cNvSpPr>
          <p:nvPr>
            <p:ph type="body" idx="1"/>
          </p:nvPr>
        </p:nvSpPr>
        <p:spPr>
          <a:xfrm>
            <a:off x="0" y="1600200"/>
            <a:ext cx="7848600" cy="4287838"/>
          </a:xfrm>
        </p:spPr>
        <p:txBody>
          <a:bodyPr>
            <a:normAutofit lnSpcReduction="10000"/>
          </a:bodyPr>
          <a:lstStyle/>
          <a:p>
            <a:pPr marL="284163" indent="-284163"/>
            <a:r>
              <a:rPr lang="es-ES" altLang="en-US" sz="2800" dirty="0"/>
              <a:t>Anafase
Los cromosomas de hija se tiran hacia los polos
La célula comienza a alargarse
Telofase
Los núcleos de la hija comienzan a formarse
Un surco de escote (para la división celular) comienza a formarse
</a:t>
            </a:r>
            <a:endParaRPr lang="en-US" altLang="en-US" sz="2800" dirty="0"/>
          </a:p>
        </p:txBody>
      </p:sp>
      <p:sp>
        <p:nvSpPr>
          <p:cNvPr id="78850" name="AutoShape 2" descr="Image result for META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52" name="AutoShape 4" descr="Image result for META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8854" name="Picture 6" descr="Image result for ANAPHASE"/>
          <p:cNvPicPr>
            <a:picLocks noChangeAspect="1" noChangeArrowheads="1"/>
          </p:cNvPicPr>
          <p:nvPr/>
        </p:nvPicPr>
        <p:blipFill>
          <a:blip r:embed="rId2" cstate="print"/>
          <a:srcRect/>
          <a:stretch>
            <a:fillRect/>
          </a:stretch>
        </p:blipFill>
        <p:spPr bwMode="auto">
          <a:xfrm>
            <a:off x="8382000" y="304800"/>
            <a:ext cx="2960150" cy="2952750"/>
          </a:xfrm>
          <a:prstGeom prst="rect">
            <a:avLst/>
          </a:prstGeom>
          <a:noFill/>
        </p:spPr>
      </p:pic>
      <p:sp>
        <p:nvSpPr>
          <p:cNvPr id="78856" name="AutoShape 8"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58" name="AutoShape 10"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60" name="AutoShape 12"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62" name="AutoShape 14"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64" name="AutoShape 16"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8866" name="AutoShape 18" descr="Image result for TELOPHAS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8868" name="Picture 20" descr="Image result for TELOPHASE"/>
          <p:cNvPicPr>
            <a:picLocks noChangeAspect="1" noChangeArrowheads="1"/>
          </p:cNvPicPr>
          <p:nvPr/>
        </p:nvPicPr>
        <p:blipFill>
          <a:blip r:embed="rId3" cstate="print"/>
          <a:srcRect/>
          <a:stretch>
            <a:fillRect/>
          </a:stretch>
        </p:blipFill>
        <p:spPr bwMode="auto">
          <a:xfrm>
            <a:off x="8458200" y="3657599"/>
            <a:ext cx="3352800" cy="2960005"/>
          </a:xfrm>
          <a:prstGeom prst="rect">
            <a:avLst/>
          </a:prstGeom>
          <a:noFill/>
        </p:spPr>
      </p:pic>
    </p:spTree>
    <p:extLst>
      <p:ext uri="{BB962C8B-B14F-4D97-AF65-F5344CB8AC3E}">
        <p14:creationId xmlns:p14="http://schemas.microsoft.com/office/powerpoint/2010/main" val="396243120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C500EC49-3A6C-42BE-B6C8-9F98ABCF796D}"/>
              </a:ext>
            </a:extLst>
          </p:cNvPr>
          <p:cNvSpPr>
            <a:spLocks noGrp="1" noChangeArrowheads="1"/>
          </p:cNvSpPr>
          <p:nvPr>
            <p:ph type="title"/>
          </p:nvPr>
        </p:nvSpPr>
        <p:spPr/>
        <p:txBody>
          <a:bodyPr>
            <a:normAutofit fontScale="90000"/>
          </a:bodyPr>
          <a:lstStyle/>
          <a:p>
            <a:pPr marL="455613"/>
            <a:r>
              <a:rPr lang="en-US" altLang="en-US" dirty="0" err="1"/>
              <a:t>Etapas</a:t>
            </a:r>
            <a:r>
              <a:rPr lang="en-US" altLang="en-US" dirty="0"/>
              <a:t> de la mitosis
</a:t>
            </a:r>
          </a:p>
        </p:txBody>
      </p:sp>
      <p:sp>
        <p:nvSpPr>
          <p:cNvPr id="80899" name="Text Box 3">
            <a:extLst>
              <a:ext uri="{FF2B5EF4-FFF2-40B4-BE49-F238E27FC236}">
                <a16:creationId xmlns:a16="http://schemas.microsoft.com/office/drawing/2014/main" id="{8798A8D6-FBE6-48E2-9AF8-E5E2603B4164}"/>
              </a:ext>
            </a:extLst>
          </p:cNvPr>
          <p:cNvSpPr txBox="1">
            <a:spLocks noChangeArrowheads="1"/>
          </p:cNvSpPr>
          <p:nvPr/>
        </p:nvSpPr>
        <p:spPr bwMode="auto">
          <a:xfrm>
            <a:off x="9296401" y="6324601"/>
            <a:ext cx="11833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3.15</a:t>
            </a:r>
          </a:p>
        </p:txBody>
      </p:sp>
      <p:pic>
        <p:nvPicPr>
          <p:cNvPr id="80900" name="Picture 4">
            <a:extLst>
              <a:ext uri="{FF2B5EF4-FFF2-40B4-BE49-F238E27FC236}">
                <a16:creationId xmlns:a16="http://schemas.microsoft.com/office/drawing/2014/main" id="{B13662F4-4C06-40DC-BF12-AF6855B2B01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22244" b="16663"/>
          <a:stretch>
            <a:fillRect/>
          </a:stretch>
        </p:blipFill>
        <p:spPr bwMode="auto">
          <a:xfrm>
            <a:off x="1973264" y="1371600"/>
            <a:ext cx="8243887"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3914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51142F32-17EC-43BF-95A9-DA2E2ACAFD4A}"/>
              </a:ext>
            </a:extLst>
          </p:cNvPr>
          <p:cNvSpPr>
            <a:spLocks noGrp="1" noChangeArrowheads="1"/>
          </p:cNvSpPr>
          <p:nvPr>
            <p:ph type="title"/>
          </p:nvPr>
        </p:nvSpPr>
        <p:spPr/>
        <p:txBody>
          <a:bodyPr>
            <a:normAutofit fontScale="90000"/>
          </a:bodyPr>
          <a:lstStyle/>
          <a:p>
            <a:pPr marL="455613"/>
            <a:r>
              <a:rPr lang="en-US" altLang="en-US" dirty="0" err="1"/>
              <a:t>Etapas</a:t>
            </a:r>
            <a:r>
              <a:rPr lang="en-US" altLang="en-US" dirty="0"/>
              <a:t> de la mitosis
</a:t>
            </a:r>
          </a:p>
        </p:txBody>
      </p:sp>
      <p:sp>
        <p:nvSpPr>
          <p:cNvPr id="81923" name="Text Box 3">
            <a:extLst>
              <a:ext uri="{FF2B5EF4-FFF2-40B4-BE49-F238E27FC236}">
                <a16:creationId xmlns:a16="http://schemas.microsoft.com/office/drawing/2014/main" id="{2C90A4CD-43D1-44AC-BC91-DC7057EEBBF0}"/>
              </a:ext>
            </a:extLst>
          </p:cNvPr>
          <p:cNvSpPr txBox="1">
            <a:spLocks noChangeArrowheads="1"/>
          </p:cNvSpPr>
          <p:nvPr/>
        </p:nvSpPr>
        <p:spPr bwMode="auto">
          <a:xfrm>
            <a:off x="9058275" y="6324601"/>
            <a:ext cx="168026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3.15(cont)</a:t>
            </a:r>
          </a:p>
        </p:txBody>
      </p:sp>
      <p:pic>
        <p:nvPicPr>
          <p:cNvPr id="81924" name="Picture 4">
            <a:extLst>
              <a:ext uri="{FF2B5EF4-FFF2-40B4-BE49-F238E27FC236}">
                <a16:creationId xmlns:a16="http://schemas.microsoft.com/office/drawing/2014/main" id="{71409C33-7883-48CB-A8BD-2040E0A44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1721" t="22244" r="2773" b="15274"/>
          <a:stretch>
            <a:fillRect/>
          </a:stretch>
        </p:blipFill>
        <p:spPr bwMode="auto">
          <a:xfrm>
            <a:off x="1981200" y="1219200"/>
            <a:ext cx="8229600" cy="4160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883534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64937683-CC64-450E-AF45-191C8084A042}"/>
              </a:ext>
            </a:extLst>
          </p:cNvPr>
          <p:cNvSpPr>
            <a:spLocks noGrp="1" noChangeArrowheads="1"/>
          </p:cNvSpPr>
          <p:nvPr>
            <p:ph type="title"/>
          </p:nvPr>
        </p:nvSpPr>
        <p:spPr/>
        <p:txBody>
          <a:bodyPr>
            <a:normAutofit fontScale="90000"/>
          </a:bodyPr>
          <a:lstStyle/>
          <a:p>
            <a:pPr marL="455613"/>
            <a:r>
              <a:rPr lang="en-US" altLang="en-US" dirty="0" err="1"/>
              <a:t>Síntesis</a:t>
            </a:r>
            <a:r>
              <a:rPr lang="en-US" altLang="en-US" dirty="0"/>
              <a:t> de </a:t>
            </a:r>
            <a:r>
              <a:rPr lang="en-US" altLang="en-US" dirty="0" err="1"/>
              <a:t>proteínas</a:t>
            </a:r>
            <a:r>
              <a:rPr lang="en-US" altLang="en-US" dirty="0"/>
              <a:t>
</a:t>
            </a:r>
          </a:p>
        </p:txBody>
      </p:sp>
      <p:sp>
        <p:nvSpPr>
          <p:cNvPr id="82947" name="Rectangle 3">
            <a:extLst>
              <a:ext uri="{FF2B5EF4-FFF2-40B4-BE49-F238E27FC236}">
                <a16:creationId xmlns:a16="http://schemas.microsoft.com/office/drawing/2014/main" id="{B45A79BE-1A02-4069-8753-0DB8AF0BEAC4}"/>
              </a:ext>
            </a:extLst>
          </p:cNvPr>
          <p:cNvSpPr>
            <a:spLocks noGrp="1" noChangeArrowheads="1"/>
          </p:cNvSpPr>
          <p:nvPr>
            <p:ph type="body" idx="1"/>
          </p:nvPr>
        </p:nvSpPr>
        <p:spPr/>
        <p:txBody>
          <a:bodyPr>
            <a:normAutofit/>
          </a:bodyPr>
          <a:lstStyle/>
          <a:p>
            <a:pPr marL="284163" indent="-284163"/>
            <a:r>
              <a:rPr lang="es-ES" altLang="en-US" sz="2800" dirty="0"/>
              <a:t>Gene – segmento de ADN que lleva un plano para construir una proteína
Las proteínas tienen muchas funciones
Materiales de construcción para células
Actuar como enzimas (catalizadores biológicos)
El ARN es esencial para la síntesis de proteínas
</a:t>
            </a:r>
            <a:endParaRPr lang="en-US" altLang="en-US" sz="2800" dirty="0"/>
          </a:p>
        </p:txBody>
      </p:sp>
      <p:sp>
        <p:nvSpPr>
          <p:cNvPr id="75780" name="AutoShape 4" descr="Image result for PROTEIN SYNTHESI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5782" name="AutoShape 6" descr="Image result for PROTEIN SYNTHESI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5784" name="Picture 8" descr="Image result for PROTEIN SYNTHESIS"/>
          <p:cNvPicPr>
            <a:picLocks noChangeAspect="1" noChangeArrowheads="1"/>
          </p:cNvPicPr>
          <p:nvPr/>
        </p:nvPicPr>
        <p:blipFill>
          <a:blip r:embed="rId2" cstate="print"/>
          <a:srcRect/>
          <a:stretch>
            <a:fillRect/>
          </a:stretch>
        </p:blipFill>
        <p:spPr bwMode="auto">
          <a:xfrm>
            <a:off x="6038414" y="4343400"/>
            <a:ext cx="6046557" cy="2057400"/>
          </a:xfrm>
          <a:prstGeom prst="rect">
            <a:avLst/>
          </a:prstGeom>
          <a:noFill/>
        </p:spPr>
      </p:pic>
    </p:spTree>
    <p:extLst>
      <p:ext uri="{BB962C8B-B14F-4D97-AF65-F5344CB8AC3E}">
        <p14:creationId xmlns:p14="http://schemas.microsoft.com/office/powerpoint/2010/main" val="367767013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CLASIFICACIÓN DE TEJIDOS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457201"/>
            <a:ext cx="11811000" cy="3810000"/>
          </a:xfrm>
        </p:spPr>
        <p:txBody>
          <a:bodyPr>
            <a:normAutofit/>
          </a:bodyPr>
          <a:lstStyle/>
          <a:p>
            <a:r>
              <a:rPr lang="es-ES" sz="2800" dirty="0"/>
              <a:t>Las células son los pilares de la vida y las unidades funcionales todo incluido del organismo unicelular.
El animal más complejo comienza como una sola célula, el óvulo fertilizado, y a partir de ahí se divide para crear nuestro cuerpo con sus casi billones de células.
</a:t>
            </a:r>
            <a:endParaRPr lang="en-US" sz="2800" dirty="0"/>
          </a:p>
        </p:txBody>
      </p:sp>
      <p:sp>
        <p:nvSpPr>
          <p:cNvPr id="2050" name="AutoShape 2" descr="Resultado de imagen para flecha"/>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2" name="Picture 4" descr="http://vignette1.wikia.nocookie.net/la-wiki-pokeland/images/2/2d/Flecha_hacia_derecha.gif/revision/latest?cb=20131005153221&amp;path-prefix=es"/>
          <p:cNvPicPr>
            <a:picLocks noChangeAspect="1" noChangeArrowheads="1"/>
          </p:cNvPicPr>
          <p:nvPr/>
        </p:nvPicPr>
        <p:blipFill>
          <a:blip r:embed="rId2" cstate="print"/>
          <a:srcRect/>
          <a:stretch>
            <a:fillRect/>
          </a:stretch>
        </p:blipFill>
        <p:spPr bwMode="auto">
          <a:xfrm>
            <a:off x="4800600" y="3657600"/>
            <a:ext cx="3276600" cy="2133600"/>
          </a:xfrm>
          <a:prstGeom prst="rect">
            <a:avLst/>
          </a:prstGeom>
          <a:noFill/>
        </p:spPr>
      </p:pic>
      <p:sp>
        <p:nvSpPr>
          <p:cNvPr id="2054" name="AutoShape 6" descr="Resultado de imagen para cigoto humano"/>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6" name="Picture 8" descr="Resultado de imagen para cigoto humano"/>
          <p:cNvPicPr>
            <a:picLocks noChangeAspect="1" noChangeArrowheads="1"/>
          </p:cNvPicPr>
          <p:nvPr/>
        </p:nvPicPr>
        <p:blipFill>
          <a:blip r:embed="rId3" cstate="print"/>
          <a:srcRect/>
          <a:stretch>
            <a:fillRect/>
          </a:stretch>
        </p:blipFill>
        <p:spPr bwMode="auto">
          <a:xfrm>
            <a:off x="2438401" y="3657601"/>
            <a:ext cx="2466975" cy="1847851"/>
          </a:xfrm>
          <a:prstGeom prst="rect">
            <a:avLst/>
          </a:prstGeom>
          <a:noFill/>
        </p:spPr>
      </p:pic>
      <p:pic>
        <p:nvPicPr>
          <p:cNvPr id="2058" name="Picture 10" descr="Resultado de imagen para human body"/>
          <p:cNvPicPr>
            <a:picLocks noChangeAspect="1" noChangeArrowheads="1"/>
          </p:cNvPicPr>
          <p:nvPr/>
        </p:nvPicPr>
        <p:blipFill>
          <a:blip r:embed="rId4" cstate="print"/>
          <a:srcRect/>
          <a:stretch>
            <a:fillRect/>
          </a:stretch>
        </p:blipFill>
        <p:spPr bwMode="auto">
          <a:xfrm>
            <a:off x="8001000" y="3429001"/>
            <a:ext cx="2019300" cy="226695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9F30ACE-6B47-4DF0-90D0-AD0B253533D3}"/>
              </a:ext>
            </a:extLst>
          </p:cNvPr>
          <p:cNvSpPr>
            <a:spLocks noGrp="1" noChangeArrowheads="1"/>
          </p:cNvSpPr>
          <p:nvPr>
            <p:ph type="title"/>
          </p:nvPr>
        </p:nvSpPr>
        <p:spPr/>
        <p:txBody>
          <a:bodyPr>
            <a:normAutofit fontScale="90000"/>
          </a:bodyPr>
          <a:lstStyle/>
          <a:p>
            <a:pPr marL="455613"/>
            <a:r>
              <a:rPr lang="en-US" altLang="en-US" dirty="0"/>
              <a:t>El </a:t>
            </a:r>
            <a:r>
              <a:rPr lang="en-US" altLang="en-US" dirty="0" err="1"/>
              <a:t>núcleo</a:t>
            </a:r>
            <a:r>
              <a:rPr lang="en-US" altLang="en-US" dirty="0"/>
              <a:t>
</a:t>
            </a:r>
          </a:p>
        </p:txBody>
      </p:sp>
      <p:sp>
        <p:nvSpPr>
          <p:cNvPr id="33795" name="Rectangle 3">
            <a:extLst>
              <a:ext uri="{FF2B5EF4-FFF2-40B4-BE49-F238E27FC236}">
                <a16:creationId xmlns:a16="http://schemas.microsoft.com/office/drawing/2014/main" id="{9DBC6686-ECBC-4896-9A41-ADAD40697CFB}"/>
              </a:ext>
            </a:extLst>
          </p:cNvPr>
          <p:cNvSpPr>
            <a:spLocks noGrp="1" noChangeArrowheads="1"/>
          </p:cNvSpPr>
          <p:nvPr>
            <p:ph type="body" idx="1"/>
          </p:nvPr>
        </p:nvSpPr>
        <p:spPr>
          <a:xfrm>
            <a:off x="76200" y="1600201"/>
            <a:ext cx="4572000" cy="4346575"/>
          </a:xfrm>
        </p:spPr>
        <p:txBody>
          <a:bodyPr>
            <a:normAutofit/>
          </a:bodyPr>
          <a:lstStyle/>
          <a:p>
            <a:pPr marL="284163" indent="-284163"/>
            <a:r>
              <a:rPr lang="en-US" altLang="en-US" sz="2800" dirty="0"/>
              <a:t>Centro de control de la </a:t>
            </a:r>
            <a:r>
              <a:rPr lang="en-US" altLang="en-US" sz="2800" dirty="0" err="1"/>
              <a:t>célula</a:t>
            </a:r>
            <a:r>
              <a:rPr lang="en-US" altLang="en-US" sz="2800" dirty="0"/>
              <a:t>
</a:t>
            </a:r>
            <a:r>
              <a:rPr lang="en-US" altLang="en-US" sz="2800" dirty="0" err="1"/>
              <a:t>Contiene</a:t>
            </a:r>
            <a:r>
              <a:rPr lang="en-US" altLang="en-US" sz="2800" dirty="0"/>
              <a:t> material </a:t>
            </a:r>
            <a:r>
              <a:rPr lang="en-US" altLang="en-US" sz="2800" dirty="0" err="1"/>
              <a:t>genético</a:t>
            </a:r>
            <a:r>
              <a:rPr lang="en-US" altLang="en-US" sz="2800" dirty="0"/>
              <a:t> (ADN)
Tres </a:t>
            </a:r>
            <a:r>
              <a:rPr lang="en-US" altLang="en-US" sz="2800" dirty="0" err="1"/>
              <a:t>regiones</a:t>
            </a:r>
            <a:r>
              <a:rPr lang="en-US" altLang="en-US" sz="2800" dirty="0"/>
              <a:t>
</a:t>
            </a:r>
            <a:r>
              <a:rPr lang="en-US" altLang="en-US" sz="2800" dirty="0" err="1"/>
              <a:t>Membrana</a:t>
            </a:r>
            <a:r>
              <a:rPr lang="en-US" altLang="en-US" sz="2800" dirty="0"/>
              <a:t> nuclear
</a:t>
            </a:r>
            <a:r>
              <a:rPr lang="en-US" altLang="en-US" sz="2800" dirty="0" err="1"/>
              <a:t>Nucleolo</a:t>
            </a:r>
            <a:r>
              <a:rPr lang="en-US" altLang="en-US" sz="2800" dirty="0"/>
              <a:t>
</a:t>
            </a:r>
            <a:r>
              <a:rPr lang="en-US" altLang="en-US" sz="2800" dirty="0" err="1"/>
              <a:t>Cromatina</a:t>
            </a:r>
            <a:r>
              <a:rPr lang="en-US" altLang="en-US" sz="2800" dirty="0"/>
              <a:t>
</a:t>
            </a:r>
          </a:p>
        </p:txBody>
      </p:sp>
      <p:sp>
        <p:nvSpPr>
          <p:cNvPr id="33796" name="Text Box 4">
            <a:extLst>
              <a:ext uri="{FF2B5EF4-FFF2-40B4-BE49-F238E27FC236}">
                <a16:creationId xmlns:a16="http://schemas.microsoft.com/office/drawing/2014/main" id="{15C53E41-51D7-4C69-AF71-247B90DC90E9}"/>
              </a:ext>
            </a:extLst>
          </p:cNvPr>
          <p:cNvSpPr txBox="1">
            <a:spLocks noChangeArrowheads="1"/>
          </p:cNvSpPr>
          <p:nvPr/>
        </p:nvSpPr>
        <p:spPr bwMode="auto">
          <a:xfrm>
            <a:off x="9296401" y="6324601"/>
            <a:ext cx="118333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3.1b</a:t>
            </a:r>
          </a:p>
        </p:txBody>
      </p:sp>
      <p:pic>
        <p:nvPicPr>
          <p:cNvPr id="33797" name="Picture 5">
            <a:extLst>
              <a:ext uri="{FF2B5EF4-FFF2-40B4-BE49-F238E27FC236}">
                <a16:creationId xmlns:a16="http://schemas.microsoft.com/office/drawing/2014/main" id="{E8452DE9-7FB9-42E7-AE8D-331604383A7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43573" t="23633" r="5992" b="16663"/>
          <a:stretch>
            <a:fillRect/>
          </a:stretch>
        </p:blipFill>
        <p:spPr bwMode="auto">
          <a:xfrm>
            <a:off x="6096000" y="1447801"/>
            <a:ext cx="4114800" cy="3763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148047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457201"/>
            <a:ext cx="11506200" cy="5550091"/>
          </a:xfrm>
        </p:spPr>
        <p:txBody>
          <a:bodyPr>
            <a:normAutofit/>
          </a:bodyPr>
          <a:lstStyle/>
          <a:p>
            <a:r>
              <a:rPr lang="es-ES" sz="2800" dirty="0"/>
              <a:t>Estas celdas que resultan se especializan para una función determinada.
Los grupos de células que son similares en estructura y función se llaman tejidos.
</a:t>
            </a:r>
            <a:endParaRPr lang="en-US" sz="2800" dirty="0"/>
          </a:p>
        </p:txBody>
      </p:sp>
      <p:pic>
        <p:nvPicPr>
          <p:cNvPr id="1026" name="Picture 2" descr="Resultado de imagen para miocito al epitelio muscular"/>
          <p:cNvPicPr>
            <a:picLocks noChangeAspect="1" noChangeArrowheads="1"/>
          </p:cNvPicPr>
          <p:nvPr/>
        </p:nvPicPr>
        <p:blipFill>
          <a:blip r:embed="rId2" cstate="print"/>
          <a:srcRect/>
          <a:stretch>
            <a:fillRect/>
          </a:stretch>
        </p:blipFill>
        <p:spPr bwMode="auto">
          <a:xfrm>
            <a:off x="7772401" y="3810001"/>
            <a:ext cx="2447925" cy="1866901"/>
          </a:xfrm>
          <a:prstGeom prst="rect">
            <a:avLst/>
          </a:prstGeom>
          <a:noFill/>
        </p:spPr>
      </p:pic>
      <p:pic>
        <p:nvPicPr>
          <p:cNvPr id="1028" name="Picture 4" descr="Resultado de imagen para miocito al epitelio muscular"/>
          <p:cNvPicPr>
            <a:picLocks noChangeAspect="1" noChangeArrowheads="1"/>
          </p:cNvPicPr>
          <p:nvPr/>
        </p:nvPicPr>
        <p:blipFill>
          <a:blip r:embed="rId3" cstate="print"/>
          <a:srcRect/>
          <a:stretch>
            <a:fillRect/>
          </a:stretch>
        </p:blipFill>
        <p:spPr bwMode="auto">
          <a:xfrm>
            <a:off x="3048001" y="3048001"/>
            <a:ext cx="2466975" cy="1847851"/>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err="1"/>
              <a:t>Tejido</a:t>
            </a:r>
            <a:r>
              <a:rPr lang="en-US" sz="2800" dirty="0"/>
              <a:t> </a:t>
            </a:r>
            <a:r>
              <a:rPr lang="en-US" sz="2800" dirty="0" err="1"/>
              <a:t>epitelial</a:t>
            </a:r>
            <a:r>
              <a:rPr lang="en-US" sz="2800" dirty="0"/>
              <a:t> o </a:t>
            </a:r>
            <a:r>
              <a:rPr lang="en-US" sz="2800" dirty="0" err="1"/>
              <a:t>epitelio</a:t>
            </a:r>
            <a:r>
              <a:rPr lang="en-US" sz="2800" dirty="0"/>
              <a:t>
</a:t>
            </a:r>
            <a:r>
              <a:rPr lang="en-US" sz="2800" dirty="0" err="1"/>
              <a:t>Tejido</a:t>
            </a:r>
            <a:r>
              <a:rPr lang="en-US" sz="2800" dirty="0"/>
              <a:t> </a:t>
            </a:r>
            <a:r>
              <a:rPr lang="en-US" sz="2800" dirty="0" err="1"/>
              <a:t>conectivo</a:t>
            </a:r>
            <a:r>
              <a:rPr lang="en-US" sz="2800" dirty="0"/>
              <a:t>
</a:t>
            </a:r>
            <a:r>
              <a:rPr lang="en-US" sz="2800" dirty="0" err="1"/>
              <a:t>Tejido</a:t>
            </a:r>
            <a:r>
              <a:rPr lang="en-US" sz="2800" dirty="0"/>
              <a:t> </a:t>
            </a:r>
            <a:r>
              <a:rPr lang="en-US" sz="2800" dirty="0" err="1"/>
              <a:t>nervioso</a:t>
            </a:r>
            <a:r>
              <a:rPr lang="en-US" sz="2800" dirty="0"/>
              <a:t>
</a:t>
            </a:r>
            <a:r>
              <a:rPr lang="en-US" sz="2800" dirty="0" err="1"/>
              <a:t>Tejido</a:t>
            </a:r>
            <a:r>
              <a:rPr lang="en-US" sz="2800" dirty="0"/>
              <a:t> muscular
</a:t>
            </a:r>
            <a:endParaRPr lang="en-US" dirty="0"/>
          </a:p>
        </p:txBody>
      </p:sp>
      <p:sp>
        <p:nvSpPr>
          <p:cNvPr id="3" name="Title 2"/>
          <p:cNvSpPr>
            <a:spLocks noGrp="1"/>
          </p:cNvSpPr>
          <p:nvPr>
            <p:ph type="title"/>
          </p:nvPr>
        </p:nvSpPr>
        <p:spPr/>
        <p:txBody>
          <a:bodyPr>
            <a:normAutofit fontScale="90000"/>
          </a:bodyPr>
          <a:lstStyle/>
          <a:p>
            <a:r>
              <a:rPr lang="en-US" dirty="0" err="1"/>
              <a:t>Tipos</a:t>
            </a:r>
            <a:r>
              <a:rPr lang="en-US" dirty="0"/>
              <a:t> de </a:t>
            </a:r>
            <a:r>
              <a:rPr lang="en-US" dirty="0" err="1"/>
              <a:t>tejidos</a:t>
            </a:r>
            <a:r>
              <a:rPr lang="en-US" dirty="0"/>
              <a:t> </a:t>
            </a:r>
            <a:r>
              <a:rPr lang="en-US" dirty="0" err="1"/>
              <a:t>primarios</a:t>
            </a:r>
            <a:r>
              <a:rPr lang="en-US" dirty="0"/>
              <a:t>:
</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19800" y="2057400"/>
            <a:ext cx="5791200" cy="4632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63989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12192000" cy="2328672"/>
          </a:xfrm>
        </p:spPr>
        <p:txBody>
          <a:bodyPr>
            <a:normAutofit lnSpcReduction="10000"/>
          </a:bodyPr>
          <a:lstStyle/>
          <a:p>
            <a:r>
              <a:rPr lang="es-ES" sz="2800" dirty="0"/>
              <a:t>Definición: Es una hoja de células que cubre una superficie del cuerpo o recubre una cavidad corporal:
Recubrimiento y revestimiento de epitelio 
Epitelio glandular
</a:t>
            </a:r>
            <a:endParaRPr lang="en-US" sz="2800" dirty="0"/>
          </a:p>
        </p:txBody>
      </p:sp>
      <p:sp>
        <p:nvSpPr>
          <p:cNvPr id="3" name="Title 2"/>
          <p:cNvSpPr>
            <a:spLocks noGrp="1"/>
          </p:cNvSpPr>
          <p:nvPr>
            <p:ph type="title"/>
          </p:nvPr>
        </p:nvSpPr>
        <p:spPr/>
        <p:txBody>
          <a:bodyPr>
            <a:normAutofit fontScale="90000"/>
          </a:bodyPr>
          <a:lstStyle/>
          <a:p>
            <a:r>
              <a:rPr lang="en-US" dirty="0" err="1"/>
              <a:t>Tejido</a:t>
            </a:r>
            <a:r>
              <a:rPr lang="en-US" dirty="0"/>
              <a:t> </a:t>
            </a:r>
            <a:r>
              <a:rPr lang="en-US" dirty="0" err="1"/>
              <a:t>epitelial</a:t>
            </a:r>
            <a:r>
              <a:rPr lang="en-US" dirty="0"/>
              <a:t> o </a:t>
            </a:r>
            <a:r>
              <a:rPr lang="en-US" dirty="0" err="1"/>
              <a:t>epitelio</a:t>
            </a:r>
            <a:r>
              <a:rPr lang="en-US" dirty="0"/>
              <a:t>:
</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5200" y="2514600"/>
            <a:ext cx="4101152" cy="40359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3505200"/>
            <a:ext cx="23812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86602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ClrTx/>
              <a:buFont typeface="+mj-lt"/>
              <a:buAutoNum type="alphaLcParenR"/>
            </a:pPr>
            <a:r>
              <a:rPr lang="es-ES" sz="2800" dirty="0"/>
              <a:t>Protección: Protege contra la invasión bacteriana o el daño químico.
Absorción: Absorbe sustancias (intestino pequeño)</a:t>
            </a:r>
            <a:endParaRPr lang="en-US" sz="2800" dirty="0"/>
          </a:p>
        </p:txBody>
      </p:sp>
      <p:sp>
        <p:nvSpPr>
          <p:cNvPr id="3" name="Title 2"/>
          <p:cNvSpPr>
            <a:spLocks noGrp="1"/>
          </p:cNvSpPr>
          <p:nvPr>
            <p:ph type="title"/>
          </p:nvPr>
        </p:nvSpPr>
        <p:spPr/>
        <p:txBody>
          <a:bodyPr>
            <a:normAutofit fontScale="90000"/>
          </a:bodyPr>
          <a:lstStyle/>
          <a:p>
            <a:r>
              <a:rPr lang="en-US" dirty="0" err="1"/>
              <a:t>Función</a:t>
            </a:r>
            <a:r>
              <a:rPr lang="en-US" dirty="0"/>
              <a:t> del </a:t>
            </a:r>
            <a:r>
              <a:rPr lang="en-US" dirty="0" err="1"/>
              <a:t>tejido</a:t>
            </a:r>
            <a:r>
              <a:rPr lang="en-US" dirty="0"/>
              <a:t> </a:t>
            </a:r>
            <a:r>
              <a:rPr lang="en-US" dirty="0" err="1"/>
              <a:t>epitelial</a:t>
            </a:r>
            <a:r>
              <a:rPr lang="en-US" dirty="0"/>
              <a:t>:
</a:t>
            </a: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399" y="3352800"/>
            <a:ext cx="4236803"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3276600"/>
            <a:ext cx="4114799" cy="3156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579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ClrTx/>
              <a:buFont typeface="+mj-lt"/>
              <a:buAutoNum type="alphaLcParenR"/>
            </a:pPr>
            <a:r>
              <a:rPr lang="es-ES" sz="2800" dirty="0"/>
              <a:t>Filtración: Formación de orina (</a:t>
            </a:r>
            <a:r>
              <a:rPr lang="es-ES" sz="2800" dirty="0" err="1"/>
              <a:t>Nefron</a:t>
            </a:r>
            <a:r>
              <a:rPr lang="es-ES" sz="2800" dirty="0"/>
              <a:t>)
Secreción: Especialidad de las glándulas
Excreción: El acto o proceso de descarga de materia de desecho de la sangre, tejidos u órganos
</a:t>
            </a:r>
            <a:endParaRPr lang="en-US" sz="2800" dirty="0"/>
          </a:p>
        </p:txBody>
      </p:sp>
      <p:sp>
        <p:nvSpPr>
          <p:cNvPr id="3" name="Title 2"/>
          <p:cNvSpPr>
            <a:spLocks noGrp="1"/>
          </p:cNvSpPr>
          <p:nvPr>
            <p:ph type="title"/>
          </p:nvPr>
        </p:nvSpPr>
        <p:spPr/>
        <p:txBody>
          <a:bodyPr>
            <a:normAutofit fontScale="90000"/>
          </a:bodyPr>
          <a:lstStyle/>
          <a:p>
            <a:r>
              <a:rPr lang="en-US" dirty="0" err="1"/>
              <a:t>Función</a:t>
            </a:r>
            <a:r>
              <a:rPr lang="en-US" dirty="0"/>
              <a:t> del </a:t>
            </a:r>
            <a:r>
              <a:rPr lang="en-US" dirty="0" err="1"/>
              <a:t>tejido</a:t>
            </a:r>
            <a:r>
              <a:rPr lang="en-US" dirty="0"/>
              <a:t> </a:t>
            </a:r>
            <a:r>
              <a:rPr lang="en-US" dirty="0" err="1"/>
              <a:t>epitelial</a:t>
            </a:r>
            <a:r>
              <a:rPr lang="en-US" dirty="0"/>
              <a:t>:
</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5600" y="3505200"/>
            <a:ext cx="5486400" cy="33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8525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624078" indent="-514350">
              <a:buClrTx/>
              <a:buFont typeface="+mj-lt"/>
              <a:buAutoNum type="alphaLcParenR"/>
            </a:pPr>
            <a:r>
              <a:rPr lang="en-US" sz="2800" dirty="0" err="1"/>
              <a:t>Recepción</a:t>
            </a:r>
            <a:r>
              <a:rPr lang="en-US" sz="2800" dirty="0"/>
              <a:t> sensorial: </a:t>
            </a:r>
          </a:p>
        </p:txBody>
      </p:sp>
      <p:sp>
        <p:nvSpPr>
          <p:cNvPr id="3" name="Title 2"/>
          <p:cNvSpPr>
            <a:spLocks noGrp="1"/>
          </p:cNvSpPr>
          <p:nvPr>
            <p:ph type="title"/>
          </p:nvPr>
        </p:nvSpPr>
        <p:spPr/>
        <p:txBody>
          <a:bodyPr>
            <a:normAutofit fontScale="90000"/>
          </a:bodyPr>
          <a:lstStyle/>
          <a:p>
            <a:r>
              <a:rPr lang="en-US" dirty="0" err="1"/>
              <a:t>Función</a:t>
            </a:r>
            <a:r>
              <a:rPr lang="en-US" dirty="0"/>
              <a:t> del </a:t>
            </a:r>
            <a:r>
              <a:rPr lang="en-US" dirty="0" err="1"/>
              <a:t>tejido</a:t>
            </a:r>
            <a:r>
              <a:rPr lang="en-US" dirty="0"/>
              <a:t> </a:t>
            </a:r>
            <a:r>
              <a:rPr lang="en-US" dirty="0" err="1"/>
              <a:t>epitelial</a:t>
            </a:r>
            <a:r>
              <a:rPr lang="en-US" dirty="0"/>
              <a:t>:
</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288335" y="2438400"/>
            <a:ext cx="7091605"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8525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pPr>
            <a:r>
              <a:rPr lang="es-ES" sz="2800" dirty="0"/>
              <a:t>Polaridad: Superficie apical significativamente diferente a la superficie basal
Contactos especializados: La célula encaja estrechamente entre sí mediante uniones especializadas.
</a:t>
            </a:r>
            <a:endParaRPr lang="en-US" sz="2800" dirty="0"/>
          </a:p>
        </p:txBody>
      </p:sp>
      <p:sp>
        <p:nvSpPr>
          <p:cNvPr id="3" name="Title 2"/>
          <p:cNvSpPr>
            <a:spLocks noGrp="1"/>
          </p:cNvSpPr>
          <p:nvPr>
            <p:ph type="title"/>
          </p:nvPr>
        </p:nvSpPr>
        <p:spPr/>
        <p:txBody>
          <a:bodyPr>
            <a:normAutofit fontScale="90000"/>
          </a:bodyPr>
          <a:lstStyle/>
          <a:p>
            <a:r>
              <a:rPr lang="en-US" dirty="0" err="1"/>
              <a:t>Características</a:t>
            </a:r>
            <a:r>
              <a:rPr lang="en-US" dirty="0"/>
              <a:t> </a:t>
            </a:r>
            <a:r>
              <a:rPr lang="en-US" dirty="0" err="1"/>
              <a:t>distintivas</a:t>
            </a:r>
            <a:r>
              <a:rPr lang="en-US" dirty="0"/>
              <a:t>:
</a:t>
            </a:r>
          </a:p>
        </p:txBody>
      </p:sp>
      <p:pic>
        <p:nvPicPr>
          <p:cNvPr id="43010" name="Picture 2" descr="Image result for EPITHELIAL POLARITY"/>
          <p:cNvPicPr>
            <a:picLocks noChangeAspect="1" noChangeArrowheads="1"/>
          </p:cNvPicPr>
          <p:nvPr/>
        </p:nvPicPr>
        <p:blipFill>
          <a:blip r:embed="rId2" cstate="print"/>
          <a:srcRect/>
          <a:stretch>
            <a:fillRect/>
          </a:stretch>
        </p:blipFill>
        <p:spPr bwMode="auto">
          <a:xfrm>
            <a:off x="6553200" y="2895600"/>
            <a:ext cx="5181600" cy="3935392"/>
          </a:xfrm>
          <a:prstGeom prst="rect">
            <a:avLst/>
          </a:prstGeom>
          <a:noFill/>
        </p:spPr>
      </p:pic>
    </p:spTree>
    <p:extLst>
      <p:ext uri="{BB962C8B-B14F-4D97-AF65-F5344CB8AC3E}">
        <p14:creationId xmlns:p14="http://schemas.microsoft.com/office/powerpoint/2010/main" val="911032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pPr>
            <a:r>
              <a:rPr lang="es-ES" sz="2800" dirty="0"/>
              <a:t>Apoyado por el tejido conectivo 
Avascular pero inervado
Regeneración
</a:t>
            </a:r>
            <a:endParaRPr lang="en-US" sz="2800" dirty="0"/>
          </a:p>
        </p:txBody>
      </p:sp>
      <p:sp>
        <p:nvSpPr>
          <p:cNvPr id="3" name="Title 2"/>
          <p:cNvSpPr>
            <a:spLocks noGrp="1"/>
          </p:cNvSpPr>
          <p:nvPr>
            <p:ph type="title"/>
          </p:nvPr>
        </p:nvSpPr>
        <p:spPr/>
        <p:txBody>
          <a:bodyPr>
            <a:normAutofit fontScale="90000"/>
          </a:bodyPr>
          <a:lstStyle/>
          <a:p>
            <a:r>
              <a:rPr lang="en-US" dirty="0" err="1"/>
              <a:t>Características</a:t>
            </a:r>
            <a:r>
              <a:rPr lang="en-US" dirty="0"/>
              <a:t> </a:t>
            </a:r>
            <a:r>
              <a:rPr lang="en-US" dirty="0" err="1"/>
              <a:t>distintivas</a:t>
            </a:r>
            <a:r>
              <a:rPr lang="en-US" dirty="0"/>
              <a:t>: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34050" y="2327796"/>
            <a:ext cx="6457950" cy="4530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94692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81329"/>
            <a:ext cx="5334000" cy="4525963"/>
          </a:xfrm>
        </p:spPr>
        <p:txBody>
          <a:bodyPr/>
          <a:lstStyle/>
          <a:p>
            <a:r>
              <a:rPr lang="es-ES" sz="2800" dirty="0"/>
              <a:t>Simple: una capa
Estratificado: más de una capa
</a:t>
            </a:r>
            <a:r>
              <a:rPr lang="es-ES" sz="2800" dirty="0" err="1"/>
              <a:t>Pseudostratified</a:t>
            </a:r>
            <a:r>
              <a:rPr lang="es-ES" sz="2800" dirty="0"/>
              <a:t>: </a:t>
            </a:r>
            <a:r>
              <a:rPr lang="es-ES" sz="2800" dirty="0" err="1"/>
              <a:t>falsely</a:t>
            </a:r>
            <a:r>
              <a:rPr lang="es-ES" sz="2800" dirty="0"/>
              <a:t> </a:t>
            </a:r>
            <a:r>
              <a:rPr lang="es-ES" sz="2800" dirty="0" err="1"/>
              <a:t>layered</a:t>
            </a:r>
            <a:r>
              <a:rPr lang="es-ES" sz="2800" dirty="0"/>
              <a:t> (parece ser más de una capa, pero sólo una); ciliado - con cilios
</a:t>
            </a:r>
            <a:endParaRPr lang="en-US" dirty="0"/>
          </a:p>
        </p:txBody>
      </p:sp>
      <p:sp>
        <p:nvSpPr>
          <p:cNvPr id="3" name="Title 2"/>
          <p:cNvSpPr>
            <a:spLocks noGrp="1"/>
          </p:cNvSpPr>
          <p:nvPr>
            <p:ph type="title"/>
          </p:nvPr>
        </p:nvSpPr>
        <p:spPr/>
        <p:txBody>
          <a:bodyPr>
            <a:normAutofit fontScale="90000"/>
          </a:bodyPr>
          <a:lstStyle/>
          <a:p>
            <a:br>
              <a:rPr lang="en-US" dirty="0"/>
            </a:br>
            <a:r>
              <a:rPr lang="es-ES" dirty="0"/>
              <a:t>Términos que hacen referencia a las capas</a:t>
            </a:r>
            <a:br>
              <a:rPr lang="en-US" dirty="0"/>
            </a:br>
            <a:endParaRPr lang="en-US" dirty="0"/>
          </a:p>
        </p:txBody>
      </p:sp>
      <p:sp>
        <p:nvSpPr>
          <p:cNvPr id="40962" name="AutoShape 2" descr="Image result for EPITHELIAL LAYER CLASSIFIC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0966" name="AutoShape 6" descr="Image result for EPITHELIAL LAYER CLASSIFIC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0968" name="AutoShape 8" descr="Image result for APITHELIUM LAYER CLASIFFIC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0970" name="AutoShape 10" descr="Image result for APITHELIUM LAYER CLASIFFICATIO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72" name="Picture 12" descr="Image result for EPITHELIAL LAYER CLASSIFICATION"/>
          <p:cNvPicPr>
            <a:picLocks noChangeAspect="1" noChangeArrowheads="1"/>
          </p:cNvPicPr>
          <p:nvPr/>
        </p:nvPicPr>
        <p:blipFill>
          <a:blip r:embed="rId2" cstate="print"/>
          <a:srcRect/>
          <a:stretch>
            <a:fillRect/>
          </a:stretch>
        </p:blipFill>
        <p:spPr bwMode="auto">
          <a:xfrm>
            <a:off x="6172200" y="1447799"/>
            <a:ext cx="6019800" cy="4514851"/>
          </a:xfrm>
          <a:prstGeom prst="rect">
            <a:avLst/>
          </a:prstGeom>
          <a:noFill/>
        </p:spPr>
      </p:pic>
    </p:spTree>
    <p:extLst>
      <p:ext uri="{BB962C8B-B14F-4D97-AF65-F5344CB8AC3E}">
        <p14:creationId xmlns:p14="http://schemas.microsoft.com/office/powerpoint/2010/main" val="33972520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figure_04_0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60389"/>
            <a:ext cx="7086600" cy="5052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Freeform 5"/>
          <p:cNvSpPr>
            <a:spLocks/>
          </p:cNvSpPr>
          <p:nvPr/>
        </p:nvSpPr>
        <p:spPr bwMode="auto">
          <a:xfrm>
            <a:off x="4427539" y="5162550"/>
            <a:ext cx="454025" cy="393700"/>
          </a:xfrm>
          <a:custGeom>
            <a:avLst/>
            <a:gdLst>
              <a:gd name="T0" fmla="*/ 0 w 286"/>
              <a:gd name="T1" fmla="*/ 393700 h 248"/>
              <a:gd name="T2" fmla="*/ 327025 w 286"/>
              <a:gd name="T3" fmla="*/ 393700 h 248"/>
              <a:gd name="T4" fmla="*/ 454025 w 286"/>
              <a:gd name="T5" fmla="*/ 0 h 248"/>
              <a:gd name="T6" fmla="*/ 0 60000 65536"/>
              <a:gd name="T7" fmla="*/ 0 60000 65536"/>
              <a:gd name="T8" fmla="*/ 0 60000 65536"/>
              <a:gd name="T9" fmla="*/ 0 w 286"/>
              <a:gd name="T10" fmla="*/ 0 h 248"/>
              <a:gd name="T11" fmla="*/ 286 w 286"/>
              <a:gd name="T12" fmla="*/ 248 h 248"/>
            </a:gdLst>
            <a:ahLst/>
            <a:cxnLst>
              <a:cxn ang="T6">
                <a:pos x="T0" y="T1"/>
              </a:cxn>
              <a:cxn ang="T7">
                <a:pos x="T2" y="T3"/>
              </a:cxn>
              <a:cxn ang="T8">
                <a:pos x="T4" y="T5"/>
              </a:cxn>
            </a:cxnLst>
            <a:rect l="T9" t="T10" r="T11" b="T12"/>
            <a:pathLst>
              <a:path w="286" h="248">
                <a:moveTo>
                  <a:pt x="0" y="248"/>
                </a:moveTo>
                <a:lnTo>
                  <a:pt x="206" y="248"/>
                </a:lnTo>
                <a:lnTo>
                  <a:pt x="286" y="0"/>
                </a:lnTo>
              </a:path>
            </a:pathLst>
          </a:custGeom>
          <a:noFill/>
          <a:ln w="25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6" name="Freeform 6"/>
          <p:cNvSpPr>
            <a:spLocks/>
          </p:cNvSpPr>
          <p:nvPr/>
        </p:nvSpPr>
        <p:spPr bwMode="auto">
          <a:xfrm>
            <a:off x="5967414" y="2913064"/>
            <a:ext cx="611187" cy="434975"/>
          </a:xfrm>
          <a:custGeom>
            <a:avLst/>
            <a:gdLst>
              <a:gd name="T0" fmla="*/ 611187 w 385"/>
              <a:gd name="T1" fmla="*/ 0 h 274"/>
              <a:gd name="T2" fmla="*/ 287337 w 385"/>
              <a:gd name="T3" fmla="*/ 0 h 274"/>
              <a:gd name="T4" fmla="*/ 0 w 385"/>
              <a:gd name="T5" fmla="*/ 434975 h 274"/>
              <a:gd name="T6" fmla="*/ 0 60000 65536"/>
              <a:gd name="T7" fmla="*/ 0 60000 65536"/>
              <a:gd name="T8" fmla="*/ 0 60000 65536"/>
              <a:gd name="T9" fmla="*/ 0 w 385"/>
              <a:gd name="T10" fmla="*/ 0 h 274"/>
              <a:gd name="T11" fmla="*/ 385 w 385"/>
              <a:gd name="T12" fmla="*/ 274 h 274"/>
            </a:gdLst>
            <a:ahLst/>
            <a:cxnLst>
              <a:cxn ang="T6">
                <a:pos x="T0" y="T1"/>
              </a:cxn>
              <a:cxn ang="T7">
                <a:pos x="T2" y="T3"/>
              </a:cxn>
              <a:cxn ang="T8">
                <a:pos x="T4" y="T5"/>
              </a:cxn>
            </a:cxnLst>
            <a:rect l="T9" t="T10" r="T11" b="T12"/>
            <a:pathLst>
              <a:path w="385" h="274">
                <a:moveTo>
                  <a:pt x="385" y="0"/>
                </a:moveTo>
                <a:lnTo>
                  <a:pt x="181" y="0"/>
                </a:lnTo>
                <a:lnTo>
                  <a:pt x="0" y="274"/>
                </a:lnTo>
              </a:path>
            </a:pathLst>
          </a:custGeom>
          <a:noFill/>
          <a:ln w="25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7" name="Freeform 7"/>
          <p:cNvSpPr>
            <a:spLocks/>
          </p:cNvSpPr>
          <p:nvPr/>
        </p:nvSpPr>
        <p:spPr bwMode="auto">
          <a:xfrm>
            <a:off x="5789614" y="668339"/>
            <a:ext cx="788987" cy="327025"/>
          </a:xfrm>
          <a:custGeom>
            <a:avLst/>
            <a:gdLst>
              <a:gd name="T0" fmla="*/ 788987 w 497"/>
              <a:gd name="T1" fmla="*/ 0 h 206"/>
              <a:gd name="T2" fmla="*/ 573087 w 497"/>
              <a:gd name="T3" fmla="*/ 0 h 206"/>
              <a:gd name="T4" fmla="*/ 0 w 497"/>
              <a:gd name="T5" fmla="*/ 327025 h 206"/>
              <a:gd name="T6" fmla="*/ 0 60000 65536"/>
              <a:gd name="T7" fmla="*/ 0 60000 65536"/>
              <a:gd name="T8" fmla="*/ 0 60000 65536"/>
              <a:gd name="T9" fmla="*/ 0 w 497"/>
              <a:gd name="T10" fmla="*/ 0 h 206"/>
              <a:gd name="T11" fmla="*/ 497 w 497"/>
              <a:gd name="T12" fmla="*/ 206 h 206"/>
            </a:gdLst>
            <a:ahLst/>
            <a:cxnLst>
              <a:cxn ang="T6">
                <a:pos x="T0" y="T1"/>
              </a:cxn>
              <a:cxn ang="T7">
                <a:pos x="T2" y="T3"/>
              </a:cxn>
              <a:cxn ang="T8">
                <a:pos x="T4" y="T5"/>
              </a:cxn>
            </a:cxnLst>
            <a:rect l="T9" t="T10" r="T11" b="T12"/>
            <a:pathLst>
              <a:path w="497" h="206">
                <a:moveTo>
                  <a:pt x="497" y="0"/>
                </a:moveTo>
                <a:lnTo>
                  <a:pt x="361" y="0"/>
                </a:lnTo>
                <a:lnTo>
                  <a:pt x="0" y="206"/>
                </a:lnTo>
              </a:path>
            </a:pathLst>
          </a:custGeom>
          <a:noFill/>
          <a:ln w="25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8" name="Freeform 8"/>
          <p:cNvSpPr>
            <a:spLocks/>
          </p:cNvSpPr>
          <p:nvPr/>
        </p:nvSpPr>
        <p:spPr bwMode="auto">
          <a:xfrm>
            <a:off x="4427538" y="1658938"/>
            <a:ext cx="317500" cy="495300"/>
          </a:xfrm>
          <a:custGeom>
            <a:avLst/>
            <a:gdLst>
              <a:gd name="T0" fmla="*/ 0 w 200"/>
              <a:gd name="T1" fmla="*/ 495300 h 312"/>
              <a:gd name="T2" fmla="*/ 231775 w 200"/>
              <a:gd name="T3" fmla="*/ 495300 h 312"/>
              <a:gd name="T4" fmla="*/ 317500 w 200"/>
              <a:gd name="T5" fmla="*/ 0 h 312"/>
              <a:gd name="T6" fmla="*/ 0 60000 65536"/>
              <a:gd name="T7" fmla="*/ 0 60000 65536"/>
              <a:gd name="T8" fmla="*/ 0 60000 65536"/>
              <a:gd name="T9" fmla="*/ 0 w 200"/>
              <a:gd name="T10" fmla="*/ 0 h 312"/>
              <a:gd name="T11" fmla="*/ 200 w 200"/>
              <a:gd name="T12" fmla="*/ 312 h 312"/>
            </a:gdLst>
            <a:ahLst/>
            <a:cxnLst>
              <a:cxn ang="T6">
                <a:pos x="T0" y="T1"/>
              </a:cxn>
              <a:cxn ang="T7">
                <a:pos x="T2" y="T3"/>
              </a:cxn>
              <a:cxn ang="T8">
                <a:pos x="T4" y="T5"/>
              </a:cxn>
            </a:cxnLst>
            <a:rect l="T9" t="T10" r="T11" b="T12"/>
            <a:pathLst>
              <a:path w="200" h="312">
                <a:moveTo>
                  <a:pt x="0" y="312"/>
                </a:moveTo>
                <a:lnTo>
                  <a:pt x="146" y="312"/>
                </a:lnTo>
                <a:lnTo>
                  <a:pt x="200" y="0"/>
                </a:lnTo>
              </a:path>
            </a:pathLst>
          </a:custGeom>
          <a:noFill/>
          <a:ln w="25400">
            <a:solidFill>
              <a:srgbClr val="231F2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3079" name="Rectangle 9"/>
          <p:cNvSpPr>
            <a:spLocks noChangeArrowheads="1"/>
          </p:cNvSpPr>
          <p:nvPr/>
        </p:nvSpPr>
        <p:spPr bwMode="auto">
          <a:xfrm>
            <a:off x="5032375" y="5638801"/>
            <a:ext cx="1311256"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231F20"/>
                </a:solidFill>
                <a:latin typeface="Arial Black" pitchFamily="34" charset="0"/>
              </a:rPr>
              <a:t>Stratified</a:t>
            </a:r>
            <a:endParaRPr lang="en-US">
              <a:latin typeface="Arial" charset="0"/>
            </a:endParaRPr>
          </a:p>
        </p:txBody>
      </p:sp>
      <p:sp>
        <p:nvSpPr>
          <p:cNvPr id="3080" name="Rectangle 10"/>
          <p:cNvSpPr>
            <a:spLocks noChangeArrowheads="1"/>
          </p:cNvSpPr>
          <p:nvPr/>
        </p:nvSpPr>
        <p:spPr bwMode="auto">
          <a:xfrm>
            <a:off x="5210175" y="2108201"/>
            <a:ext cx="9553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a:solidFill>
                  <a:srgbClr val="231F20"/>
                </a:solidFill>
                <a:latin typeface="Arial Black" pitchFamily="34" charset="0"/>
              </a:rPr>
              <a:t>Simple</a:t>
            </a:r>
            <a:endParaRPr lang="en-US">
              <a:latin typeface="Arial" charset="0"/>
            </a:endParaRPr>
          </a:p>
        </p:txBody>
      </p:sp>
      <p:sp>
        <p:nvSpPr>
          <p:cNvPr id="3081" name="Rectangle 11"/>
          <p:cNvSpPr>
            <a:spLocks noChangeArrowheads="1"/>
          </p:cNvSpPr>
          <p:nvPr/>
        </p:nvSpPr>
        <p:spPr bwMode="auto">
          <a:xfrm>
            <a:off x="6651625" y="533400"/>
            <a:ext cx="1735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latin typeface="Arial" charset="0"/>
              </a:rPr>
              <a:t>Apical surface</a:t>
            </a:r>
            <a:endParaRPr lang="en-US" b="1">
              <a:latin typeface="Arial" charset="0"/>
            </a:endParaRPr>
          </a:p>
        </p:txBody>
      </p:sp>
      <p:sp>
        <p:nvSpPr>
          <p:cNvPr id="3082" name="Rectangle 12"/>
          <p:cNvSpPr>
            <a:spLocks noChangeArrowheads="1"/>
          </p:cNvSpPr>
          <p:nvPr/>
        </p:nvSpPr>
        <p:spPr bwMode="auto">
          <a:xfrm>
            <a:off x="2705100" y="1997075"/>
            <a:ext cx="165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latin typeface="Arial" charset="0"/>
              </a:rPr>
              <a:t>Basal surface</a:t>
            </a:r>
            <a:endParaRPr lang="en-US" b="1">
              <a:latin typeface="Arial" charset="0"/>
            </a:endParaRPr>
          </a:p>
        </p:txBody>
      </p:sp>
      <p:sp>
        <p:nvSpPr>
          <p:cNvPr id="3083" name="Rectangle 13"/>
          <p:cNvSpPr>
            <a:spLocks noChangeArrowheads="1"/>
          </p:cNvSpPr>
          <p:nvPr/>
        </p:nvSpPr>
        <p:spPr bwMode="auto">
          <a:xfrm>
            <a:off x="6651625" y="2790825"/>
            <a:ext cx="17351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latin typeface="Arial" charset="0"/>
              </a:rPr>
              <a:t>Apical surface</a:t>
            </a:r>
            <a:endParaRPr lang="en-US" b="1">
              <a:latin typeface="Arial" charset="0"/>
            </a:endParaRPr>
          </a:p>
        </p:txBody>
      </p:sp>
      <p:sp>
        <p:nvSpPr>
          <p:cNvPr id="3084" name="Rectangle 14"/>
          <p:cNvSpPr>
            <a:spLocks noChangeArrowheads="1"/>
          </p:cNvSpPr>
          <p:nvPr/>
        </p:nvSpPr>
        <p:spPr bwMode="auto">
          <a:xfrm>
            <a:off x="2705100" y="5397500"/>
            <a:ext cx="1651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2000" b="1">
                <a:solidFill>
                  <a:srgbClr val="231F20"/>
                </a:solidFill>
                <a:latin typeface="Arial" charset="0"/>
              </a:rPr>
              <a:t>Basal surface</a:t>
            </a:r>
            <a:endParaRPr lang="en-US" b="1">
              <a:latin typeface="Arial" charset="0"/>
            </a:endParaRPr>
          </a:p>
        </p:txBody>
      </p:sp>
    </p:spTree>
    <p:extLst>
      <p:ext uri="{BB962C8B-B14F-4D97-AF65-F5344CB8AC3E}">
        <p14:creationId xmlns:p14="http://schemas.microsoft.com/office/powerpoint/2010/main" val="162374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ED09673-1F82-471C-BEDD-07E124F89EBF}"/>
              </a:ext>
            </a:extLst>
          </p:cNvPr>
          <p:cNvSpPr>
            <a:spLocks noGrp="1" noChangeArrowheads="1"/>
          </p:cNvSpPr>
          <p:nvPr>
            <p:ph type="title"/>
          </p:nvPr>
        </p:nvSpPr>
        <p:spPr/>
        <p:txBody>
          <a:bodyPr>
            <a:normAutofit fontScale="90000"/>
          </a:bodyPr>
          <a:lstStyle/>
          <a:p>
            <a:pPr marL="455613"/>
            <a:r>
              <a:rPr lang="en-US" altLang="en-US" dirty="0" err="1"/>
              <a:t>Membrana</a:t>
            </a:r>
            <a:r>
              <a:rPr lang="en-US" altLang="en-US" dirty="0"/>
              <a:t> nuclear
</a:t>
            </a:r>
          </a:p>
        </p:txBody>
      </p:sp>
      <p:sp>
        <p:nvSpPr>
          <p:cNvPr id="34819" name="Rectangle 3">
            <a:extLst>
              <a:ext uri="{FF2B5EF4-FFF2-40B4-BE49-F238E27FC236}">
                <a16:creationId xmlns:a16="http://schemas.microsoft.com/office/drawing/2014/main" id="{9E916236-F1B6-4204-9839-CC2AA5BFA4D2}"/>
              </a:ext>
            </a:extLst>
          </p:cNvPr>
          <p:cNvSpPr>
            <a:spLocks noGrp="1" noChangeArrowheads="1"/>
          </p:cNvSpPr>
          <p:nvPr>
            <p:ph type="body" idx="1"/>
          </p:nvPr>
        </p:nvSpPr>
        <p:spPr/>
        <p:txBody>
          <a:bodyPr>
            <a:normAutofit/>
          </a:bodyPr>
          <a:lstStyle/>
          <a:p>
            <a:pPr marL="284163" indent="-284163"/>
            <a:r>
              <a:rPr lang="es-ES" altLang="en-US" sz="2800" dirty="0"/>
              <a:t>Barrera del núcleo
Consiste en una doble membrana fosfolípido
Contienen poros nucleares que permiten el intercambio de material con el resto de la célula
</a:t>
            </a:r>
            <a:endParaRPr lang="en-US" altLang="en-US" sz="2800" dirty="0"/>
          </a:p>
        </p:txBody>
      </p:sp>
      <p:pic>
        <p:nvPicPr>
          <p:cNvPr id="102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3352800"/>
            <a:ext cx="4351553" cy="3267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5042609"/>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2209800"/>
            <a:ext cx="6172200" cy="3797492"/>
          </a:xfrm>
        </p:spPr>
        <p:txBody>
          <a:bodyPr/>
          <a:lstStyle/>
          <a:p>
            <a:r>
              <a:rPr lang="es-ES" dirty="0"/>
              <a:t>Escamoso: plano (escala como)
Cuboidal: cubo (cubo como) 
Columnar: rectangular (en forma de columna)
Transición: capacidad de cambiar de forma
</a:t>
            </a:r>
            <a:endParaRPr lang="en-US" dirty="0"/>
          </a:p>
        </p:txBody>
      </p:sp>
      <p:sp>
        <p:nvSpPr>
          <p:cNvPr id="3" name="Title 2"/>
          <p:cNvSpPr>
            <a:spLocks noGrp="1"/>
          </p:cNvSpPr>
          <p:nvPr>
            <p:ph type="title"/>
          </p:nvPr>
        </p:nvSpPr>
        <p:spPr/>
        <p:txBody>
          <a:bodyPr>
            <a:normAutofit fontScale="90000"/>
          </a:bodyPr>
          <a:lstStyle/>
          <a:p>
            <a:r>
              <a:rPr lang="es-ES" dirty="0"/>
              <a:t>Términos que hacen referencia a las formas celulares</a:t>
            </a:r>
            <a:br>
              <a:rPr lang="en-US" dirty="0"/>
            </a:br>
            <a:endParaRPr lang="en-US" dirty="0"/>
          </a:p>
        </p:txBody>
      </p:sp>
      <p:pic>
        <p:nvPicPr>
          <p:cNvPr id="5" name="Picture 4" descr="figure_04_02b"/>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2200" y="1373189"/>
            <a:ext cx="5791200" cy="510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33996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1"/>
            <a:ext cx="11734800" cy="4864291"/>
          </a:xfrm>
        </p:spPr>
        <p:txBody>
          <a:bodyPr>
            <a:normAutofit fontScale="92500" lnSpcReduction="10000"/>
          </a:bodyPr>
          <a:lstStyle/>
          <a:p>
            <a:r>
              <a:rPr lang="en-US" sz="2800" dirty="0"/>
              <a:t>1. </a:t>
            </a:r>
            <a:r>
              <a:rPr lang="en-US" sz="2800" dirty="0" err="1"/>
              <a:t>Tejido</a:t>
            </a:r>
            <a:r>
              <a:rPr lang="en-US" sz="2800" dirty="0"/>
              <a:t> </a:t>
            </a:r>
            <a:r>
              <a:rPr lang="en-US" sz="2800" dirty="0" err="1"/>
              <a:t>epitelial</a:t>
            </a:r>
            <a:r>
              <a:rPr lang="en-US" sz="2800" dirty="0"/>
              <a:t> </a:t>
            </a:r>
            <a:r>
              <a:rPr lang="en-US" sz="2800" dirty="0" err="1"/>
              <a:t>escamoso</a:t>
            </a:r>
            <a:r>
              <a:rPr lang="en-US" sz="2800" dirty="0"/>
              <a:t> simple (</a:t>
            </a:r>
            <a:r>
              <a:rPr lang="en-US" sz="2800" dirty="0" err="1"/>
              <a:t>pulmones</a:t>
            </a:r>
            <a:r>
              <a:rPr lang="en-US" sz="2800" dirty="0"/>
              <a:t>)
2. </a:t>
            </a:r>
            <a:r>
              <a:rPr lang="en-US" sz="2800" dirty="0" err="1"/>
              <a:t>Tejido</a:t>
            </a:r>
            <a:r>
              <a:rPr lang="en-US" sz="2800" dirty="0"/>
              <a:t> </a:t>
            </a:r>
            <a:r>
              <a:rPr lang="en-US" sz="2800" dirty="0" err="1"/>
              <a:t>epitelial</a:t>
            </a:r>
            <a:r>
              <a:rPr lang="en-US" sz="2800" dirty="0"/>
              <a:t> cuboidal simple (</a:t>
            </a:r>
            <a:r>
              <a:rPr lang="en-US" sz="2800" dirty="0" err="1"/>
              <a:t>riñón</a:t>
            </a:r>
            <a:r>
              <a:rPr lang="en-US" sz="2800" dirty="0"/>
              <a:t>)
3. </a:t>
            </a:r>
            <a:r>
              <a:rPr lang="en-US" sz="2800" dirty="0" err="1"/>
              <a:t>Tejido</a:t>
            </a:r>
            <a:r>
              <a:rPr lang="en-US" sz="2800" dirty="0"/>
              <a:t> </a:t>
            </a:r>
            <a:r>
              <a:rPr lang="en-US" sz="2800" dirty="0" err="1"/>
              <a:t>epitelial</a:t>
            </a:r>
            <a:r>
              <a:rPr lang="en-US" sz="2800" dirty="0"/>
              <a:t> columnar simple (</a:t>
            </a:r>
            <a:r>
              <a:rPr lang="en-US" sz="2800" dirty="0" err="1"/>
              <a:t>intestino</a:t>
            </a:r>
            <a:r>
              <a:rPr lang="en-US" sz="2800" dirty="0"/>
              <a:t> </a:t>
            </a:r>
            <a:r>
              <a:rPr lang="en-US" sz="2800" dirty="0" err="1"/>
              <a:t>delgado</a:t>
            </a:r>
            <a:r>
              <a:rPr lang="en-US" sz="2800" dirty="0"/>
              <a:t>)
4. </a:t>
            </a:r>
            <a:r>
              <a:rPr lang="en-US" sz="2800" dirty="0" err="1"/>
              <a:t>Tejido</a:t>
            </a:r>
            <a:r>
              <a:rPr lang="en-US" sz="2800" dirty="0"/>
              <a:t> </a:t>
            </a:r>
            <a:r>
              <a:rPr lang="en-US" sz="2800" dirty="0" err="1"/>
              <a:t>epitelial</a:t>
            </a:r>
            <a:r>
              <a:rPr lang="en-US" sz="2800" dirty="0"/>
              <a:t> columnar </a:t>
            </a:r>
            <a:r>
              <a:rPr lang="en-US" sz="2800" dirty="0" err="1"/>
              <a:t>pseudostratificado</a:t>
            </a:r>
            <a:r>
              <a:rPr lang="en-US" sz="2800" dirty="0"/>
              <a:t> (</a:t>
            </a:r>
            <a:r>
              <a:rPr lang="en-US" sz="2800" dirty="0" err="1"/>
              <a:t>ciliado</a:t>
            </a:r>
            <a:r>
              <a:rPr lang="en-US" sz="2800" dirty="0"/>
              <a:t>) (</a:t>
            </a:r>
            <a:r>
              <a:rPr lang="en-US" sz="2800" dirty="0" err="1"/>
              <a:t>revestimiento</a:t>
            </a:r>
            <a:r>
              <a:rPr lang="en-US" sz="2800" dirty="0"/>
              <a:t> de la </a:t>
            </a:r>
            <a:r>
              <a:rPr lang="en-US" sz="2800" dirty="0" err="1"/>
              <a:t>tráquea</a:t>
            </a:r>
            <a:r>
              <a:rPr lang="en-US" sz="2800" dirty="0"/>
              <a:t>)
5. </a:t>
            </a:r>
            <a:r>
              <a:rPr lang="en-US" sz="2800" dirty="0" err="1"/>
              <a:t>Tejido</a:t>
            </a:r>
            <a:r>
              <a:rPr lang="en-US" sz="2800" dirty="0"/>
              <a:t> </a:t>
            </a:r>
            <a:r>
              <a:rPr lang="en-US" sz="2800" dirty="0" err="1"/>
              <a:t>epitelial</a:t>
            </a:r>
            <a:r>
              <a:rPr lang="en-US" sz="2800" dirty="0"/>
              <a:t> </a:t>
            </a:r>
            <a:r>
              <a:rPr lang="en-US" sz="2800" dirty="0" err="1"/>
              <a:t>escamoso</a:t>
            </a:r>
            <a:r>
              <a:rPr lang="en-US" sz="2800" dirty="0"/>
              <a:t> </a:t>
            </a:r>
            <a:r>
              <a:rPr lang="en-US" sz="2800" dirty="0" err="1"/>
              <a:t>estratificado</a:t>
            </a:r>
            <a:r>
              <a:rPr lang="en-US" sz="2800" dirty="0"/>
              <a:t> (</a:t>
            </a:r>
            <a:r>
              <a:rPr lang="en-US" sz="2800" dirty="0" err="1"/>
              <a:t>revestimiento</a:t>
            </a:r>
            <a:r>
              <a:rPr lang="en-US" sz="2800" dirty="0"/>
              <a:t> de la </a:t>
            </a:r>
            <a:r>
              <a:rPr lang="en-US" sz="2800" dirty="0" err="1"/>
              <a:t>boca</a:t>
            </a:r>
            <a:r>
              <a:rPr lang="en-US" sz="2800" dirty="0"/>
              <a:t>) 
6. </a:t>
            </a:r>
            <a:r>
              <a:rPr lang="en-US" sz="2800" dirty="0" err="1"/>
              <a:t>Tejido</a:t>
            </a:r>
            <a:r>
              <a:rPr lang="en-US" sz="2800" dirty="0"/>
              <a:t> </a:t>
            </a:r>
            <a:r>
              <a:rPr lang="en-US" sz="2800" dirty="0" err="1"/>
              <a:t>epitelial</a:t>
            </a:r>
            <a:r>
              <a:rPr lang="en-US" sz="2800" dirty="0"/>
              <a:t> cuboidal </a:t>
            </a:r>
            <a:r>
              <a:rPr lang="en-US" sz="2800" dirty="0" err="1"/>
              <a:t>estratificado</a:t>
            </a:r>
            <a:r>
              <a:rPr lang="en-US" sz="2800" dirty="0"/>
              <a:t> (</a:t>
            </a:r>
            <a:r>
              <a:rPr lang="en-US" sz="2800" dirty="0" err="1"/>
              <a:t>glándulas</a:t>
            </a:r>
            <a:r>
              <a:rPr lang="en-US" sz="2800" dirty="0"/>
              <a:t> </a:t>
            </a:r>
            <a:r>
              <a:rPr lang="en-US" sz="2800" dirty="0" err="1"/>
              <a:t>salivales</a:t>
            </a:r>
            <a:r>
              <a:rPr lang="en-US" sz="2800" dirty="0"/>
              <a:t>, </a:t>
            </a:r>
            <a:r>
              <a:rPr lang="en-US" sz="2800" dirty="0" err="1"/>
              <a:t>glándulas</a:t>
            </a:r>
            <a:r>
              <a:rPr lang="en-US" sz="2800" dirty="0"/>
              <a:t> </a:t>
            </a:r>
            <a:r>
              <a:rPr lang="en-US" sz="2800" dirty="0" err="1"/>
              <a:t>sudoríparas</a:t>
            </a:r>
            <a:r>
              <a:rPr lang="en-US" sz="2800" dirty="0"/>
              <a:t>)
7. </a:t>
            </a:r>
            <a:r>
              <a:rPr lang="en-US" sz="2800" dirty="0" err="1"/>
              <a:t>Tejido</a:t>
            </a:r>
            <a:r>
              <a:rPr lang="en-US" sz="2800" dirty="0"/>
              <a:t> </a:t>
            </a:r>
            <a:r>
              <a:rPr lang="en-US" sz="2800" dirty="0" err="1"/>
              <a:t>epitelial</a:t>
            </a:r>
            <a:r>
              <a:rPr lang="en-US" sz="2800" dirty="0"/>
              <a:t> columnal </a:t>
            </a:r>
            <a:r>
              <a:rPr lang="en-US" sz="2800" dirty="0" err="1"/>
              <a:t>estratificado</a:t>
            </a:r>
            <a:r>
              <a:rPr lang="en-US" sz="2800" dirty="0"/>
              <a:t> (</a:t>
            </a:r>
            <a:r>
              <a:rPr lang="en-US" sz="2800" dirty="0" err="1"/>
              <a:t>tracto</a:t>
            </a:r>
            <a:r>
              <a:rPr lang="en-US" sz="2800" dirty="0"/>
              <a:t> </a:t>
            </a:r>
            <a:r>
              <a:rPr lang="en-US" sz="2800" dirty="0" err="1"/>
              <a:t>reproductivo</a:t>
            </a:r>
            <a:r>
              <a:rPr lang="en-US" sz="2800" dirty="0"/>
              <a:t> </a:t>
            </a:r>
            <a:r>
              <a:rPr lang="en-US" sz="2800" dirty="0" err="1"/>
              <a:t>masculino</a:t>
            </a:r>
            <a:r>
              <a:rPr lang="en-US" sz="2800" dirty="0"/>
              <a:t>)
8 </a:t>
            </a:r>
            <a:r>
              <a:rPr lang="en-US" sz="2800" dirty="0" err="1"/>
              <a:t>Tejido</a:t>
            </a:r>
            <a:r>
              <a:rPr lang="en-US" sz="2800" dirty="0"/>
              <a:t> </a:t>
            </a:r>
            <a:r>
              <a:rPr lang="en-US" sz="2800" dirty="0" err="1"/>
              <a:t>epitelial</a:t>
            </a:r>
            <a:r>
              <a:rPr lang="en-US" sz="2800" dirty="0"/>
              <a:t> de </a:t>
            </a:r>
            <a:r>
              <a:rPr lang="en-US" sz="2800" dirty="0" err="1"/>
              <a:t>transición</a:t>
            </a:r>
            <a:r>
              <a:rPr lang="en-US" sz="2800" dirty="0"/>
              <a:t> (</a:t>
            </a:r>
            <a:r>
              <a:rPr lang="en-US" sz="2800" dirty="0" err="1"/>
              <a:t>vejiga</a:t>
            </a:r>
            <a:r>
              <a:rPr lang="en-US" sz="2800" dirty="0"/>
              <a:t>)
</a:t>
            </a:r>
          </a:p>
        </p:txBody>
      </p:sp>
      <p:sp>
        <p:nvSpPr>
          <p:cNvPr id="3" name="Title 2"/>
          <p:cNvSpPr>
            <a:spLocks noGrp="1"/>
          </p:cNvSpPr>
          <p:nvPr>
            <p:ph type="title"/>
          </p:nvPr>
        </p:nvSpPr>
        <p:spPr/>
        <p:txBody>
          <a:bodyPr>
            <a:normAutofit fontScale="90000"/>
          </a:bodyPr>
          <a:lstStyle/>
          <a:p>
            <a:r>
              <a:rPr lang="es-ES" dirty="0"/>
              <a:t>Tipos de tejidos de epitelio</a:t>
            </a:r>
            <a:br>
              <a:rPr lang="es-ES" dirty="0"/>
            </a:br>
            <a:r>
              <a:rPr lang="es-ES" dirty="0"/>
              <a:t>
</a:t>
            </a:r>
            <a:endParaRPr lang="en-US" dirty="0"/>
          </a:p>
        </p:txBody>
      </p:sp>
    </p:spTree>
    <p:extLst>
      <p:ext uri="{BB962C8B-B14F-4D97-AF65-F5344CB8AC3E}">
        <p14:creationId xmlns:p14="http://schemas.microsoft.com/office/powerpoint/2010/main" val="2818172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sz="2800" dirty="0"/>
              <a:t>Se encuentra en todas las partes del cuerpo como estructuras discretas o como parte de varios órganos del cuerpo. Es el más abundante y ampliamente distribuido de los tipos de tejidos
</a:t>
            </a:r>
            <a:endParaRPr lang="en-US" sz="2800" dirty="0"/>
          </a:p>
        </p:txBody>
      </p:sp>
      <p:sp>
        <p:nvSpPr>
          <p:cNvPr id="3" name="Title 2"/>
          <p:cNvSpPr>
            <a:spLocks noGrp="1"/>
          </p:cNvSpPr>
          <p:nvPr>
            <p:ph type="title"/>
          </p:nvPr>
        </p:nvSpPr>
        <p:spPr/>
        <p:txBody>
          <a:bodyPr>
            <a:normAutofit fontScale="90000"/>
          </a:bodyPr>
          <a:lstStyle/>
          <a:p>
            <a:r>
              <a:rPr lang="en-US" dirty="0" err="1"/>
              <a:t>Tejido</a:t>
            </a:r>
            <a:r>
              <a:rPr lang="en-US" dirty="0"/>
              <a:t> </a:t>
            </a:r>
            <a:r>
              <a:rPr lang="en-US" dirty="0" err="1"/>
              <a:t>conectivo</a:t>
            </a:r>
            <a:r>
              <a:rPr lang="en-US" dirty="0"/>
              <a:t>
</a:t>
            </a:r>
          </a:p>
        </p:txBody>
      </p:sp>
      <p:pic>
        <p:nvPicPr>
          <p:cNvPr id="39938" name="Picture 2" descr="http://stevegallik.org/sites/histologyolm.stevegallik.org/images/dict.jpg"/>
          <p:cNvPicPr>
            <a:picLocks noChangeAspect="1" noChangeArrowheads="1"/>
          </p:cNvPicPr>
          <p:nvPr/>
        </p:nvPicPr>
        <p:blipFill>
          <a:blip r:embed="rId2" cstate="print"/>
          <a:srcRect/>
          <a:stretch>
            <a:fillRect/>
          </a:stretch>
        </p:blipFill>
        <p:spPr bwMode="auto">
          <a:xfrm>
            <a:off x="6172200" y="3257550"/>
            <a:ext cx="4191000" cy="314325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ClrTx/>
            </a:pPr>
            <a:r>
              <a:rPr lang="es-ES" sz="2800" dirty="0"/>
              <a:t>Proteger
Apoyo 
Unir otros tejidos del cuerpo
</a:t>
            </a:r>
            <a:endParaRPr lang="en-US" sz="2800" dirty="0"/>
          </a:p>
        </p:txBody>
      </p:sp>
      <p:sp>
        <p:nvSpPr>
          <p:cNvPr id="3" name="Title 2"/>
          <p:cNvSpPr>
            <a:spLocks noGrp="1"/>
          </p:cNvSpPr>
          <p:nvPr>
            <p:ph type="title"/>
          </p:nvPr>
        </p:nvSpPr>
        <p:spPr/>
        <p:txBody>
          <a:bodyPr>
            <a:normAutofit fontScale="90000"/>
          </a:bodyPr>
          <a:lstStyle/>
          <a:p>
            <a:r>
              <a:rPr lang="es-ES" dirty="0"/>
              <a:t>Funciones de los tejidos conectivos:
</a:t>
            </a:r>
            <a:endParaRPr lang="en-US" dirty="0"/>
          </a:p>
        </p:txBody>
      </p:sp>
      <p:pic>
        <p:nvPicPr>
          <p:cNvPr id="43010" name="Picture 2" descr="Resultado de imagen para connective tissues functions Bind together other tissues of the body pt"/>
          <p:cNvPicPr>
            <a:picLocks noChangeAspect="1" noChangeArrowheads="1"/>
          </p:cNvPicPr>
          <p:nvPr/>
        </p:nvPicPr>
        <p:blipFill>
          <a:blip r:embed="rId2" cstate="print"/>
          <a:srcRect/>
          <a:stretch>
            <a:fillRect/>
          </a:stretch>
        </p:blipFill>
        <p:spPr bwMode="auto">
          <a:xfrm>
            <a:off x="4648200" y="3581401"/>
            <a:ext cx="4648200" cy="2338809"/>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9"/>
            <a:ext cx="6172200" cy="4525963"/>
          </a:xfrm>
        </p:spPr>
        <p:txBody>
          <a:bodyPr>
            <a:normAutofit lnSpcReduction="10000"/>
          </a:bodyPr>
          <a:lstStyle/>
          <a:p>
            <a:pPr marL="681228" indent="-571500">
              <a:buClrTx/>
              <a:buFont typeface="+mj-lt"/>
              <a:buAutoNum type="romanUcPeriod"/>
            </a:pPr>
            <a:r>
              <a:rPr lang="en-US" sz="2800" dirty="0" err="1"/>
              <a:t>Tejido</a:t>
            </a:r>
            <a:r>
              <a:rPr lang="en-US" sz="2800" dirty="0"/>
              <a:t> </a:t>
            </a:r>
            <a:r>
              <a:rPr lang="en-US" sz="2800" dirty="0" err="1"/>
              <a:t>conectivo</a:t>
            </a:r>
            <a:r>
              <a:rPr lang="en-US" sz="2800" dirty="0"/>
              <a:t> </a:t>
            </a:r>
            <a:r>
              <a:rPr lang="en-US" sz="2800" dirty="0" err="1"/>
              <a:t>adecuado</a:t>
            </a:r>
            <a:r>
              <a:rPr lang="en-US" sz="2800" dirty="0"/>
              <a:t>:
</a:t>
            </a:r>
            <a:r>
              <a:rPr lang="en-US" sz="2800" dirty="0" err="1"/>
              <a:t>Suelto</a:t>
            </a:r>
            <a:r>
              <a:rPr lang="en-US" sz="2800" dirty="0"/>
              <a:t>: Areolar, Adipose, Reticular
Denso: Regular, Irregular, </a:t>
            </a:r>
            <a:r>
              <a:rPr lang="en-US" sz="2800" dirty="0" err="1"/>
              <a:t>Elástico</a:t>
            </a:r>
            <a:r>
              <a:rPr lang="en-US" sz="2800" dirty="0"/>
              <a:t>
</a:t>
            </a:r>
            <a:r>
              <a:rPr lang="en-US" sz="2800" dirty="0" err="1"/>
              <a:t>Cartílago</a:t>
            </a:r>
            <a:r>
              <a:rPr lang="en-US" sz="2800" dirty="0"/>
              <a:t>: </a:t>
            </a:r>
            <a:r>
              <a:rPr lang="en-US" sz="2800" dirty="0" err="1"/>
              <a:t>Hialina</a:t>
            </a:r>
            <a:r>
              <a:rPr lang="en-US" sz="2800" dirty="0"/>
              <a:t>, </a:t>
            </a:r>
            <a:r>
              <a:rPr lang="en-US" sz="2800" dirty="0" err="1"/>
              <a:t>Fibrocartílago</a:t>
            </a:r>
            <a:r>
              <a:rPr lang="en-US" sz="2800" dirty="0"/>
              <a:t>, </a:t>
            </a:r>
            <a:r>
              <a:rPr lang="en-US" sz="2800" dirty="0" err="1"/>
              <a:t>Elástico</a:t>
            </a:r>
            <a:r>
              <a:rPr lang="en-US" sz="2800" dirty="0"/>
              <a:t>.
</a:t>
            </a:r>
            <a:r>
              <a:rPr lang="en-US" sz="2800" dirty="0" err="1"/>
              <a:t>Hueso</a:t>
            </a:r>
            <a:r>
              <a:rPr lang="en-US" sz="2800" dirty="0"/>
              <a:t>: </a:t>
            </a:r>
            <a:r>
              <a:rPr lang="en-US" sz="2800" dirty="0" err="1"/>
              <a:t>Compacto</a:t>
            </a:r>
            <a:r>
              <a:rPr lang="en-US" sz="2800" dirty="0"/>
              <a:t>, </a:t>
            </a:r>
            <a:r>
              <a:rPr lang="en-US" sz="2800" dirty="0" err="1"/>
              <a:t>Esponjoso</a:t>
            </a:r>
            <a:r>
              <a:rPr lang="en-US" sz="2800" dirty="0"/>
              <a:t>
Sangre
</a:t>
            </a:r>
            <a:endParaRPr lang="en-US" dirty="0"/>
          </a:p>
        </p:txBody>
      </p:sp>
      <p:sp>
        <p:nvSpPr>
          <p:cNvPr id="3" name="Title 2"/>
          <p:cNvSpPr>
            <a:spLocks noGrp="1"/>
          </p:cNvSpPr>
          <p:nvPr>
            <p:ph type="title"/>
          </p:nvPr>
        </p:nvSpPr>
        <p:spPr/>
        <p:txBody>
          <a:bodyPr>
            <a:normAutofit fontScale="90000"/>
          </a:bodyPr>
          <a:lstStyle/>
          <a:p>
            <a:r>
              <a:rPr lang="en-US" dirty="0" err="1"/>
              <a:t>Clasificación</a:t>
            </a:r>
            <a:r>
              <a:rPr lang="en-US" dirty="0"/>
              <a:t> de </a:t>
            </a:r>
            <a:r>
              <a:rPr lang="en-US" dirty="0" err="1"/>
              <a:t>tejidos</a:t>
            </a:r>
            <a:r>
              <a:rPr lang="en-US" dirty="0"/>
              <a:t> </a:t>
            </a:r>
            <a:r>
              <a:rPr lang="en-US" dirty="0" err="1"/>
              <a:t>conectivos</a:t>
            </a:r>
            <a:r>
              <a:rPr lang="en-US" dirty="0"/>
              <a:t>:
</a:t>
            </a:r>
          </a:p>
        </p:txBody>
      </p:sp>
      <p:pic>
        <p:nvPicPr>
          <p:cNvPr id="25602" name="Picture 2" descr="Image result for CONNECTIVE TISSUE CLASSIFICATION"/>
          <p:cNvPicPr>
            <a:picLocks noChangeAspect="1" noChangeArrowheads="1"/>
          </p:cNvPicPr>
          <p:nvPr/>
        </p:nvPicPr>
        <p:blipFill>
          <a:blip r:embed="rId2" cstate="print"/>
          <a:srcRect/>
          <a:stretch>
            <a:fillRect/>
          </a:stretch>
        </p:blipFill>
        <p:spPr bwMode="auto">
          <a:xfrm>
            <a:off x="5867400" y="1752600"/>
            <a:ext cx="5892799" cy="4419600"/>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81329"/>
            <a:ext cx="11506200" cy="3547872"/>
          </a:xfrm>
        </p:spPr>
        <p:txBody>
          <a:bodyPr>
            <a:normAutofit/>
          </a:bodyPr>
          <a:lstStyle/>
          <a:p>
            <a:pPr>
              <a:buClrTx/>
            </a:pPr>
            <a:r>
              <a:rPr lang="es-ES" sz="2800" dirty="0"/>
              <a:t>Con algunas excepciones (cartílago, ligamentos, tendones) tienen un rico suministro de vasos sanguíneos
Los tejidos conectivos se componen de muchos tipos de células. 
Hay una gran cantidad de material no celular no vivo (Matrix) entre las células de los tejidos conectivos
</a:t>
            </a:r>
            <a:endParaRPr lang="en-US" sz="2800" dirty="0"/>
          </a:p>
        </p:txBody>
      </p:sp>
      <p:sp>
        <p:nvSpPr>
          <p:cNvPr id="3" name="Title 2"/>
          <p:cNvSpPr>
            <a:spLocks noGrp="1"/>
          </p:cNvSpPr>
          <p:nvPr>
            <p:ph type="title"/>
          </p:nvPr>
        </p:nvSpPr>
        <p:spPr/>
        <p:txBody>
          <a:bodyPr>
            <a:normAutofit fontScale="90000"/>
          </a:bodyPr>
          <a:lstStyle/>
          <a:p>
            <a:r>
              <a:rPr lang="en-US" dirty="0" err="1"/>
              <a:t>Características</a:t>
            </a:r>
            <a:r>
              <a:rPr lang="en-US" dirty="0"/>
              <a:t> </a:t>
            </a:r>
            <a:r>
              <a:rPr lang="en-US" dirty="0" err="1"/>
              <a:t>distintivas</a:t>
            </a:r>
            <a:r>
              <a:rPr lang="en-US" dirty="0"/>
              <a:t>:
</a:t>
            </a:r>
          </a:p>
        </p:txBody>
      </p:sp>
      <p:sp>
        <p:nvSpPr>
          <p:cNvPr id="1026" name="AutoShape 2" descr="Resultado de imagen para Distinctive Characteristics of connective tissues"/>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Resultado de imagen para Distinctive Characteristics of connective tissues"/>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Resultado de imagen para Distinctive Characteristics of connective tissues"/>
          <p:cNvPicPr>
            <a:picLocks noChangeAspect="1" noChangeArrowheads="1"/>
          </p:cNvPicPr>
          <p:nvPr/>
        </p:nvPicPr>
        <p:blipFill>
          <a:blip r:embed="rId2" cstate="print"/>
          <a:srcRect/>
          <a:stretch>
            <a:fillRect/>
          </a:stretch>
        </p:blipFill>
        <p:spPr bwMode="auto">
          <a:xfrm>
            <a:off x="6553200" y="4267200"/>
            <a:ext cx="5290453" cy="2057400"/>
          </a:xfrm>
          <a:prstGeom prst="rect">
            <a:avLst/>
          </a:prstGeom>
          <a:noFill/>
        </p:spPr>
      </p:pic>
    </p:spTree>
    <p:extLst>
      <p:ext uri="{BB962C8B-B14F-4D97-AF65-F5344CB8AC3E}">
        <p14:creationId xmlns:p14="http://schemas.microsoft.com/office/powerpoint/2010/main" val="33194692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Es una colección de moléculas extracelulares secretadas por células que proporciona apoyo estructural y bioquímico a las células circundantes
Matriz se encuentra en el espacio intercelular.
</a:t>
            </a:r>
            <a:endParaRPr lang="en-US" dirty="0"/>
          </a:p>
        </p:txBody>
      </p:sp>
      <p:sp>
        <p:nvSpPr>
          <p:cNvPr id="3" name="Title 2"/>
          <p:cNvSpPr>
            <a:spLocks noGrp="1"/>
          </p:cNvSpPr>
          <p:nvPr>
            <p:ph type="title"/>
          </p:nvPr>
        </p:nvSpPr>
        <p:spPr/>
        <p:txBody>
          <a:bodyPr>
            <a:normAutofit fontScale="90000"/>
          </a:bodyPr>
          <a:lstStyle/>
          <a:p>
            <a:r>
              <a:rPr lang="en-US" dirty="0" err="1"/>
              <a:t>Matriz</a:t>
            </a:r>
            <a:r>
              <a:rPr lang="en-US" dirty="0"/>
              <a:t>:
</a:t>
            </a:r>
          </a:p>
        </p:txBody>
      </p:sp>
      <p:pic>
        <p:nvPicPr>
          <p:cNvPr id="53252" name="Picture 4" descr="http://www.iranreview.org/file/cms/images/stories/14594.jpg"/>
          <p:cNvPicPr>
            <a:picLocks noChangeAspect="1" noChangeArrowheads="1"/>
          </p:cNvPicPr>
          <p:nvPr/>
        </p:nvPicPr>
        <p:blipFill>
          <a:blip r:embed="rId2" cstate="print"/>
          <a:srcRect/>
          <a:stretch>
            <a:fillRect/>
          </a:stretch>
        </p:blipFill>
        <p:spPr bwMode="auto">
          <a:xfrm>
            <a:off x="6477000" y="3352801"/>
            <a:ext cx="3467100" cy="3137265"/>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29"/>
            <a:ext cx="11963400" cy="3776472"/>
          </a:xfrm>
        </p:spPr>
        <p:txBody>
          <a:bodyPr>
            <a:normAutofit fontScale="77500" lnSpcReduction="20000"/>
          </a:bodyPr>
          <a:lstStyle/>
          <a:p>
            <a:r>
              <a:rPr lang="es-ES" sz="3000" dirty="0"/>
              <a:t>Tiene dos componentes:
Sustancia del suelo: 
Componentes: Principalmente de líquido intersticial, proteínas de adhesión celular y proteoglicanos. 
Puede ser líquido, semisólido, similar a un gel, muy duro (hueso)
Fibras: 
      Colágeno (blanco),
      Elástico (amarillo), 
      Reticular 
     	(colágeno fino)
</a:t>
            </a:r>
            <a:endParaRPr lang="en-US" dirty="0"/>
          </a:p>
        </p:txBody>
      </p:sp>
      <p:sp>
        <p:nvSpPr>
          <p:cNvPr id="3" name="Title 2"/>
          <p:cNvSpPr>
            <a:spLocks noGrp="1"/>
          </p:cNvSpPr>
          <p:nvPr>
            <p:ph type="title"/>
          </p:nvPr>
        </p:nvSpPr>
        <p:spPr/>
        <p:txBody>
          <a:bodyPr>
            <a:normAutofit fontScale="90000"/>
          </a:bodyPr>
          <a:lstStyle/>
          <a:p>
            <a:r>
              <a:rPr lang="en-US" dirty="0" err="1"/>
              <a:t>Matriz</a:t>
            </a:r>
            <a:r>
              <a:rPr lang="en-US" dirty="0"/>
              <a:t>:
</a:t>
            </a:r>
          </a:p>
        </p:txBody>
      </p:sp>
      <p:pic>
        <p:nvPicPr>
          <p:cNvPr id="54274" name="Picture 2" descr="http://image.slidesharecdn.com/theextracellularmatrix-130929143945-phpapp01/95/ap-bio-ch-7-part-2-the-extracellular-matrix-1-638.jpg?cb=1380465639"/>
          <p:cNvPicPr>
            <a:picLocks noChangeAspect="1" noChangeArrowheads="1"/>
          </p:cNvPicPr>
          <p:nvPr/>
        </p:nvPicPr>
        <p:blipFill>
          <a:blip r:embed="rId2" cstate="print"/>
          <a:srcRect/>
          <a:stretch>
            <a:fillRect/>
          </a:stretch>
        </p:blipFill>
        <p:spPr bwMode="auto">
          <a:xfrm>
            <a:off x="5371968" y="3505200"/>
            <a:ext cx="5296033" cy="3114676"/>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sz="2800" dirty="0"/>
              <a:t>Se compone de dos poblaciones celulares principales.
Neuroglia: Son células de apoyo especiales que protegen, apoyan y aíslan las neuronas más delicadas.
Neuronas: Son altamente especializadas para recibir estímulos (excitabilidad) y para generar señales eléctricas que pueden ser enviadas a todas las partes del cuerpo (conductividad)
</a:t>
            </a:r>
            <a:endParaRPr lang="en-US" sz="2800" dirty="0"/>
          </a:p>
        </p:txBody>
      </p:sp>
      <p:sp>
        <p:nvSpPr>
          <p:cNvPr id="3" name="Title 2"/>
          <p:cNvSpPr>
            <a:spLocks noGrp="1"/>
          </p:cNvSpPr>
          <p:nvPr>
            <p:ph type="title"/>
          </p:nvPr>
        </p:nvSpPr>
        <p:spPr/>
        <p:txBody>
          <a:bodyPr>
            <a:normAutofit fontScale="90000"/>
          </a:bodyPr>
          <a:lstStyle/>
          <a:p>
            <a:r>
              <a:rPr lang="en-US" dirty="0" err="1"/>
              <a:t>Tejido</a:t>
            </a:r>
            <a:r>
              <a:rPr lang="en-US" dirty="0"/>
              <a:t> </a:t>
            </a:r>
            <a:r>
              <a:rPr lang="en-US" dirty="0" err="1"/>
              <a:t>nervioso</a:t>
            </a:r>
            <a:r>
              <a:rPr lang="en-US" dirty="0"/>
              <a:t>:
</a:t>
            </a:r>
          </a:p>
        </p:txBody>
      </p:sp>
      <p:sp>
        <p:nvSpPr>
          <p:cNvPr id="9218" name="AutoShape 2" descr="Image result for NERVOUS TISS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220" name="AutoShape 4" descr="Image result for NERVOUS TISSU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22" name="Picture 6" descr="Image result for NERVOUS TISSUE"/>
          <p:cNvPicPr>
            <a:picLocks noChangeAspect="1" noChangeArrowheads="1"/>
          </p:cNvPicPr>
          <p:nvPr/>
        </p:nvPicPr>
        <p:blipFill>
          <a:blip r:embed="rId2" cstate="print"/>
          <a:srcRect/>
          <a:stretch>
            <a:fillRect/>
          </a:stretch>
        </p:blipFill>
        <p:spPr bwMode="auto">
          <a:xfrm>
            <a:off x="6934200" y="4343400"/>
            <a:ext cx="4800600" cy="2400300"/>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s-ES" sz="2800" dirty="0"/>
              <a:t>Núcleo que contiene el cuerpo celular y su citoplasma se está dibujando en extensiones largas (procesos celulares)
</a:t>
            </a:r>
            <a:endParaRPr lang="en-US" sz="2800" dirty="0"/>
          </a:p>
        </p:txBody>
      </p:sp>
      <p:sp>
        <p:nvSpPr>
          <p:cNvPr id="3" name="Title 2"/>
          <p:cNvSpPr>
            <a:spLocks noGrp="1"/>
          </p:cNvSpPr>
          <p:nvPr>
            <p:ph type="title"/>
          </p:nvPr>
        </p:nvSpPr>
        <p:spPr/>
        <p:txBody>
          <a:bodyPr>
            <a:normAutofit fontScale="90000"/>
          </a:bodyPr>
          <a:lstStyle/>
          <a:p>
            <a:r>
              <a:rPr lang="en-US" dirty="0" err="1"/>
              <a:t>Neuronas</a:t>
            </a:r>
            <a:r>
              <a:rPr lang="en-US" dirty="0"/>
              <a:t> 
</a:t>
            </a:r>
          </a:p>
        </p:txBody>
      </p:sp>
      <p:sp>
        <p:nvSpPr>
          <p:cNvPr id="55298" name="AutoShape 2" descr="Resultado de imagen para nervous tissue"/>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300" name="AutoShape 4" descr="Resultado de imagen para nervous tissue"/>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302" name="Picture 6" descr="Resultado de imagen para nervous tissue"/>
          <p:cNvPicPr>
            <a:picLocks noChangeAspect="1" noChangeArrowheads="1"/>
          </p:cNvPicPr>
          <p:nvPr/>
        </p:nvPicPr>
        <p:blipFill>
          <a:blip r:embed="rId2" cstate="print"/>
          <a:srcRect/>
          <a:stretch>
            <a:fillRect/>
          </a:stretch>
        </p:blipFill>
        <p:spPr bwMode="auto">
          <a:xfrm>
            <a:off x="3429000" y="2776859"/>
            <a:ext cx="6542311" cy="309054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EA957F0-13FC-4D70-ABFE-5145668DB025}"/>
              </a:ext>
            </a:extLst>
          </p:cNvPr>
          <p:cNvSpPr>
            <a:spLocks noGrp="1" noChangeArrowheads="1"/>
          </p:cNvSpPr>
          <p:nvPr>
            <p:ph type="title"/>
          </p:nvPr>
        </p:nvSpPr>
        <p:spPr/>
        <p:txBody>
          <a:bodyPr>
            <a:normAutofit fontScale="90000"/>
          </a:bodyPr>
          <a:lstStyle/>
          <a:p>
            <a:pPr marL="455613"/>
            <a:r>
              <a:rPr lang="en-US" altLang="en-US" dirty="0" err="1"/>
              <a:t>Nucleolos</a:t>
            </a:r>
            <a:r>
              <a:rPr lang="en-US" altLang="en-US" dirty="0"/>
              <a:t>
</a:t>
            </a:r>
          </a:p>
        </p:txBody>
      </p:sp>
      <p:sp>
        <p:nvSpPr>
          <p:cNvPr id="35843" name="Rectangle 3">
            <a:extLst>
              <a:ext uri="{FF2B5EF4-FFF2-40B4-BE49-F238E27FC236}">
                <a16:creationId xmlns:a16="http://schemas.microsoft.com/office/drawing/2014/main" id="{9B4F2C26-4483-4F56-AAD0-18CFEBC19ABE}"/>
              </a:ext>
            </a:extLst>
          </p:cNvPr>
          <p:cNvSpPr>
            <a:spLocks noGrp="1" noChangeArrowheads="1"/>
          </p:cNvSpPr>
          <p:nvPr>
            <p:ph type="body" idx="1"/>
          </p:nvPr>
        </p:nvSpPr>
        <p:spPr/>
        <p:txBody>
          <a:bodyPr>
            <a:normAutofit/>
          </a:bodyPr>
          <a:lstStyle/>
          <a:p>
            <a:pPr marL="284163" indent="-284163"/>
            <a:r>
              <a:rPr lang="es-ES" altLang="en-US" sz="2800" dirty="0"/>
              <a:t>Núcleo contiene uno o más </a:t>
            </a:r>
            <a:r>
              <a:rPr lang="es-ES" altLang="en-US" sz="2800" dirty="0" err="1"/>
              <a:t>nucleoli</a:t>
            </a:r>
            <a:r>
              <a:rPr lang="es-ES" altLang="en-US" sz="2800" dirty="0"/>
              <a:t>
Sitios de producción ribosoma
Los ribosomas entonces migran al citoplasma a través de poros nucleares
</a:t>
            </a:r>
            <a:endParaRPr lang="en-US" altLang="en-US" sz="2800" dirty="0"/>
          </a:p>
        </p:txBody>
      </p:sp>
      <p:pic>
        <p:nvPicPr>
          <p:cNvPr id="2050" name="Picture 2" descr="Image result for nucleol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7400" y="3352800"/>
            <a:ext cx="5760720" cy="3230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21468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Es altamente especializado para contraer y producir la mayoría de los tipos de movimientos corporales como se puede esperar, las células musculares tienden a ser alargadas, proporcionando un eje largo para la contracción.
</a:t>
            </a:r>
            <a:endParaRPr lang="en-US" dirty="0"/>
          </a:p>
        </p:txBody>
      </p:sp>
      <p:sp>
        <p:nvSpPr>
          <p:cNvPr id="3" name="Title 2"/>
          <p:cNvSpPr>
            <a:spLocks noGrp="1"/>
          </p:cNvSpPr>
          <p:nvPr>
            <p:ph type="title"/>
          </p:nvPr>
        </p:nvSpPr>
        <p:spPr/>
        <p:txBody>
          <a:bodyPr>
            <a:normAutofit fontScale="90000"/>
          </a:bodyPr>
          <a:lstStyle/>
          <a:p>
            <a:r>
              <a:rPr lang="en-US" dirty="0" err="1"/>
              <a:t>Tejido</a:t>
            </a:r>
            <a:r>
              <a:rPr lang="en-US" dirty="0"/>
              <a:t> muscular:
</a:t>
            </a:r>
          </a:p>
        </p:txBody>
      </p:sp>
      <p:pic>
        <p:nvPicPr>
          <p:cNvPr id="59394" name="Picture 2" descr="http://intranet.tdmu.edu.ua/data/kafedra/internal/histolog.../classes_stud/en/med/lik/ptn/1/08%20Chondroid%20tissue.%20Bony%20tissue.%20Muscular%20tissues..files/image062.jpg"/>
          <p:cNvPicPr>
            <a:picLocks noChangeAspect="1" noChangeArrowheads="1"/>
          </p:cNvPicPr>
          <p:nvPr/>
        </p:nvPicPr>
        <p:blipFill>
          <a:blip r:embed="rId2" cstate="print"/>
          <a:srcRect/>
          <a:stretch>
            <a:fillRect/>
          </a:stretch>
        </p:blipFill>
        <p:spPr bwMode="auto">
          <a:xfrm>
            <a:off x="6248401" y="3511252"/>
            <a:ext cx="4200525" cy="3003848"/>
          </a:xfrm>
          <a:prstGeom prst="rect">
            <a:avLst/>
          </a:prstGeo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95400"/>
            <a:ext cx="7467600" cy="4648200"/>
          </a:xfrm>
        </p:spPr>
        <p:txBody>
          <a:bodyPr>
            <a:normAutofit lnSpcReduction="10000"/>
          </a:bodyPr>
          <a:lstStyle/>
          <a:p>
            <a:r>
              <a:rPr lang="es-ES" sz="2800" dirty="0"/>
              <a:t>Tejido muscular esquelético: Es la carne del cuerpo unida al esqueleto, está estriada y bajo control voluntario.
Tejido muscular liso: músculo visceral que se encuentra en órganos huecos (digestivo, tracto urinario, útero, vasos), control involuntario.
Tejido muscular cardíaco: Sólo en el corazón, control estriado e involuntario.
</a:t>
            </a:r>
            <a:endParaRPr lang="en-US" dirty="0"/>
          </a:p>
        </p:txBody>
      </p:sp>
      <p:sp>
        <p:nvSpPr>
          <p:cNvPr id="3" name="Title 2"/>
          <p:cNvSpPr>
            <a:spLocks noGrp="1"/>
          </p:cNvSpPr>
          <p:nvPr>
            <p:ph type="title"/>
          </p:nvPr>
        </p:nvSpPr>
        <p:spPr>
          <a:xfrm>
            <a:off x="1981200" y="0"/>
            <a:ext cx="8229600" cy="914400"/>
          </a:xfrm>
        </p:spPr>
        <p:txBody>
          <a:bodyPr>
            <a:normAutofit fontScale="90000"/>
          </a:bodyPr>
          <a:lstStyle/>
          <a:p>
            <a:br>
              <a:rPr lang="en-US" dirty="0"/>
            </a:br>
            <a:r>
              <a:rPr lang="en-US" dirty="0" err="1"/>
              <a:t>Tipos</a:t>
            </a:r>
            <a:r>
              <a:rPr lang="en-US" dirty="0"/>
              <a:t> de </a:t>
            </a:r>
            <a:r>
              <a:rPr lang="en-US" dirty="0" err="1"/>
              <a:t>tejidos</a:t>
            </a:r>
            <a:r>
              <a:rPr lang="en-US" dirty="0"/>
              <a:t> </a:t>
            </a:r>
            <a:r>
              <a:rPr lang="en-US" dirty="0" err="1"/>
              <a:t>musculares</a:t>
            </a:r>
            <a:r>
              <a:rPr lang="en-US" dirty="0"/>
              <a:t>:</a:t>
            </a:r>
          </a:p>
        </p:txBody>
      </p:sp>
      <p:pic>
        <p:nvPicPr>
          <p:cNvPr id="5122" name="Picture 2" descr="Image result for MUSCLE TISSUE"/>
          <p:cNvPicPr>
            <a:picLocks noChangeAspect="1" noChangeArrowheads="1"/>
          </p:cNvPicPr>
          <p:nvPr/>
        </p:nvPicPr>
        <p:blipFill>
          <a:blip r:embed="rId2" cstate="print"/>
          <a:srcRect/>
          <a:stretch>
            <a:fillRect/>
          </a:stretch>
        </p:blipFill>
        <p:spPr bwMode="auto">
          <a:xfrm>
            <a:off x="6858000" y="1143000"/>
            <a:ext cx="5994400" cy="4495800"/>
          </a:xfrm>
          <a:prstGeom prst="rect">
            <a:avLst/>
          </a:prstGeo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ORGAN SYSTEMS OVERVIEW
</a:t>
            </a: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idx="1"/>
          </p:nvPr>
        </p:nvSpPr>
        <p:spPr>
          <a:xfrm>
            <a:off x="1363980" y="1295400"/>
            <a:ext cx="9464040" cy="4572000"/>
          </a:xfrm>
        </p:spPr>
        <p:txBody>
          <a:bodyPr/>
          <a:lstStyle/>
          <a:p>
            <a:r>
              <a:rPr lang="es-ES" dirty="0"/>
              <a:t>Células
La celda es el bloque básico o de construcción de todos los seres vivos.
</a:t>
            </a:r>
            <a:endParaRPr lang="en-US" dirty="0"/>
          </a:p>
        </p:txBody>
      </p:sp>
      <p:sp>
        <p:nvSpPr>
          <p:cNvPr id="2050" name="Rectangle 2"/>
          <p:cNvSpPr>
            <a:spLocks noGrp="1" noChangeArrowheads="1"/>
          </p:cNvSpPr>
          <p:nvPr>
            <p:ph type="title"/>
          </p:nvPr>
        </p:nvSpPr>
        <p:spPr/>
        <p:txBody>
          <a:bodyPr>
            <a:normAutofit fontScale="90000"/>
          </a:bodyPr>
          <a:lstStyle/>
          <a:p>
            <a:r>
              <a:rPr lang="en-US" dirty="0" err="1"/>
              <a:t>Organización</a:t>
            </a:r>
            <a:r>
              <a:rPr lang="en-US" dirty="0"/>
              <a:t> </a:t>
            </a:r>
            <a:r>
              <a:rPr lang="en-US" dirty="0" err="1"/>
              <a:t>Estructural</a:t>
            </a:r>
            <a:r>
              <a:rPr lang="en-US" dirty="0"/>
              <a:t>
</a:t>
            </a:r>
          </a:p>
        </p:txBody>
      </p:sp>
      <p:pic>
        <p:nvPicPr>
          <p:cNvPr id="80898" name="Picture 2" descr="Resultado de imagen para cells"/>
          <p:cNvPicPr>
            <a:picLocks noChangeAspect="1" noChangeArrowheads="1"/>
          </p:cNvPicPr>
          <p:nvPr/>
        </p:nvPicPr>
        <p:blipFill>
          <a:blip r:embed="rId3" cstate="print"/>
          <a:srcRect/>
          <a:stretch>
            <a:fillRect/>
          </a:stretch>
        </p:blipFill>
        <p:spPr bwMode="auto">
          <a:xfrm>
            <a:off x="4724400" y="2667000"/>
            <a:ext cx="5638800" cy="3672748"/>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Tejidos
Grupos de celdas que son similares en estructura y función.
</a:t>
            </a:r>
            <a:endParaRPr lang="en-US" dirty="0"/>
          </a:p>
        </p:txBody>
      </p:sp>
      <p:sp>
        <p:nvSpPr>
          <p:cNvPr id="3" name="Title 2"/>
          <p:cNvSpPr>
            <a:spLocks noGrp="1"/>
          </p:cNvSpPr>
          <p:nvPr>
            <p:ph type="title"/>
          </p:nvPr>
        </p:nvSpPr>
        <p:spPr/>
        <p:txBody>
          <a:bodyPr>
            <a:normAutofit fontScale="90000"/>
          </a:bodyPr>
          <a:lstStyle/>
          <a:p>
            <a:r>
              <a:rPr lang="en-US" dirty="0" err="1"/>
              <a:t>Organización</a:t>
            </a:r>
            <a:r>
              <a:rPr lang="en-US" dirty="0"/>
              <a:t> </a:t>
            </a:r>
            <a:r>
              <a:rPr lang="en-US" dirty="0" err="1"/>
              <a:t>Estructural</a:t>
            </a:r>
            <a:r>
              <a:rPr lang="en-US" dirty="0"/>
              <a:t>
</a:t>
            </a:r>
          </a:p>
        </p:txBody>
      </p:sp>
      <p:sp>
        <p:nvSpPr>
          <p:cNvPr id="63490" name="AutoShape 2" descr="Resultado de imagen para human tissue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3492" name="AutoShape 4" descr="Resultado de imagen para human tissues"/>
          <p:cNvSpPr>
            <a:spLocks noChangeAspect="1" noChangeArrowheads="1"/>
          </p:cNvSpPr>
          <p:nvPr/>
        </p:nvSpPr>
        <p:spPr bwMode="auto">
          <a:xfrm>
            <a:off x="1017111" y="-144463"/>
            <a:ext cx="35052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3494" name="Picture 6" descr="http://year7musclecell.weebly.com/uploads/2/2/8/5/22859816/7521257_orig.jpg"/>
          <p:cNvPicPr>
            <a:picLocks noChangeAspect="1" noChangeArrowheads="1"/>
          </p:cNvPicPr>
          <p:nvPr/>
        </p:nvPicPr>
        <p:blipFill>
          <a:blip r:embed="rId2" cstate="print"/>
          <a:srcRect/>
          <a:stretch>
            <a:fillRect/>
          </a:stretch>
        </p:blipFill>
        <p:spPr bwMode="auto">
          <a:xfrm>
            <a:off x="4080510" y="2743200"/>
            <a:ext cx="6418898" cy="3286126"/>
          </a:xfrm>
          <a:prstGeom prst="rect">
            <a:avLst/>
          </a:prstGeom>
          <a:noFill/>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1363980" y="1295400"/>
            <a:ext cx="9464040" cy="4572000"/>
          </a:xfrm>
        </p:spPr>
        <p:txBody>
          <a:bodyPr/>
          <a:lstStyle/>
          <a:p>
            <a:r>
              <a:rPr lang="es-ES" dirty="0"/>
              <a:t>Órganos
Es una estructura compuesta de dos o más tipos de tejido que realizan una función específica para el cuerpo.
</a:t>
            </a:r>
            <a:endParaRPr lang="en-US" dirty="0"/>
          </a:p>
        </p:txBody>
      </p:sp>
      <p:sp>
        <p:nvSpPr>
          <p:cNvPr id="54274" name="Rectangle 2"/>
          <p:cNvSpPr>
            <a:spLocks noGrp="1" noChangeArrowheads="1"/>
          </p:cNvSpPr>
          <p:nvPr>
            <p:ph type="title"/>
          </p:nvPr>
        </p:nvSpPr>
        <p:spPr>
          <a:xfrm>
            <a:off x="1363980" y="228600"/>
            <a:ext cx="9464040" cy="914400"/>
          </a:xfrm>
        </p:spPr>
        <p:txBody>
          <a:bodyPr>
            <a:normAutofit fontScale="90000"/>
          </a:bodyPr>
          <a:lstStyle/>
          <a:p>
            <a:r>
              <a:rPr lang="en-US" dirty="0" err="1"/>
              <a:t>Organización</a:t>
            </a:r>
            <a:r>
              <a:rPr lang="en-US" dirty="0"/>
              <a:t> </a:t>
            </a:r>
            <a:r>
              <a:rPr lang="en-US" dirty="0" err="1"/>
              <a:t>Estructural</a:t>
            </a:r>
            <a:r>
              <a:rPr lang="en-US" dirty="0"/>
              <a:t>
</a:t>
            </a:r>
          </a:p>
        </p:txBody>
      </p:sp>
      <p:pic>
        <p:nvPicPr>
          <p:cNvPr id="77826" name="Picture 2" descr="Resultado de imagen para human organs"/>
          <p:cNvPicPr>
            <a:picLocks noChangeAspect="1" noChangeArrowheads="1"/>
          </p:cNvPicPr>
          <p:nvPr/>
        </p:nvPicPr>
        <p:blipFill>
          <a:blip r:embed="rId3" cstate="print"/>
          <a:srcRect/>
          <a:stretch>
            <a:fillRect/>
          </a:stretch>
        </p:blipFill>
        <p:spPr bwMode="auto">
          <a:xfrm>
            <a:off x="4343400" y="2971800"/>
            <a:ext cx="5267374" cy="304800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idx="1"/>
          </p:nvPr>
        </p:nvSpPr>
        <p:spPr>
          <a:xfrm>
            <a:off x="1363980" y="1295400"/>
            <a:ext cx="9464040" cy="4572000"/>
          </a:xfrm>
        </p:spPr>
        <p:txBody>
          <a:bodyPr/>
          <a:lstStyle/>
          <a:p>
            <a:r>
              <a:rPr lang="es-ES" i="1" dirty="0"/>
              <a:t>Sistemas corporales
Grupo de órganos que actúan juntos para realizar una función corporal en particular.
</a:t>
            </a:r>
            <a:endParaRPr lang="en-US" dirty="0"/>
          </a:p>
        </p:txBody>
      </p:sp>
      <p:sp>
        <p:nvSpPr>
          <p:cNvPr id="54274" name="Rectangle 2"/>
          <p:cNvSpPr>
            <a:spLocks noGrp="1" noChangeArrowheads="1"/>
          </p:cNvSpPr>
          <p:nvPr>
            <p:ph type="title"/>
          </p:nvPr>
        </p:nvSpPr>
        <p:spPr>
          <a:xfrm>
            <a:off x="1363980" y="228600"/>
            <a:ext cx="9464040" cy="914400"/>
          </a:xfrm>
        </p:spPr>
        <p:txBody>
          <a:bodyPr>
            <a:normAutofit fontScale="90000"/>
          </a:bodyPr>
          <a:lstStyle/>
          <a:p>
            <a:r>
              <a:rPr lang="en-US" dirty="0" err="1"/>
              <a:t>Organización</a:t>
            </a:r>
            <a:r>
              <a:rPr lang="en-US" dirty="0"/>
              <a:t> </a:t>
            </a:r>
            <a:r>
              <a:rPr lang="en-US" dirty="0" err="1"/>
              <a:t>Estructural</a:t>
            </a:r>
            <a:r>
              <a:rPr lang="en-US" dirty="0"/>
              <a:t>
</a:t>
            </a:r>
          </a:p>
        </p:txBody>
      </p:sp>
      <p:pic>
        <p:nvPicPr>
          <p:cNvPr id="62466" name="Picture 2" descr="http://41.media.tumblr.com/0e8932cf90daa1b54f73724c089c3d6f/tumblr_n68bbtLY741td2swro1_1280.jpg"/>
          <p:cNvPicPr>
            <a:picLocks noChangeAspect="1" noChangeArrowheads="1"/>
          </p:cNvPicPr>
          <p:nvPr/>
        </p:nvPicPr>
        <p:blipFill>
          <a:blip r:embed="rId3" cstate="print"/>
          <a:srcRect/>
          <a:stretch>
            <a:fillRect/>
          </a:stretch>
        </p:blipFill>
        <p:spPr bwMode="auto">
          <a:xfrm>
            <a:off x="5219700" y="2644775"/>
            <a:ext cx="5783580" cy="3946526"/>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dirty="0"/>
              <a:t>Sistema </a:t>
            </a:r>
            <a:r>
              <a:rPr lang="en-US" dirty="0" err="1"/>
              <a:t>Integumentario</a:t>
            </a:r>
            <a:r>
              <a:rPr lang="en-US" dirty="0"/>
              <a:t>
</a:t>
            </a:r>
          </a:p>
        </p:txBody>
      </p:sp>
      <p:sp>
        <p:nvSpPr>
          <p:cNvPr id="8195" name="Rectangle 3"/>
          <p:cNvSpPr>
            <a:spLocks noGrp="1" noChangeArrowheads="1"/>
          </p:cNvSpPr>
          <p:nvPr>
            <p:ph idx="1"/>
          </p:nvPr>
        </p:nvSpPr>
        <p:spPr>
          <a:xfrm>
            <a:off x="1363980" y="1295400"/>
            <a:ext cx="9464040" cy="4648200"/>
          </a:xfrm>
        </p:spPr>
        <p:txBody>
          <a:bodyPr/>
          <a:lstStyle/>
          <a:p>
            <a:pPr>
              <a:lnSpc>
                <a:spcPct val="90000"/>
              </a:lnSpc>
            </a:pPr>
            <a:r>
              <a:rPr lang="es-ES" dirty="0"/>
              <a:t>Piel
Región Epidérmica
Región Dermal
Los órganos y glándulas cutáneos de los sentidos
Estructuras de accesorios
cabello
Clavos 
Glándulas</a:t>
            </a:r>
            <a:endParaRPr lang="en-US" dirty="0"/>
          </a:p>
        </p:txBody>
      </p:sp>
      <p:pic>
        <p:nvPicPr>
          <p:cNvPr id="60418" name="Picture 2" descr="http://anatomy1.weebly.com/uploads/1/4/0/4/14044872/8874076.jpg?459"/>
          <p:cNvPicPr>
            <a:picLocks noChangeAspect="1" noChangeArrowheads="1"/>
          </p:cNvPicPr>
          <p:nvPr/>
        </p:nvPicPr>
        <p:blipFill>
          <a:blip r:embed="rId3" cstate="print"/>
          <a:srcRect/>
          <a:stretch>
            <a:fillRect/>
          </a:stretch>
        </p:blipFill>
        <p:spPr bwMode="auto">
          <a:xfrm>
            <a:off x="5334000" y="3591426"/>
            <a:ext cx="6407506" cy="3048000"/>
          </a:xfrm>
          <a:prstGeom prst="rect">
            <a:avLst/>
          </a:prstGeom>
          <a:noFill/>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dirty="0"/>
              <a:t>Sistema </a:t>
            </a:r>
            <a:r>
              <a:rPr lang="en-US" dirty="0" err="1"/>
              <a:t>Integumentario</a:t>
            </a:r>
            <a:r>
              <a:rPr lang="en-US" dirty="0"/>
              <a:t>
</a:t>
            </a:r>
          </a:p>
        </p:txBody>
      </p:sp>
      <p:sp>
        <p:nvSpPr>
          <p:cNvPr id="8195" name="Rectangle 3"/>
          <p:cNvSpPr>
            <a:spLocks noGrp="1" noChangeArrowheads="1"/>
          </p:cNvSpPr>
          <p:nvPr>
            <p:ph idx="1"/>
          </p:nvPr>
        </p:nvSpPr>
        <p:spPr>
          <a:xfrm>
            <a:off x="1363980" y="1295400"/>
            <a:ext cx="4655820" cy="4648200"/>
          </a:xfrm>
        </p:spPr>
        <p:txBody>
          <a:bodyPr/>
          <a:lstStyle/>
          <a:p>
            <a:pPr>
              <a:lnSpc>
                <a:spcPct val="90000"/>
              </a:lnSpc>
            </a:pPr>
            <a:r>
              <a:rPr lang="es-ES" dirty="0"/>
              <a:t>Función:
Proteger órganos profundos
Excretar sal y urea
Ayudas en la regulación de la temperatura corporal
Produce vitamina D</a:t>
            </a:r>
            <a:endParaRPr lang="en-US" dirty="0"/>
          </a:p>
        </p:txBody>
      </p:sp>
      <p:pic>
        <p:nvPicPr>
          <p:cNvPr id="58370" name="Picture 2" descr="Resultado de imagen para integumentary system function"/>
          <p:cNvPicPr>
            <a:picLocks noChangeAspect="1" noChangeArrowheads="1"/>
          </p:cNvPicPr>
          <p:nvPr/>
        </p:nvPicPr>
        <p:blipFill>
          <a:blip r:embed="rId3" cstate="print"/>
          <a:srcRect/>
          <a:stretch>
            <a:fillRect/>
          </a:stretch>
        </p:blipFill>
        <p:spPr bwMode="auto">
          <a:xfrm>
            <a:off x="5954742" y="3733800"/>
            <a:ext cx="5399059" cy="3124200"/>
          </a:xfrm>
          <a:prstGeom prst="rect">
            <a:avLst/>
          </a:prstGeom>
          <a:noFill/>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esquelético</a:t>
            </a:r>
            <a:r>
              <a:rPr lang="en-US" dirty="0"/>
              <a:t>
</a:t>
            </a:r>
          </a:p>
        </p:txBody>
      </p:sp>
      <p:sp>
        <p:nvSpPr>
          <p:cNvPr id="4099" name="Rectangle 3"/>
          <p:cNvSpPr>
            <a:spLocks noGrp="1" noChangeArrowheads="1"/>
          </p:cNvSpPr>
          <p:nvPr>
            <p:ph idx="1"/>
          </p:nvPr>
        </p:nvSpPr>
        <p:spPr/>
        <p:txBody>
          <a:bodyPr/>
          <a:lstStyle/>
          <a:p>
            <a:pPr>
              <a:lnSpc>
                <a:spcPct val="90000"/>
              </a:lnSpc>
            </a:pPr>
            <a:r>
              <a:rPr lang="en-US" dirty="0"/>
              <a:t>El </a:t>
            </a:r>
            <a:r>
              <a:rPr lang="en-US" dirty="0" err="1"/>
              <a:t>esqueleto</a:t>
            </a:r>
            <a:r>
              <a:rPr lang="en-US" dirty="0"/>
              <a:t> </a:t>
            </a:r>
            <a:r>
              <a:rPr lang="en-US" dirty="0" err="1"/>
              <a:t>humano</a:t>
            </a:r>
            <a:r>
              <a:rPr lang="en-US" dirty="0"/>
              <a:t> </a:t>
            </a:r>
            <a:r>
              <a:rPr lang="en-US" dirty="0" err="1"/>
              <a:t>consta</a:t>
            </a:r>
            <a:r>
              <a:rPr lang="en-US" dirty="0"/>
              <a:t> de 206 </a:t>
            </a:r>
            <a:r>
              <a:rPr lang="en-US" dirty="0" err="1"/>
              <a:t>huesos</a:t>
            </a:r>
            <a:r>
              <a:rPr lang="en-US" dirty="0"/>
              <a:t>
</a:t>
            </a:r>
            <a:r>
              <a:rPr lang="en-US" dirty="0" err="1"/>
              <a:t>Cartílagos</a:t>
            </a:r>
            <a:r>
              <a:rPr lang="en-US" dirty="0"/>
              <a:t>
</a:t>
            </a:r>
            <a:r>
              <a:rPr lang="en-US" dirty="0" err="1"/>
              <a:t>Tendones</a:t>
            </a:r>
            <a:r>
              <a:rPr lang="en-US" dirty="0"/>
              <a:t> 
</a:t>
            </a:r>
            <a:r>
              <a:rPr lang="en-US" dirty="0" err="1"/>
              <a:t>Ligamentos</a:t>
            </a:r>
            <a:r>
              <a:rPr lang="en-US" dirty="0"/>
              <a:t>
</a:t>
            </a:r>
            <a:r>
              <a:rPr lang="en-US" dirty="0" err="1"/>
              <a:t>Articulaciones</a:t>
            </a:r>
            <a:endParaRPr lang="en-US" dirty="0"/>
          </a:p>
        </p:txBody>
      </p:sp>
      <p:pic>
        <p:nvPicPr>
          <p:cNvPr id="4" name="Picture 7" descr="http://www.lindgrensmith.com/geras/jpg/bone_montage.jpg"/>
          <p:cNvPicPr>
            <a:picLocks noChangeAspect="1" noChangeArrowheads="1"/>
          </p:cNvPicPr>
          <p:nvPr/>
        </p:nvPicPr>
        <p:blipFill>
          <a:blip r:embed="rId3" cstate="print"/>
          <a:srcRect/>
          <a:stretch>
            <a:fillRect/>
          </a:stretch>
        </p:blipFill>
        <p:spPr bwMode="auto">
          <a:xfrm>
            <a:off x="5920740" y="2133601"/>
            <a:ext cx="5082540" cy="4467226"/>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A2436A2B-3862-4FA9-81B8-701CA3B7BE16}"/>
              </a:ext>
            </a:extLst>
          </p:cNvPr>
          <p:cNvSpPr>
            <a:spLocks noGrp="1" noChangeArrowheads="1"/>
          </p:cNvSpPr>
          <p:nvPr>
            <p:ph type="title"/>
          </p:nvPr>
        </p:nvSpPr>
        <p:spPr/>
        <p:txBody>
          <a:bodyPr>
            <a:normAutofit fontScale="90000"/>
          </a:bodyPr>
          <a:lstStyle/>
          <a:p>
            <a:pPr marL="455613"/>
            <a:r>
              <a:rPr lang="en-US" altLang="en-US" dirty="0" err="1"/>
              <a:t>Cromatina</a:t>
            </a:r>
            <a:r>
              <a:rPr lang="en-US" altLang="en-US" dirty="0"/>
              <a:t>
</a:t>
            </a:r>
          </a:p>
        </p:txBody>
      </p:sp>
      <p:sp>
        <p:nvSpPr>
          <p:cNvPr id="36867" name="Rectangle 3">
            <a:extLst>
              <a:ext uri="{FF2B5EF4-FFF2-40B4-BE49-F238E27FC236}">
                <a16:creationId xmlns:a16="http://schemas.microsoft.com/office/drawing/2014/main" id="{2848DB60-C553-4665-9DB0-2F183CC01620}"/>
              </a:ext>
            </a:extLst>
          </p:cNvPr>
          <p:cNvSpPr>
            <a:spLocks noGrp="1" noChangeArrowheads="1"/>
          </p:cNvSpPr>
          <p:nvPr>
            <p:ph type="body" idx="1"/>
          </p:nvPr>
        </p:nvSpPr>
        <p:spPr>
          <a:xfrm>
            <a:off x="609600" y="1481329"/>
            <a:ext cx="11582400" cy="4525963"/>
          </a:xfrm>
        </p:spPr>
        <p:txBody>
          <a:bodyPr>
            <a:normAutofit/>
          </a:bodyPr>
          <a:lstStyle/>
          <a:p>
            <a:pPr marL="284163" indent="-284163"/>
            <a:r>
              <a:rPr lang="es-ES" altLang="en-US" sz="2800" dirty="0"/>
              <a:t>Compuesto de ADN y proteínas
Dispersos por todo el núcleo
La cromatina se condensa para formar cromosomas cuando la célula se divide
</a:t>
            </a:r>
            <a:endParaRPr lang="en-US" altLang="en-US" sz="2800" dirty="0"/>
          </a:p>
        </p:txBody>
      </p:sp>
      <p:pic>
        <p:nvPicPr>
          <p:cNvPr id="3076" name="Picture 4" descr="Image result for chromati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599" y="3108706"/>
            <a:ext cx="5927883" cy="3292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315416"/>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esquelético</a:t>
            </a:r>
            <a:r>
              <a:rPr lang="en-US" dirty="0"/>
              <a:t>
</a:t>
            </a:r>
          </a:p>
        </p:txBody>
      </p:sp>
      <p:sp>
        <p:nvSpPr>
          <p:cNvPr id="4099" name="Rectangle 3"/>
          <p:cNvSpPr>
            <a:spLocks noGrp="1" noChangeArrowheads="1"/>
          </p:cNvSpPr>
          <p:nvPr>
            <p:ph idx="1"/>
          </p:nvPr>
        </p:nvSpPr>
        <p:spPr/>
        <p:txBody>
          <a:bodyPr/>
          <a:lstStyle/>
          <a:p>
            <a:pPr>
              <a:lnSpc>
                <a:spcPct val="90000"/>
              </a:lnSpc>
            </a:pPr>
            <a:r>
              <a:rPr lang="es-ES" dirty="0"/>
              <a:t>Función
Soporte corporal
Protección de los órganos internos
Proporcionar palancas para la acción muscular
Formación de células sanguíneas (médula ósea roja)
</a:t>
            </a:r>
            <a:endParaRPr lang="en-US" dirty="0"/>
          </a:p>
        </p:txBody>
      </p:sp>
      <p:pic>
        <p:nvPicPr>
          <p:cNvPr id="4" name="Picture 4" descr="0402skeleton"/>
          <p:cNvPicPr>
            <a:picLocks noChangeAspect="1" noChangeArrowheads="1"/>
          </p:cNvPicPr>
          <p:nvPr/>
        </p:nvPicPr>
        <p:blipFill>
          <a:blip r:embed="rId3" cstate="print"/>
          <a:srcRect/>
          <a:stretch>
            <a:fillRect/>
          </a:stretch>
        </p:blipFill>
        <p:spPr bwMode="auto">
          <a:xfrm>
            <a:off x="9641364" y="1828800"/>
            <a:ext cx="1712436" cy="4876800"/>
          </a:xfrm>
          <a:prstGeom prst="rect">
            <a:avLst/>
          </a:prstGeom>
          <a:noFill/>
          <a:ln w="9525">
            <a:noFill/>
            <a:miter lim="800000"/>
            <a:headEnd/>
            <a:tailEnd/>
          </a:ln>
        </p:spPr>
      </p:pic>
      <p:pic>
        <p:nvPicPr>
          <p:cNvPr id="54274" name="Picture 2" descr="Resultado de imagen para Skeletal system"/>
          <p:cNvPicPr>
            <a:picLocks noChangeAspect="1" noChangeArrowheads="1"/>
          </p:cNvPicPr>
          <p:nvPr/>
        </p:nvPicPr>
        <p:blipFill>
          <a:blip r:embed="rId4" cstate="print"/>
          <a:srcRect/>
          <a:stretch>
            <a:fillRect/>
          </a:stretch>
        </p:blipFill>
        <p:spPr bwMode="auto">
          <a:xfrm>
            <a:off x="6358890" y="4343402"/>
            <a:ext cx="2464594" cy="2143125"/>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63980" y="304800"/>
            <a:ext cx="9464040" cy="1143000"/>
          </a:xfrm>
        </p:spPr>
        <p:txBody>
          <a:bodyPr>
            <a:normAutofit fontScale="90000"/>
          </a:bodyPr>
          <a:lstStyle/>
          <a:p>
            <a:r>
              <a:rPr lang="en-US" dirty="0"/>
              <a:t>Sistema muscular
</a:t>
            </a:r>
          </a:p>
        </p:txBody>
      </p:sp>
      <p:sp>
        <p:nvSpPr>
          <p:cNvPr id="4099" name="Rectangle 3"/>
          <p:cNvSpPr>
            <a:spLocks noGrp="1" noChangeArrowheads="1"/>
          </p:cNvSpPr>
          <p:nvPr>
            <p:ph idx="1"/>
          </p:nvPr>
        </p:nvSpPr>
        <p:spPr/>
        <p:txBody>
          <a:bodyPr/>
          <a:lstStyle/>
          <a:p>
            <a:pPr>
              <a:lnSpc>
                <a:spcPct val="90000"/>
              </a:lnSpc>
            </a:pPr>
            <a:r>
              <a:rPr lang="es-ES" dirty="0"/>
              <a:t>Músculos humanos
Función:
Movimiento corporal
Genera calor</a:t>
            </a:r>
            <a:endParaRPr lang="en-US" dirty="0"/>
          </a:p>
        </p:txBody>
      </p:sp>
      <p:pic>
        <p:nvPicPr>
          <p:cNvPr id="4" name="Picture 5" descr="Articles_anatomy_full"/>
          <p:cNvPicPr>
            <a:picLocks noChangeAspect="1" noChangeArrowheads="1"/>
          </p:cNvPicPr>
          <p:nvPr/>
        </p:nvPicPr>
        <p:blipFill>
          <a:blip r:embed="rId3" cstate="print"/>
          <a:srcRect/>
          <a:stretch>
            <a:fillRect/>
          </a:stretch>
        </p:blipFill>
        <p:spPr bwMode="auto">
          <a:xfrm>
            <a:off x="6271261" y="1676400"/>
            <a:ext cx="4107656" cy="4762500"/>
          </a:xfrm>
          <a:prstGeom prst="rect">
            <a:avLst/>
          </a:prstGeom>
          <a:noFill/>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nervioso</a:t>
            </a:r>
            <a:r>
              <a:rPr lang="en-US" dirty="0"/>
              <a:t>
</a:t>
            </a:r>
          </a:p>
        </p:txBody>
      </p:sp>
      <p:sp>
        <p:nvSpPr>
          <p:cNvPr id="4099" name="Rectangle 3"/>
          <p:cNvSpPr>
            <a:spLocks noGrp="1" noChangeArrowheads="1"/>
          </p:cNvSpPr>
          <p:nvPr>
            <p:ph idx="1"/>
          </p:nvPr>
        </p:nvSpPr>
        <p:spPr/>
        <p:txBody>
          <a:bodyPr/>
          <a:lstStyle/>
          <a:p>
            <a:pPr>
              <a:lnSpc>
                <a:spcPct val="90000"/>
              </a:lnSpc>
            </a:pPr>
            <a:r>
              <a:rPr lang="es-ES" dirty="0"/>
              <a:t>Cerebro
Médula espinal
Nervios
Receptores sensoriales
Función : Es la principal 
control de todos los 
Funciones.
</a:t>
            </a:r>
            <a:endParaRPr lang="en-US" dirty="0"/>
          </a:p>
        </p:txBody>
      </p:sp>
      <p:pic>
        <p:nvPicPr>
          <p:cNvPr id="50178" name="Picture 2" descr="Resultado de imagen para Nervous System"/>
          <p:cNvPicPr>
            <a:picLocks noChangeAspect="1" noChangeArrowheads="1"/>
          </p:cNvPicPr>
          <p:nvPr/>
        </p:nvPicPr>
        <p:blipFill>
          <a:blip r:embed="rId3" cstate="print"/>
          <a:srcRect/>
          <a:stretch>
            <a:fillRect/>
          </a:stretch>
        </p:blipFill>
        <p:spPr bwMode="auto">
          <a:xfrm>
            <a:off x="6172200" y="1219200"/>
            <a:ext cx="4732020" cy="4114800"/>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endocrino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s-ES" dirty="0"/>
              <a:t>Consiste en glándulas sin conductos :
Pituitaria
Timo
Tiroides
Paratiroides
Glándulas suprarrenales
Pineal </a:t>
            </a:r>
            <a:r>
              <a:rPr lang="es-ES" dirty="0" err="1"/>
              <a:t>Gland</a:t>
            </a:r>
            <a:r>
              <a:rPr lang="es-ES" dirty="0"/>
              <a:t>
Páncreas
Ovarios
Pruebas
</a:t>
            </a:r>
            <a:endParaRPr lang="en-US" dirty="0"/>
          </a:p>
        </p:txBody>
      </p:sp>
      <p:pic>
        <p:nvPicPr>
          <p:cNvPr id="6" name="Picture 2" descr="C:\Users\pocholo\Pictures\SISTEMA ENDOCRINO.jpg"/>
          <p:cNvPicPr>
            <a:picLocks noChangeAspect="1" noChangeArrowheads="1"/>
          </p:cNvPicPr>
          <p:nvPr/>
        </p:nvPicPr>
        <p:blipFill>
          <a:blip r:embed="rId3" cstate="print"/>
          <a:stretch>
            <a:fillRect/>
          </a:stretch>
        </p:blipFill>
        <p:spPr bwMode="auto">
          <a:xfrm>
            <a:off x="6248401" y="1905000"/>
            <a:ext cx="4849775" cy="4267200"/>
          </a:xfrm>
          <a:prstGeom prst="rect">
            <a:avLst/>
          </a:prstGeom>
          <a:noFill/>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endocrino</a:t>
            </a:r>
            <a:r>
              <a:rPr lang="en-US" dirty="0"/>
              <a:t>
</a:t>
            </a:r>
          </a:p>
        </p:txBody>
      </p:sp>
      <p:sp>
        <p:nvSpPr>
          <p:cNvPr id="4099" name="Rectangle 3"/>
          <p:cNvSpPr>
            <a:spLocks noGrp="1" noChangeArrowheads="1"/>
          </p:cNvSpPr>
          <p:nvPr>
            <p:ph idx="1"/>
          </p:nvPr>
        </p:nvSpPr>
        <p:spPr>
          <a:xfrm>
            <a:off x="1363980" y="1481330"/>
            <a:ext cx="4808220" cy="4525963"/>
          </a:xfrm>
        </p:spPr>
        <p:txBody>
          <a:bodyPr/>
          <a:lstStyle/>
          <a:p>
            <a:pPr lvl="1">
              <a:buFont typeface="Wingdings" pitchFamily="2" charset="2"/>
              <a:buChar char="Ø"/>
            </a:pPr>
            <a:r>
              <a:rPr lang="es-ES" dirty="0"/>
              <a:t>Función:
Mantener la homeostasis corporal
Promueve el crecimiento y la evolución
Producir hormonas para tomar el control de muchas funciones del cuerpo.
</a:t>
            </a:r>
            <a:endParaRPr lang="en-US" dirty="0"/>
          </a:p>
        </p:txBody>
      </p:sp>
      <p:pic>
        <p:nvPicPr>
          <p:cNvPr id="4" name="Picture 2" descr="https://encrypted-tbn1.gstatic.com/images?q=tbn:ANd9GcT1VFdoXlYFKdZsAz7oeH3bK7MSTqhhytQnysR5_CKlTu1zd00_DQ"/>
          <p:cNvPicPr>
            <a:picLocks noChangeAspect="1" noChangeArrowheads="1"/>
          </p:cNvPicPr>
          <p:nvPr/>
        </p:nvPicPr>
        <p:blipFill>
          <a:blip r:embed="rId3" cstate="print"/>
          <a:srcRect/>
          <a:stretch>
            <a:fillRect/>
          </a:stretch>
        </p:blipFill>
        <p:spPr bwMode="auto">
          <a:xfrm>
            <a:off x="6324600" y="1676400"/>
            <a:ext cx="4732021" cy="480060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Cardiovascular
</a:t>
            </a:r>
          </a:p>
        </p:txBody>
      </p:sp>
      <p:sp>
        <p:nvSpPr>
          <p:cNvPr id="4099" name="Rectangle 3"/>
          <p:cNvSpPr>
            <a:spLocks noGrp="1" noChangeArrowheads="1"/>
          </p:cNvSpPr>
          <p:nvPr>
            <p:ph idx="1"/>
          </p:nvPr>
        </p:nvSpPr>
        <p:spPr/>
        <p:txBody>
          <a:bodyPr/>
          <a:lstStyle/>
          <a:p>
            <a:pPr lvl="1">
              <a:buFont typeface="Wingdings" pitchFamily="2" charset="2"/>
              <a:buChar char="Ø"/>
            </a:pPr>
            <a:r>
              <a:rPr lang="en-US" dirty="0" err="1"/>
              <a:t>Corazón</a:t>
            </a:r>
            <a:r>
              <a:rPr lang="en-US" dirty="0"/>
              <a:t>
</a:t>
            </a:r>
            <a:r>
              <a:rPr lang="en-US" dirty="0" err="1"/>
              <a:t>Vasos</a:t>
            </a:r>
            <a:r>
              <a:rPr lang="en-US" dirty="0"/>
              <a:t> </a:t>
            </a:r>
            <a:r>
              <a:rPr lang="en-US" dirty="0" err="1"/>
              <a:t>sanguíneos</a:t>
            </a:r>
            <a:r>
              <a:rPr lang="en-US" dirty="0"/>
              <a:t> 
Sangre
</a:t>
            </a:r>
          </a:p>
        </p:txBody>
      </p:sp>
      <p:pic>
        <p:nvPicPr>
          <p:cNvPr id="4" name="Picture 4" descr="circulatory"/>
          <p:cNvPicPr>
            <a:picLocks noChangeAspect="1" noChangeArrowheads="1"/>
          </p:cNvPicPr>
          <p:nvPr/>
        </p:nvPicPr>
        <p:blipFill>
          <a:blip r:embed="rId3" cstate="print"/>
          <a:srcRect/>
          <a:stretch>
            <a:fillRect/>
          </a:stretch>
        </p:blipFill>
        <p:spPr bwMode="auto">
          <a:xfrm>
            <a:off x="6358890" y="1447800"/>
            <a:ext cx="3762614" cy="4960938"/>
          </a:xfrm>
          <a:prstGeom prst="rect">
            <a:avLst/>
          </a:prstGeom>
          <a:noFill/>
          <a:ln w="9525">
            <a:noFill/>
            <a:miter lim="800000"/>
            <a:headEnd/>
            <a:tailEnd/>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Cardiovascular
</a:t>
            </a:r>
          </a:p>
        </p:txBody>
      </p:sp>
      <p:sp>
        <p:nvSpPr>
          <p:cNvPr id="4099" name="Rectangle 3"/>
          <p:cNvSpPr>
            <a:spLocks noGrp="1" noChangeArrowheads="1"/>
          </p:cNvSpPr>
          <p:nvPr>
            <p:ph idx="1"/>
          </p:nvPr>
        </p:nvSpPr>
        <p:spPr>
          <a:xfrm>
            <a:off x="838200" y="1481330"/>
            <a:ext cx="10515600" cy="4525963"/>
          </a:xfrm>
        </p:spPr>
        <p:txBody>
          <a:bodyPr/>
          <a:lstStyle/>
          <a:p>
            <a:pPr lvl="1">
              <a:buFont typeface="Wingdings" pitchFamily="2" charset="2"/>
              <a:buChar char="Ø"/>
            </a:pPr>
            <a:r>
              <a:rPr lang="es-ES" dirty="0"/>
              <a:t>Función:
Bombeo de sangre a los tejidos y células del cuerpo
Suministro de oxígeno, nutrientes, hormonas y otras sustancias a tejidos y células
Eliminación del dióxido de carbono y otros productos de desecho del metabolismo de tejidos y células
Proporciona anticuerpos y otras moléculas de proteína según la protección del cuerpo
</a:t>
            </a:r>
            <a:endParaRPr lang="en-US" dirty="0"/>
          </a:p>
        </p:txBody>
      </p:sp>
      <p:pic>
        <p:nvPicPr>
          <p:cNvPr id="41988" name="Picture 4" descr="Resultado de imagen para cardiovascular  System"/>
          <p:cNvPicPr>
            <a:picLocks noChangeAspect="1" noChangeArrowheads="1"/>
          </p:cNvPicPr>
          <p:nvPr/>
        </p:nvPicPr>
        <p:blipFill>
          <a:blip r:embed="rId3" cstate="print"/>
          <a:srcRect/>
          <a:stretch>
            <a:fillRect/>
          </a:stretch>
        </p:blipFill>
        <p:spPr bwMode="auto">
          <a:xfrm>
            <a:off x="6972299" y="4419600"/>
            <a:ext cx="4068536" cy="1981200"/>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linfático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n-US" dirty="0" err="1"/>
              <a:t>Vasos</a:t>
            </a:r>
            <a:r>
              <a:rPr lang="en-US" dirty="0"/>
              <a:t> </a:t>
            </a:r>
            <a:r>
              <a:rPr lang="en-US" dirty="0" err="1"/>
              <a:t>linfáticos</a:t>
            </a:r>
            <a:r>
              <a:rPr lang="en-US" dirty="0"/>
              <a:t>
</a:t>
            </a:r>
            <a:r>
              <a:rPr lang="en-US" dirty="0" err="1"/>
              <a:t>Nodos</a:t>
            </a:r>
            <a:r>
              <a:rPr lang="en-US" dirty="0"/>
              <a:t> </a:t>
            </a:r>
            <a:r>
              <a:rPr lang="en-US" dirty="0" err="1"/>
              <a:t>linfáticos</a:t>
            </a:r>
            <a:r>
              <a:rPr lang="en-US" dirty="0"/>
              <a:t>
</a:t>
            </a:r>
            <a:r>
              <a:rPr lang="en-US" dirty="0" err="1"/>
              <a:t>Bazo</a:t>
            </a:r>
            <a:r>
              <a:rPr lang="en-US" dirty="0"/>
              <a:t>
Timo
Tonsils'
</a:t>
            </a:r>
            <a:r>
              <a:rPr lang="en-US" dirty="0" err="1"/>
              <a:t>Colecciones</a:t>
            </a:r>
            <a:r>
              <a:rPr lang="en-US" dirty="0"/>
              <a:t> </a:t>
            </a:r>
            <a:r>
              <a:rPr lang="en-US" dirty="0" err="1"/>
              <a:t>dispersas</a:t>
            </a:r>
            <a:r>
              <a:rPr lang="en-US" dirty="0"/>
              <a:t> de 
 </a:t>
            </a:r>
            <a:r>
              <a:rPr lang="en-US" dirty="0" err="1"/>
              <a:t>tejidos</a:t>
            </a:r>
            <a:r>
              <a:rPr lang="en-US" dirty="0"/>
              <a:t> </a:t>
            </a:r>
            <a:r>
              <a:rPr lang="en-US" dirty="0" err="1"/>
              <a:t>linfoides</a:t>
            </a:r>
            <a:r>
              <a:rPr lang="en-US" dirty="0"/>
              <a:t>
</a:t>
            </a:r>
          </a:p>
        </p:txBody>
      </p:sp>
      <p:pic>
        <p:nvPicPr>
          <p:cNvPr id="39942" name="Picture 6" descr="Resultado de imagen para Lymphatic System"/>
          <p:cNvPicPr>
            <a:picLocks noChangeAspect="1" noChangeArrowheads="1"/>
          </p:cNvPicPr>
          <p:nvPr/>
        </p:nvPicPr>
        <p:blipFill>
          <a:blip r:embed="rId3" cstate="print"/>
          <a:srcRect/>
          <a:stretch>
            <a:fillRect/>
          </a:stretch>
        </p:blipFill>
        <p:spPr bwMode="auto">
          <a:xfrm>
            <a:off x="5791201" y="1371600"/>
            <a:ext cx="4477651" cy="51054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linfático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s-ES" sz="3200" dirty="0"/>
              <a:t>Funciones:
Produce anticuerpos y linfocitos importantes para la inmunidad
Mantiene un equilibrio de fluidos en el entorno interno
</a:t>
            </a:r>
            <a:endParaRPr lang="en-US" dirty="0"/>
          </a:p>
        </p:txBody>
      </p:sp>
      <p:pic>
        <p:nvPicPr>
          <p:cNvPr id="37892" name="Picture 4" descr="Resultado de imagen para Lymphatic System"/>
          <p:cNvPicPr>
            <a:picLocks noChangeAspect="1" noChangeArrowheads="1"/>
          </p:cNvPicPr>
          <p:nvPr/>
        </p:nvPicPr>
        <p:blipFill>
          <a:blip r:embed="rId3" cstate="print"/>
          <a:srcRect/>
          <a:stretch>
            <a:fillRect/>
          </a:stretch>
        </p:blipFill>
        <p:spPr bwMode="auto">
          <a:xfrm>
            <a:off x="6008371" y="3505200"/>
            <a:ext cx="4888229" cy="3183874"/>
          </a:xfrm>
          <a:prstGeom prst="rect">
            <a:avLst/>
          </a:prstGeo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63980" y="228600"/>
            <a:ext cx="9464040" cy="1143000"/>
          </a:xfrm>
        </p:spPr>
        <p:txBody>
          <a:bodyPr>
            <a:normAutofit fontScale="90000"/>
          </a:bodyPr>
          <a:lstStyle/>
          <a:p>
            <a:r>
              <a:rPr lang="en-US" dirty="0"/>
              <a:t>Sistema </a:t>
            </a:r>
            <a:r>
              <a:rPr lang="en-US" dirty="0" err="1"/>
              <a:t>respiratorio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s-ES" dirty="0"/>
              <a:t>Pasajes nasales
Faringe
Laringe
Tráquea
Bronquios
Pulmones
</a:t>
            </a:r>
            <a:endParaRPr lang="en-US" dirty="0"/>
          </a:p>
        </p:txBody>
      </p:sp>
      <p:pic>
        <p:nvPicPr>
          <p:cNvPr id="35844" name="Picture 4" descr="Resultado de imagen para respiratory  System"/>
          <p:cNvPicPr>
            <a:picLocks noChangeAspect="1" noChangeArrowheads="1"/>
          </p:cNvPicPr>
          <p:nvPr/>
        </p:nvPicPr>
        <p:blipFill>
          <a:blip r:embed="rId3" cstate="print"/>
          <a:srcRect/>
          <a:stretch>
            <a:fillRect/>
          </a:stretch>
        </p:blipFill>
        <p:spPr bwMode="auto">
          <a:xfrm>
            <a:off x="5257801" y="1828800"/>
            <a:ext cx="5745127" cy="3810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2842E11C-F21A-4B1F-A279-D7D66474C1BA}"/>
              </a:ext>
            </a:extLst>
          </p:cNvPr>
          <p:cNvSpPr>
            <a:spLocks noGrp="1" noChangeArrowheads="1"/>
          </p:cNvSpPr>
          <p:nvPr>
            <p:ph type="title"/>
          </p:nvPr>
        </p:nvSpPr>
        <p:spPr/>
        <p:txBody>
          <a:bodyPr>
            <a:normAutofit fontScale="90000"/>
          </a:bodyPr>
          <a:lstStyle/>
          <a:p>
            <a:pPr marL="455613"/>
            <a:r>
              <a:rPr lang="en-US" altLang="en-US" dirty="0" err="1"/>
              <a:t>Membrana</a:t>
            </a:r>
            <a:r>
              <a:rPr lang="en-US" altLang="en-US" dirty="0"/>
              <a:t> de plasma
</a:t>
            </a:r>
          </a:p>
        </p:txBody>
      </p:sp>
      <p:sp>
        <p:nvSpPr>
          <p:cNvPr id="37891" name="Rectangle 3">
            <a:extLst>
              <a:ext uri="{FF2B5EF4-FFF2-40B4-BE49-F238E27FC236}">
                <a16:creationId xmlns:a16="http://schemas.microsoft.com/office/drawing/2014/main" id="{4E2F2F58-D8A4-4EC1-BCC3-B4CAB15C86D3}"/>
              </a:ext>
            </a:extLst>
          </p:cNvPr>
          <p:cNvSpPr>
            <a:spLocks noGrp="1" noChangeArrowheads="1"/>
          </p:cNvSpPr>
          <p:nvPr>
            <p:ph type="body" idx="1"/>
          </p:nvPr>
        </p:nvSpPr>
        <p:spPr/>
        <p:txBody>
          <a:bodyPr>
            <a:normAutofit/>
          </a:bodyPr>
          <a:lstStyle/>
          <a:p>
            <a:pPr marL="284163" indent="-284163"/>
            <a:r>
              <a:rPr lang="es-ES" altLang="en-US" sz="2800" dirty="0"/>
              <a:t>Barrera para el contenido de la célula
Doble capa de fosfolípidos
Cabezas hidrófilas
Colas hidrófobas
También contiene proteínas, colesterol y glicoproteínas
</a:t>
            </a:r>
            <a:endParaRPr lang="en-US" altLang="en-US" sz="2800" dirty="0"/>
          </a:p>
        </p:txBody>
      </p:sp>
      <p:pic>
        <p:nvPicPr>
          <p:cNvPr id="4098" name="Picture 2" descr="Image result for plasma membran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15000" y="4194333"/>
            <a:ext cx="6477000" cy="2663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528935"/>
      </p:ext>
    </p:extLst>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respiratorio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s-ES" dirty="0"/>
              <a:t>Funciones:
Mantener la sangre oxigenada y eliminar el dióxido de carbono
Producir sonidos
Contribuye al equilibrio ácido-básico de la sangre.
</a:t>
            </a:r>
            <a:endParaRPr lang="en-US" dirty="0"/>
          </a:p>
        </p:txBody>
      </p:sp>
      <p:pic>
        <p:nvPicPr>
          <p:cNvPr id="33794" name="Picture 2" descr="Resultado de imagen para respiratory  System"/>
          <p:cNvPicPr>
            <a:picLocks noChangeAspect="1" noChangeArrowheads="1"/>
          </p:cNvPicPr>
          <p:nvPr/>
        </p:nvPicPr>
        <p:blipFill>
          <a:blip r:embed="rId3" cstate="print"/>
          <a:srcRect/>
          <a:stretch>
            <a:fillRect/>
          </a:stretch>
        </p:blipFill>
        <p:spPr bwMode="auto">
          <a:xfrm>
            <a:off x="5570220" y="3581402"/>
            <a:ext cx="4293870" cy="2796747"/>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digestivo</a:t>
            </a:r>
            <a:r>
              <a:rPr lang="en-US" dirty="0"/>
              <a:t>
</a:t>
            </a:r>
          </a:p>
        </p:txBody>
      </p:sp>
      <p:sp>
        <p:nvSpPr>
          <p:cNvPr id="4099" name="Rectangle 3"/>
          <p:cNvSpPr>
            <a:spLocks noGrp="1" noChangeArrowheads="1"/>
          </p:cNvSpPr>
          <p:nvPr>
            <p:ph idx="1"/>
          </p:nvPr>
        </p:nvSpPr>
        <p:spPr>
          <a:xfrm>
            <a:off x="1363980" y="1481330"/>
            <a:ext cx="5113020" cy="4525963"/>
          </a:xfrm>
        </p:spPr>
        <p:txBody>
          <a:bodyPr/>
          <a:lstStyle/>
          <a:p>
            <a:pPr lvl="1">
              <a:buFont typeface="Wingdings" pitchFamily="2" charset="2"/>
              <a:buChar char="Ø"/>
            </a:pPr>
            <a:r>
              <a:rPr lang="es-ES" dirty="0"/>
              <a:t>Cavidad oral
Esófago
Estómago
Intestinos pequeños y grandes
Órganos accesorios :Hígado, Vesícula Biliar , Páncreas
Glándulas salivales
</a:t>
            </a:r>
            <a:endParaRPr lang="en-US" dirty="0"/>
          </a:p>
          <a:p>
            <a:pPr lvl="1">
              <a:buFont typeface="Wingdings" pitchFamily="2" charset="2"/>
              <a:buChar char="Ø"/>
            </a:pPr>
            <a:endParaRPr lang="en-US" dirty="0"/>
          </a:p>
          <a:p>
            <a:pPr lvl="1">
              <a:buFont typeface="Wingdings" pitchFamily="2" charset="2"/>
              <a:buChar char="Ø"/>
            </a:pPr>
            <a:endParaRPr lang="en-US" dirty="0"/>
          </a:p>
        </p:txBody>
      </p:sp>
      <p:pic>
        <p:nvPicPr>
          <p:cNvPr id="31746" name="Picture 2" descr="Resultado de imagen para digestive  System"/>
          <p:cNvPicPr>
            <a:picLocks noChangeAspect="1" noChangeArrowheads="1"/>
          </p:cNvPicPr>
          <p:nvPr/>
        </p:nvPicPr>
        <p:blipFill>
          <a:blip r:embed="rId3" cstate="print"/>
          <a:srcRect/>
          <a:stretch>
            <a:fillRect/>
          </a:stretch>
        </p:blipFill>
        <p:spPr bwMode="auto">
          <a:xfrm>
            <a:off x="6248400" y="1828800"/>
            <a:ext cx="4711709" cy="4419600"/>
          </a:xfrm>
          <a:prstGeom prst="rect">
            <a:avLst/>
          </a:prstGeom>
          <a:noFill/>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digestivo</a:t>
            </a:r>
            <a:r>
              <a:rPr lang="en-US" dirty="0"/>
              <a:t>
</a:t>
            </a:r>
          </a:p>
        </p:txBody>
      </p:sp>
      <p:sp>
        <p:nvSpPr>
          <p:cNvPr id="4099" name="Rectangle 3"/>
          <p:cNvSpPr>
            <a:spLocks noGrp="1" noChangeArrowheads="1"/>
          </p:cNvSpPr>
          <p:nvPr>
            <p:ph idx="1"/>
          </p:nvPr>
        </p:nvSpPr>
        <p:spPr>
          <a:xfrm>
            <a:off x="1363980" y="1481330"/>
            <a:ext cx="4960620" cy="4525963"/>
          </a:xfrm>
        </p:spPr>
        <p:txBody>
          <a:bodyPr/>
          <a:lstStyle/>
          <a:p>
            <a:pPr lvl="1">
              <a:buFont typeface="Wingdings" pitchFamily="2" charset="2"/>
              <a:buChar char="Ø"/>
            </a:pPr>
            <a:r>
              <a:rPr lang="es-ES" dirty="0"/>
              <a:t>Funciones: 
Preparar los alimentos para su absorción en el torrente sanguíneo
Preparar los alimentos para su uso por las células del cuerpo
Responsable de la eliminación de los desechos sólidos del cuerpo
</a:t>
            </a:r>
            <a:endParaRPr lang="en-US" dirty="0"/>
          </a:p>
          <a:p>
            <a:pPr lvl="1">
              <a:buFont typeface="Wingdings" pitchFamily="2" charset="2"/>
              <a:buChar char="Ø"/>
            </a:pPr>
            <a:endParaRPr lang="en-US" dirty="0"/>
          </a:p>
          <a:p>
            <a:pPr lvl="1">
              <a:buFont typeface="Wingdings" pitchFamily="2" charset="2"/>
              <a:buChar char="Ø"/>
            </a:pPr>
            <a:endParaRPr lang="en-US" dirty="0"/>
          </a:p>
          <a:p>
            <a:pPr lvl="1">
              <a:buFont typeface="Wingdings" pitchFamily="2" charset="2"/>
              <a:buChar char="Ø"/>
            </a:pPr>
            <a:endParaRPr lang="en-US" dirty="0"/>
          </a:p>
        </p:txBody>
      </p:sp>
      <p:pic>
        <p:nvPicPr>
          <p:cNvPr id="29698" name="Picture 2" descr="Resultado de imagen para digestive  System"/>
          <p:cNvPicPr>
            <a:picLocks noChangeAspect="1" noChangeArrowheads="1"/>
          </p:cNvPicPr>
          <p:nvPr/>
        </p:nvPicPr>
        <p:blipFill>
          <a:blip r:embed="rId3" cstate="print"/>
          <a:srcRect/>
          <a:stretch>
            <a:fillRect/>
          </a:stretch>
        </p:blipFill>
        <p:spPr bwMode="auto">
          <a:xfrm>
            <a:off x="6477000" y="2209800"/>
            <a:ext cx="4644390" cy="4038600"/>
          </a:xfrm>
          <a:prstGeom prst="rect">
            <a:avLst/>
          </a:prstGeom>
          <a:noFill/>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urinario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n-US" dirty="0" err="1"/>
              <a:t>Riñones</a:t>
            </a:r>
            <a:r>
              <a:rPr lang="en-US" dirty="0"/>
              <a:t>
</a:t>
            </a:r>
            <a:r>
              <a:rPr lang="en-US" dirty="0" err="1"/>
              <a:t>Uréteres</a:t>
            </a:r>
            <a:r>
              <a:rPr lang="en-US" dirty="0"/>
              <a:t>
</a:t>
            </a:r>
            <a:r>
              <a:rPr lang="en-US" dirty="0" err="1"/>
              <a:t>Vejiga</a:t>
            </a:r>
            <a:r>
              <a:rPr lang="en-US" dirty="0"/>
              <a:t>
</a:t>
            </a:r>
            <a:r>
              <a:rPr lang="en-US" dirty="0" err="1"/>
              <a:t>Uretra</a:t>
            </a:r>
            <a:r>
              <a:rPr lang="en-US" dirty="0"/>
              <a:t> 
</a:t>
            </a:r>
          </a:p>
        </p:txBody>
      </p:sp>
      <p:pic>
        <p:nvPicPr>
          <p:cNvPr id="27650" name="Picture 2" descr="Resultado de imagen para urinary  System"/>
          <p:cNvPicPr>
            <a:picLocks noChangeAspect="1" noChangeArrowheads="1"/>
          </p:cNvPicPr>
          <p:nvPr/>
        </p:nvPicPr>
        <p:blipFill>
          <a:blip r:embed="rId3" cstate="print"/>
          <a:srcRect/>
          <a:stretch>
            <a:fillRect/>
          </a:stretch>
        </p:blipFill>
        <p:spPr bwMode="auto">
          <a:xfrm>
            <a:off x="4495800" y="1600200"/>
            <a:ext cx="6366059" cy="4572000"/>
          </a:xfrm>
          <a:prstGeom prst="rect">
            <a:avLst/>
          </a:prstGeom>
          <a:noFill/>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urinario</a:t>
            </a:r>
            <a:r>
              <a:rPr lang="en-US" dirty="0"/>
              <a:t>
</a:t>
            </a:r>
          </a:p>
        </p:txBody>
      </p:sp>
      <p:sp>
        <p:nvSpPr>
          <p:cNvPr id="4099" name="Rectangle 3"/>
          <p:cNvSpPr>
            <a:spLocks noGrp="1" noChangeArrowheads="1"/>
          </p:cNvSpPr>
          <p:nvPr>
            <p:ph idx="1"/>
          </p:nvPr>
        </p:nvSpPr>
        <p:spPr>
          <a:xfrm>
            <a:off x="1363980" y="1481330"/>
            <a:ext cx="4655820" cy="4525963"/>
          </a:xfrm>
        </p:spPr>
        <p:txBody>
          <a:bodyPr/>
          <a:lstStyle/>
          <a:p>
            <a:pPr lvl="1">
              <a:buFont typeface="Wingdings" pitchFamily="2" charset="2"/>
              <a:buChar char="Ø"/>
            </a:pPr>
            <a:r>
              <a:rPr lang="es-ES" dirty="0"/>
              <a:t>Funciones:
Limpiar la sangre de los productos de desecho de las proteínas
Mantiene el agua, los electrolitos y el equilibrio ácido-básico.
Produce hormona 
y enzima.
</a:t>
            </a:r>
            <a:endParaRPr lang="en-US" dirty="0"/>
          </a:p>
          <a:p>
            <a:pPr lvl="1">
              <a:buFont typeface="Wingdings" pitchFamily="2" charset="2"/>
              <a:buChar char="Ø"/>
            </a:pPr>
            <a:endParaRPr lang="en-US" dirty="0"/>
          </a:p>
        </p:txBody>
      </p:sp>
      <p:pic>
        <p:nvPicPr>
          <p:cNvPr id="25602" name="Picture 2" descr="http://faculty.ccp.edu/faculty/wberman/bio110/images/urinary.jpg"/>
          <p:cNvPicPr>
            <a:picLocks noChangeAspect="1" noChangeArrowheads="1"/>
          </p:cNvPicPr>
          <p:nvPr/>
        </p:nvPicPr>
        <p:blipFill>
          <a:blip r:embed="rId3" cstate="print"/>
          <a:srcRect/>
          <a:stretch>
            <a:fillRect/>
          </a:stretch>
        </p:blipFill>
        <p:spPr bwMode="auto">
          <a:xfrm>
            <a:off x="6096000" y="1143001"/>
            <a:ext cx="4972178" cy="3962401"/>
          </a:xfrm>
          <a:prstGeom prst="rect">
            <a:avLst/>
          </a:prstGeom>
          <a:noFill/>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Reproductivo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s-ES" dirty="0"/>
              <a:t>masculino: 
Próstata
Pene
Pruebas
Escroto.
</a:t>
            </a:r>
            <a:endParaRPr lang="en-US" dirty="0"/>
          </a:p>
          <a:p>
            <a:pPr lvl="1">
              <a:buNone/>
            </a:pPr>
            <a:endParaRPr lang="en-US" dirty="0"/>
          </a:p>
          <a:p>
            <a:pPr lvl="1">
              <a:buFont typeface="Wingdings" pitchFamily="2" charset="2"/>
              <a:buChar char="Ø"/>
            </a:pPr>
            <a:endParaRPr lang="en-US" dirty="0"/>
          </a:p>
          <a:p>
            <a:pPr lvl="1">
              <a:buFont typeface="Wingdings" pitchFamily="2" charset="2"/>
              <a:buChar char="Ø"/>
            </a:pPr>
            <a:endParaRPr lang="en-US" dirty="0"/>
          </a:p>
          <a:p>
            <a:pPr lvl="1">
              <a:buFont typeface="Wingdings" pitchFamily="2" charset="2"/>
              <a:buChar char="Ø"/>
            </a:pPr>
            <a:endParaRPr lang="en-US" dirty="0"/>
          </a:p>
        </p:txBody>
      </p:sp>
      <p:pic>
        <p:nvPicPr>
          <p:cNvPr id="23554" name="Picture 2" descr="Resultado de imagen para male reproductive system"/>
          <p:cNvPicPr>
            <a:picLocks noChangeAspect="1" noChangeArrowheads="1"/>
          </p:cNvPicPr>
          <p:nvPr/>
        </p:nvPicPr>
        <p:blipFill>
          <a:blip r:embed="rId3" cstate="print"/>
          <a:srcRect/>
          <a:stretch>
            <a:fillRect/>
          </a:stretch>
        </p:blipFill>
        <p:spPr bwMode="auto">
          <a:xfrm>
            <a:off x="4380217" y="1752600"/>
            <a:ext cx="6953357" cy="3962400"/>
          </a:xfrm>
          <a:prstGeom prst="rect">
            <a:avLst/>
          </a:prstGeom>
          <a:noFill/>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Reproductivo</a:t>
            </a:r>
            <a:r>
              <a:rPr lang="en-US" dirty="0"/>
              <a:t>
</a:t>
            </a:r>
          </a:p>
        </p:txBody>
      </p:sp>
      <p:sp>
        <p:nvSpPr>
          <p:cNvPr id="4099" name="Rectangle 3"/>
          <p:cNvSpPr>
            <a:spLocks noGrp="1" noChangeArrowheads="1"/>
          </p:cNvSpPr>
          <p:nvPr>
            <p:ph idx="1"/>
          </p:nvPr>
        </p:nvSpPr>
        <p:spPr/>
        <p:txBody>
          <a:bodyPr/>
          <a:lstStyle/>
          <a:p>
            <a:pPr lvl="1">
              <a:buFont typeface="Wingdings" pitchFamily="2" charset="2"/>
              <a:buChar char="Ø"/>
            </a:pPr>
            <a:r>
              <a:rPr lang="en-US" dirty="0" err="1"/>
              <a:t>Mujer</a:t>
            </a:r>
            <a:r>
              <a:rPr lang="en-US" dirty="0"/>
              <a:t>
</a:t>
            </a:r>
            <a:r>
              <a:rPr lang="en-US" dirty="0" err="1"/>
              <a:t>Ovarios</a:t>
            </a:r>
            <a:r>
              <a:rPr lang="en-US" dirty="0"/>
              <a:t>
</a:t>
            </a:r>
            <a:r>
              <a:rPr lang="en-US" dirty="0" err="1"/>
              <a:t>Tubos</a:t>
            </a:r>
            <a:r>
              <a:rPr lang="en-US" dirty="0"/>
              <a:t> </a:t>
            </a:r>
            <a:r>
              <a:rPr lang="en-US" dirty="0" err="1"/>
              <a:t>uterinos</a:t>
            </a:r>
            <a:r>
              <a:rPr lang="en-US" dirty="0"/>
              <a:t>
</a:t>
            </a:r>
            <a:r>
              <a:rPr lang="en-US" dirty="0" err="1"/>
              <a:t>Útero</a:t>
            </a:r>
            <a:r>
              <a:rPr lang="en-US" dirty="0"/>
              <a:t>
</a:t>
            </a:r>
            <a:r>
              <a:rPr lang="en-US" dirty="0" err="1"/>
              <a:t>Glándulas</a:t>
            </a:r>
            <a:r>
              <a:rPr lang="en-US" dirty="0"/>
              <a:t> </a:t>
            </a:r>
            <a:r>
              <a:rPr lang="en-US" dirty="0" err="1"/>
              <a:t>mamarias</a:t>
            </a:r>
            <a:r>
              <a:rPr lang="en-US" dirty="0"/>
              <a:t> 
Vagina
</a:t>
            </a:r>
          </a:p>
          <a:p>
            <a:pPr lvl="1">
              <a:buFont typeface="Wingdings" pitchFamily="2" charset="2"/>
              <a:buChar char="Ø"/>
            </a:pPr>
            <a:endParaRPr lang="en-US" dirty="0"/>
          </a:p>
        </p:txBody>
      </p:sp>
      <p:pic>
        <p:nvPicPr>
          <p:cNvPr id="19458" name="Picture 2" descr="Resultado de imagen para male reproductive system"/>
          <p:cNvPicPr>
            <a:picLocks noChangeAspect="1" noChangeArrowheads="1"/>
          </p:cNvPicPr>
          <p:nvPr/>
        </p:nvPicPr>
        <p:blipFill>
          <a:blip r:embed="rId3" cstate="print"/>
          <a:srcRect/>
          <a:stretch>
            <a:fillRect/>
          </a:stretch>
        </p:blipFill>
        <p:spPr bwMode="auto">
          <a:xfrm>
            <a:off x="5867400" y="2133600"/>
            <a:ext cx="4724400" cy="4108174"/>
          </a:xfrm>
          <a:prstGeom prst="rect">
            <a:avLst/>
          </a:prstGeom>
          <a:noFill/>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n-US" dirty="0"/>
              <a:t>Sistema </a:t>
            </a:r>
            <a:r>
              <a:rPr lang="en-US" dirty="0" err="1"/>
              <a:t>Reproductivo</a:t>
            </a:r>
            <a:r>
              <a:rPr lang="en-US" dirty="0"/>
              <a:t>
</a:t>
            </a:r>
          </a:p>
        </p:txBody>
      </p:sp>
      <p:sp>
        <p:nvSpPr>
          <p:cNvPr id="4099" name="Rectangle 3"/>
          <p:cNvSpPr>
            <a:spLocks noGrp="1" noChangeArrowheads="1"/>
          </p:cNvSpPr>
          <p:nvPr>
            <p:ph idx="1"/>
          </p:nvPr>
        </p:nvSpPr>
        <p:spPr>
          <a:xfrm>
            <a:off x="1363980" y="1481330"/>
            <a:ext cx="5265420" cy="4525963"/>
          </a:xfrm>
        </p:spPr>
        <p:txBody>
          <a:bodyPr>
            <a:normAutofit fontScale="92500" lnSpcReduction="10000"/>
          </a:bodyPr>
          <a:lstStyle/>
          <a:p>
            <a:pPr lvl="1">
              <a:buFont typeface="Wingdings" pitchFamily="2" charset="2"/>
              <a:buChar char="Ø"/>
            </a:pPr>
            <a:r>
              <a:rPr lang="es-ES" dirty="0"/>
              <a:t>Funciones
Masculino : Proporciona células germinales llamadas espermatozoides para la perpetuación de la especie
Mujer: 
Proporciona células germinales llamadas huevo
El útero femenino alberga el nacimiento del feto en desarrollo.
Las glándulas mamarias proporcionan
 nutrición para el bebé 
</a:t>
            </a:r>
            <a:endParaRPr lang="en-US" dirty="0"/>
          </a:p>
          <a:p>
            <a:pPr lvl="1">
              <a:buFont typeface="Wingdings" pitchFamily="2" charset="2"/>
              <a:buChar char="Ø"/>
            </a:pPr>
            <a:endParaRPr lang="en-US" dirty="0"/>
          </a:p>
        </p:txBody>
      </p:sp>
      <p:pic>
        <p:nvPicPr>
          <p:cNvPr id="21506" name="Picture 2" descr="http://www.zipanatomy.com/images/male-reproductive/Slide2.JPG"/>
          <p:cNvPicPr>
            <a:picLocks noChangeAspect="1" noChangeArrowheads="1"/>
          </p:cNvPicPr>
          <p:nvPr/>
        </p:nvPicPr>
        <p:blipFill>
          <a:blip r:embed="rId3" cstate="print"/>
          <a:srcRect/>
          <a:stretch>
            <a:fillRect/>
          </a:stretch>
        </p:blipFill>
        <p:spPr bwMode="auto">
          <a:xfrm>
            <a:off x="6797040" y="1828800"/>
            <a:ext cx="4556760" cy="3657600"/>
          </a:xfrm>
          <a:prstGeom prst="rect">
            <a:avLst/>
          </a:prstGeom>
          <a:noFill/>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err="1"/>
              <a:t>Lengua</a:t>
            </a:r>
            <a:r>
              <a:rPr lang="en-US" dirty="0"/>
              <a:t>
Gum, gingiva
</a:t>
            </a:r>
            <a:r>
              <a:rPr lang="en-US" dirty="0" err="1"/>
              <a:t>Campanilla</a:t>
            </a:r>
            <a:r>
              <a:rPr lang="en-US" dirty="0"/>
              <a:t>
Paladar </a:t>
            </a:r>
            <a:r>
              <a:rPr lang="en-US" dirty="0" err="1"/>
              <a:t>duro</a:t>
            </a:r>
            <a:r>
              <a:rPr lang="en-US" dirty="0"/>
              <a:t>
Paladar </a:t>
            </a:r>
            <a:r>
              <a:rPr lang="en-US" dirty="0" err="1"/>
              <a:t>blando</a:t>
            </a:r>
            <a:r>
              <a:rPr lang="en-US" dirty="0"/>
              <a:t>
</a:t>
            </a:r>
            <a:r>
              <a:rPr lang="en-US" dirty="0" err="1"/>
              <a:t>Dientes</a:t>
            </a:r>
            <a:r>
              <a:rPr lang="en-US" dirty="0"/>
              <a:t>
</a:t>
            </a:r>
            <a:r>
              <a:rPr lang="en-US" dirty="0" err="1"/>
              <a:t>Orofaringe</a:t>
            </a:r>
            <a:r>
              <a:rPr lang="en-US" dirty="0"/>
              <a:t>
</a:t>
            </a:r>
          </a:p>
        </p:txBody>
      </p:sp>
      <p:sp>
        <p:nvSpPr>
          <p:cNvPr id="3" name="Title 2"/>
          <p:cNvSpPr>
            <a:spLocks noGrp="1"/>
          </p:cNvSpPr>
          <p:nvPr>
            <p:ph type="title"/>
          </p:nvPr>
        </p:nvSpPr>
        <p:spPr>
          <a:xfrm>
            <a:off x="381000" y="457199"/>
            <a:ext cx="14188440" cy="1024129"/>
          </a:xfrm>
        </p:spPr>
        <p:txBody>
          <a:bodyPr>
            <a:normAutofit fontScale="90000"/>
          </a:bodyPr>
          <a:lstStyle/>
          <a:p>
            <a:r>
              <a:rPr lang="en-US" dirty="0" err="1"/>
              <a:t>Cavidad</a:t>
            </a:r>
            <a:r>
              <a:rPr lang="en-US" dirty="0"/>
              <a:t> oral
</a:t>
            </a:r>
          </a:p>
        </p:txBody>
      </p:sp>
      <p:pic>
        <p:nvPicPr>
          <p:cNvPr id="17410" name="Picture 2" descr="Resultado de imagen para oral cavity"/>
          <p:cNvPicPr>
            <a:picLocks noChangeAspect="1" noChangeArrowheads="1"/>
          </p:cNvPicPr>
          <p:nvPr/>
        </p:nvPicPr>
        <p:blipFill>
          <a:blip r:embed="rId2" cstate="print"/>
          <a:srcRect/>
          <a:stretch>
            <a:fillRect/>
          </a:stretch>
        </p:blipFill>
        <p:spPr bwMode="auto">
          <a:xfrm>
            <a:off x="5181600" y="1295400"/>
            <a:ext cx="5181600" cy="4607222"/>
          </a:xfrm>
          <a:prstGeom prst="rect">
            <a:avLst/>
          </a:prstGeom>
          <a:noFill/>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5494020" cy="4525963"/>
          </a:xfrm>
        </p:spPr>
        <p:txBody>
          <a:bodyPr>
            <a:normAutofit/>
          </a:bodyPr>
          <a:lstStyle/>
          <a:p>
            <a:r>
              <a:rPr lang="es-ES" dirty="0"/>
              <a:t>Cavidad torácica :
Pulmones : Lateral al corazón a ambos lados
Tráquea: </a:t>
            </a:r>
            <a:r>
              <a:rPr lang="es-ES" dirty="0" err="1"/>
              <a:t>Tub</a:t>
            </a:r>
            <a:r>
              <a:rPr lang="es-ES" dirty="0"/>
              <a:t> como "</a:t>
            </a:r>
            <a:r>
              <a:rPr lang="es-ES" dirty="0" err="1"/>
              <a:t>windpipe</a:t>
            </a:r>
            <a:r>
              <a:rPr lang="es-ES" dirty="0"/>
              <a:t>" corriendo mediamente por la garganta
Bronquios : Dos pasadizos que se hunden lateralmente en el tejido
</a:t>
            </a:r>
            <a:endParaRPr lang="en-US" dirty="0"/>
          </a:p>
          <a:p>
            <a:endParaRPr lang="en-US" dirty="0"/>
          </a:p>
        </p:txBody>
      </p:sp>
      <p:sp>
        <p:nvSpPr>
          <p:cNvPr id="3" name="Title 2"/>
          <p:cNvSpPr>
            <a:spLocks noGrp="1"/>
          </p:cNvSpPr>
          <p:nvPr>
            <p:ph type="title"/>
          </p:nvPr>
        </p:nvSpPr>
        <p:spPr/>
        <p:txBody>
          <a:bodyPr/>
          <a:lstStyle/>
          <a:p>
            <a:r>
              <a:rPr lang="en-US" dirty="0"/>
              <a:t>Ventral Cavity</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67601" y="1676400"/>
            <a:ext cx="3886123"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E84D5DE4-C0AB-4F43-9EF7-50C78B51FC74}"/>
              </a:ext>
            </a:extLst>
          </p:cNvPr>
          <p:cNvSpPr>
            <a:spLocks noGrp="1" noChangeArrowheads="1"/>
          </p:cNvSpPr>
          <p:nvPr>
            <p:ph type="title"/>
          </p:nvPr>
        </p:nvSpPr>
        <p:spPr/>
        <p:txBody>
          <a:bodyPr>
            <a:normAutofit fontScale="90000"/>
          </a:bodyPr>
          <a:lstStyle/>
          <a:p>
            <a:pPr marL="455613"/>
            <a:r>
              <a:rPr lang="en-US" altLang="en-US" dirty="0" err="1"/>
              <a:t>Membrana</a:t>
            </a:r>
            <a:r>
              <a:rPr lang="en-US" altLang="en-US" dirty="0"/>
              <a:t> de plasma
</a:t>
            </a:r>
          </a:p>
        </p:txBody>
      </p:sp>
      <p:sp>
        <p:nvSpPr>
          <p:cNvPr id="38915" name="Text Box 3">
            <a:extLst>
              <a:ext uri="{FF2B5EF4-FFF2-40B4-BE49-F238E27FC236}">
                <a16:creationId xmlns:a16="http://schemas.microsoft.com/office/drawing/2014/main" id="{72EBA17A-021F-4CD9-B11F-8CE1245C3F63}"/>
              </a:ext>
            </a:extLst>
          </p:cNvPr>
          <p:cNvSpPr txBox="1">
            <a:spLocks noChangeArrowheads="1"/>
          </p:cNvSpPr>
          <p:nvPr/>
        </p:nvSpPr>
        <p:spPr bwMode="auto">
          <a:xfrm>
            <a:off x="9296400" y="6324601"/>
            <a:ext cx="106952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altLang="en-US" sz="1400" b="1">
                <a:solidFill>
                  <a:srgbClr val="626292"/>
                </a:solidFill>
              </a:rPr>
              <a:t>Figure 3.2</a:t>
            </a:r>
          </a:p>
        </p:txBody>
      </p:sp>
      <p:pic>
        <p:nvPicPr>
          <p:cNvPr id="38916" name="Picture 4">
            <a:extLst>
              <a:ext uri="{FF2B5EF4-FFF2-40B4-BE49-F238E27FC236}">
                <a16:creationId xmlns:a16="http://schemas.microsoft.com/office/drawing/2014/main" id="{063B1DE2-92D0-414E-BDE9-88EE28E695F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2526" r="2773" b="6943"/>
          <a:stretch>
            <a:fillRect/>
          </a:stretch>
        </p:blipFill>
        <p:spPr bwMode="auto">
          <a:xfrm>
            <a:off x="2971800" y="1066800"/>
            <a:ext cx="7742237" cy="4956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274355"/>
      </p:ext>
    </p:extLst>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4732020" cy="4525963"/>
          </a:xfrm>
        </p:spPr>
        <p:txBody>
          <a:bodyPr>
            <a:normAutofit fontScale="92500"/>
          </a:bodyPr>
          <a:lstStyle/>
          <a:p>
            <a:pPr>
              <a:buFont typeface="Wingdings" pitchFamily="2" charset="2"/>
              <a:buChar char="Ø"/>
            </a:pPr>
            <a:r>
              <a:rPr lang="es-ES" dirty="0"/>
              <a:t>Cavidad torácica :
Corazón: Forma de estructura ovalada medial como pera, encerrada dentro del pericardio
Aorta : La arteria más grande del cuerpo
Cava : La vena más grande del cuerpo</a:t>
            </a:r>
            <a:br>
              <a:rPr lang="es-ES" dirty="0"/>
            </a:br>
            <a:r>
              <a:rPr lang="es-ES"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1" y="1905000"/>
            <a:ext cx="4718529"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itchFamily="2" charset="2"/>
              <a:buChar char="Ø"/>
            </a:pPr>
            <a:r>
              <a:rPr lang="es-ES" dirty="0"/>
              <a:t>Cavidad torácica :
Timo :Una masa irregular de tejido glandular que cubre el corazón
Esófago :Un paracaídas de comida, transportar la comida al estómago
</a:t>
            </a:r>
            <a:endParaRPr lang="en-US" dirty="0"/>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7180" y="4876802"/>
            <a:ext cx="3012281"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886200"/>
            <a:ext cx="219075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s-ES" dirty="0"/>
              <a:t>Diafragma : Un músculo delgado unido al límite inferior de la caja torácica, separa las cavidades torácica y abdominal.
</a:t>
            </a:r>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1577" y="3439886"/>
            <a:ext cx="3008689" cy="235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7100" y="3276600"/>
            <a:ext cx="3695656"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69623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4579620" cy="4525963"/>
          </a:xfrm>
        </p:spPr>
        <p:txBody>
          <a:bodyPr>
            <a:normAutofit fontScale="92500" lnSpcReduction="10000"/>
          </a:bodyPr>
          <a:lstStyle/>
          <a:p>
            <a:pPr>
              <a:buFont typeface="Wingdings" pitchFamily="2" charset="2"/>
              <a:buChar char="Ø"/>
            </a:pPr>
            <a:r>
              <a:rPr lang="es-ES" dirty="0"/>
              <a:t>Cavidad abdominal :
Estómago : Un órgano curvo (bolsa muscular) importante en la digestión y almacenamiento de alimentos.
Intestino delgado : Conectado al estómago y terminando justo antes del </a:t>
            </a:r>
            <a:r>
              <a:rPr lang="es-ES" dirty="0" err="1"/>
              <a:t>cecum</a:t>
            </a:r>
            <a:r>
              <a:rPr lang="es-ES" dirty="0"/>
              <a:t> </a:t>
            </a:r>
            <a:r>
              <a:rPr lang="es-ES" dirty="0" err="1"/>
              <a:t>saclike</a:t>
            </a:r>
            <a:r>
              <a:rPr lang="es-ES" dirty="0"/>
              <a:t>. 
</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13314" name="Picture 2" descr="Resultado de imagen para abdominal  cavity"/>
          <p:cNvPicPr>
            <a:picLocks noChangeAspect="1" noChangeArrowheads="1"/>
          </p:cNvPicPr>
          <p:nvPr/>
        </p:nvPicPr>
        <p:blipFill>
          <a:blip r:embed="rId2" cstate="print"/>
          <a:srcRect/>
          <a:stretch>
            <a:fillRect/>
          </a:stretch>
        </p:blipFill>
        <p:spPr bwMode="auto">
          <a:xfrm>
            <a:off x="6324600" y="1981200"/>
            <a:ext cx="5030592" cy="32766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4808220" cy="4525963"/>
          </a:xfrm>
        </p:spPr>
        <p:txBody>
          <a:bodyPr>
            <a:normAutofit/>
          </a:bodyPr>
          <a:lstStyle/>
          <a:p>
            <a:pPr>
              <a:buFont typeface="Wingdings" pitchFamily="2" charset="2"/>
              <a:buChar char="Ø"/>
            </a:pPr>
            <a:r>
              <a:rPr lang="es-ES" dirty="0"/>
              <a:t>Cavidad abdominal :
Intestino grueso : Un tubo muscular grande conectado al intestino delgado y terminando en el ano:
</a:t>
            </a: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6" name="Picture 5" descr="Resultado de imagen para ventral cavity"/>
          <p:cNvPicPr/>
          <p:nvPr/>
        </p:nvPicPr>
        <p:blipFill>
          <a:blip r:embed="rId2" cstate="print"/>
          <a:srcRect/>
          <a:stretch>
            <a:fillRect/>
          </a:stretch>
        </p:blipFill>
        <p:spPr bwMode="auto">
          <a:xfrm>
            <a:off x="7162800" y="1447800"/>
            <a:ext cx="3962400" cy="4572000"/>
          </a:xfrm>
          <a:prstGeom prst="rect">
            <a:avLst/>
          </a:prstGeom>
          <a:noFill/>
          <a:ln w="9525">
            <a:noFill/>
            <a:miter lim="800000"/>
            <a:headEnd/>
            <a:tailEnd/>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4503420" cy="4525963"/>
          </a:xfrm>
        </p:spPr>
        <p:txBody>
          <a:bodyPr>
            <a:normAutofit/>
          </a:bodyPr>
          <a:lstStyle/>
          <a:p>
            <a:pPr>
              <a:buFont typeface="Wingdings" pitchFamily="2" charset="2"/>
              <a:buChar char="q"/>
            </a:pPr>
            <a:r>
              <a:rPr lang="es-ES" dirty="0" err="1"/>
              <a:t>Cecum</a:t>
            </a:r>
            <a:r>
              <a:rPr lang="es-ES" dirty="0"/>
              <a:t> : La porción inicial
Recto : Parte terminal
Ano :La apertura del tracto digestivo al exterior
</a:t>
            </a:r>
            <a:endParaRPr lang="en-US" dirty="0"/>
          </a:p>
          <a:p>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11266" name="Picture 2" descr="Resultado de imagen para abdominal  cavity"/>
          <p:cNvPicPr>
            <a:picLocks noChangeAspect="1" noChangeArrowheads="1"/>
          </p:cNvPicPr>
          <p:nvPr/>
        </p:nvPicPr>
        <p:blipFill>
          <a:blip r:embed="rId2" cstate="print"/>
          <a:srcRect/>
          <a:stretch>
            <a:fillRect/>
          </a:stretch>
        </p:blipFill>
        <p:spPr bwMode="auto">
          <a:xfrm>
            <a:off x="6096000" y="1981200"/>
            <a:ext cx="4814855" cy="33528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itchFamily="2" charset="2"/>
              <a:buChar char="q"/>
            </a:pPr>
            <a:r>
              <a:rPr lang="es-ES" dirty="0" err="1"/>
              <a:t>Mesentería</a:t>
            </a:r>
            <a:r>
              <a:rPr lang="es-ES" dirty="0"/>
              <a:t> : Un delantal como la membrana serosa suspende muchos de los órganos digestivos en la cavidad abdominal
Bazo : Un órgano rojo oscuro curvado alrededor del lado lateral izquierdo
</a:t>
            </a:r>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10242" name="Picture 2" descr="Resultado de imagen para abdominal  cavity"/>
          <p:cNvPicPr>
            <a:picLocks noChangeAspect="1" noChangeArrowheads="1"/>
          </p:cNvPicPr>
          <p:nvPr/>
        </p:nvPicPr>
        <p:blipFill>
          <a:blip r:embed="rId2" cstate="print"/>
          <a:srcRect/>
          <a:stretch>
            <a:fillRect/>
          </a:stretch>
        </p:blipFill>
        <p:spPr bwMode="auto">
          <a:xfrm>
            <a:off x="6271260" y="3352800"/>
            <a:ext cx="3592830" cy="3159986"/>
          </a:xfrm>
          <a:prstGeom prst="rect">
            <a:avLst/>
          </a:prstGeom>
          <a:noFill/>
        </p:spPr>
      </p:pic>
      <p:pic>
        <p:nvPicPr>
          <p:cNvPr id="1026" name="Picture 2" descr="http://www.anatomybox.com/wp-content/uploads/2012/04/from-radiographics-sple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41321" y="3781300"/>
            <a:ext cx="3111033" cy="23355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81330"/>
            <a:ext cx="10515600" cy="4525963"/>
          </a:xfrm>
        </p:spPr>
        <p:txBody>
          <a:bodyPr>
            <a:normAutofit/>
          </a:bodyPr>
          <a:lstStyle/>
          <a:p>
            <a:pPr lvl="1"/>
            <a:r>
              <a:rPr lang="es-ES" dirty="0"/>
              <a:t>Páncreas : Glándula para fabricar jugos digestivos. Situado en el cuadrante superior izquierdo del abdomen, detrás del estómago
Hígado : Órgano rojo grande y marrón situado inmediatamente debajo del diafragma, ligeramente a la derecha con la vesícula biliar unida a la parte inferior.
</a:t>
            </a:r>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9218" name="Picture 2" descr="Resultado de imagen para pancreas liver"/>
          <p:cNvPicPr>
            <a:picLocks noChangeAspect="1" noChangeArrowheads="1"/>
          </p:cNvPicPr>
          <p:nvPr/>
        </p:nvPicPr>
        <p:blipFill>
          <a:blip r:embed="rId2" cstate="print"/>
          <a:srcRect/>
          <a:stretch>
            <a:fillRect/>
          </a:stretch>
        </p:blipFill>
        <p:spPr bwMode="auto">
          <a:xfrm>
            <a:off x="6934200" y="3200400"/>
            <a:ext cx="3886200" cy="3486342"/>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81330"/>
            <a:ext cx="5257800" cy="4525963"/>
          </a:xfrm>
        </p:spPr>
        <p:txBody>
          <a:bodyPr>
            <a:normAutofit lnSpcReduction="10000"/>
          </a:bodyPr>
          <a:lstStyle/>
          <a:p>
            <a:pPr lvl="1"/>
            <a:r>
              <a:rPr lang="es-ES" dirty="0"/>
              <a:t>Riñón :Órganos en forma de frijoles retroperitoneales.
Glándulas suprarrenales: Glándulas endocrinas grandes que se asisten encima del margen superior de cada riñón.
Uréter : Tubo que conecta el riñón con la vejiga urinaria.
Vejiga urinaria : El saco que servía como reservorio de orina.
</a:t>
            </a: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8194" name="Picture 2" descr="Resultado de imagen para urinary system"/>
          <p:cNvPicPr>
            <a:picLocks noChangeAspect="1" noChangeArrowheads="1"/>
          </p:cNvPicPr>
          <p:nvPr/>
        </p:nvPicPr>
        <p:blipFill>
          <a:blip r:embed="rId2" cstate="print"/>
          <a:srcRect/>
          <a:stretch>
            <a:fillRect/>
          </a:stretch>
        </p:blipFill>
        <p:spPr bwMode="auto">
          <a:xfrm>
            <a:off x="6781800" y="2057400"/>
            <a:ext cx="4606834" cy="3200400"/>
          </a:xfrm>
          <a:prstGeom prst="rect">
            <a:avLst/>
          </a:prstGeom>
          <a:noFill/>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363980" y="1481330"/>
            <a:ext cx="4732020" cy="4525963"/>
          </a:xfrm>
        </p:spPr>
        <p:txBody>
          <a:bodyPr>
            <a:normAutofit/>
          </a:bodyPr>
          <a:lstStyle/>
          <a:p>
            <a:pPr lvl="1"/>
            <a:r>
              <a:rPr lang="en-US" dirty="0"/>
              <a:t>Vena cava inferior: La vena </a:t>
            </a:r>
            <a:r>
              <a:rPr lang="en-US" dirty="0" err="1"/>
              <a:t>grande</a:t>
            </a:r>
            <a:r>
              <a:rPr lang="en-US" dirty="0"/>
              <a:t> que </a:t>
            </a:r>
            <a:r>
              <a:rPr lang="en-US" dirty="0" err="1"/>
              <a:t>devuelve</a:t>
            </a:r>
            <a:r>
              <a:rPr lang="en-US" dirty="0"/>
              <a:t> la </a:t>
            </a:r>
            <a:r>
              <a:rPr lang="en-US" dirty="0" err="1"/>
              <a:t>sangre</a:t>
            </a:r>
            <a:r>
              <a:rPr lang="en-US" dirty="0"/>
              <a:t> al </a:t>
            </a:r>
            <a:r>
              <a:rPr lang="en-US" dirty="0" err="1"/>
              <a:t>corazón</a:t>
            </a:r>
            <a:r>
              <a:rPr lang="en-US" dirty="0"/>
              <a:t>.
Aorta </a:t>
            </a:r>
            <a:r>
              <a:rPr lang="en-US" dirty="0" err="1"/>
              <a:t>descendente</a:t>
            </a:r>
            <a:r>
              <a:rPr lang="en-US" dirty="0"/>
              <a:t> : Profunda a la vena cava inferior.
</a:t>
            </a:r>
            <a:endParaRPr lang="en-US" sz="2400" dirty="0"/>
          </a:p>
          <a:p>
            <a:pPr>
              <a:buNone/>
            </a:pPr>
            <a:endParaRPr lang="en-US" dirty="0"/>
          </a:p>
          <a:p>
            <a:pPr>
              <a:buFont typeface="Wingdings" pitchFamily="2" charset="2"/>
              <a:buChar char="q"/>
            </a:pPr>
            <a:endParaRPr lang="en-US" dirty="0"/>
          </a:p>
          <a:p>
            <a:endParaRPr lang="en-US" dirty="0"/>
          </a:p>
        </p:txBody>
      </p:sp>
      <p:sp>
        <p:nvSpPr>
          <p:cNvPr id="3" name="Title 2"/>
          <p:cNvSpPr>
            <a:spLocks noGrp="1"/>
          </p:cNvSpPr>
          <p:nvPr>
            <p:ph type="title"/>
          </p:nvPr>
        </p:nvSpPr>
        <p:spPr/>
        <p:txBody>
          <a:bodyPr>
            <a:normAutofit fontScale="90000"/>
          </a:bodyPr>
          <a:lstStyle/>
          <a:p>
            <a:r>
              <a:rPr lang="en-US" dirty="0" err="1"/>
              <a:t>Cavidad</a:t>
            </a:r>
            <a:r>
              <a:rPr lang="en-US" dirty="0"/>
              <a:t> ventral
</a:t>
            </a:r>
          </a:p>
        </p:txBody>
      </p:sp>
      <p:pic>
        <p:nvPicPr>
          <p:cNvPr id="7170" name="Picture 2" descr="http://cdn.c.photoshelter.com/img-get/I0000jp7uDiAqbbM/s/600/600/prn85008DS.jpg"/>
          <p:cNvPicPr>
            <a:picLocks noChangeAspect="1" noChangeArrowheads="1"/>
          </p:cNvPicPr>
          <p:nvPr/>
        </p:nvPicPr>
        <p:blipFill>
          <a:blip r:embed="rId2" cstate="print"/>
          <a:srcRect/>
          <a:stretch>
            <a:fillRect/>
          </a:stretch>
        </p:blipFill>
        <p:spPr bwMode="auto">
          <a:xfrm>
            <a:off x="6477000" y="1600200"/>
            <a:ext cx="4825710" cy="44196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2108</TotalTime>
  <Words>987</Words>
  <Application>Microsoft Office PowerPoint</Application>
  <PresentationFormat>Widescreen</PresentationFormat>
  <Paragraphs>266</Paragraphs>
  <Slides>105</Slides>
  <Notes>24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105</vt:i4>
      </vt:variant>
    </vt:vector>
  </HeadingPairs>
  <TitlesOfParts>
    <vt:vector size="116" baseType="lpstr">
      <vt:lpstr>Arial</vt:lpstr>
      <vt:lpstr>Arial Black</vt:lpstr>
      <vt:lpstr>Calibri</vt:lpstr>
      <vt:lpstr>Lucida Sans Unicode</vt:lpstr>
      <vt:lpstr>Symbol</vt:lpstr>
      <vt:lpstr>Times</vt:lpstr>
      <vt:lpstr>Verdana</vt:lpstr>
      <vt:lpstr>Wingdings</vt:lpstr>
      <vt:lpstr>Wingdings 2</vt:lpstr>
      <vt:lpstr>Wingdings 3</vt:lpstr>
      <vt:lpstr>Concourse</vt:lpstr>
      <vt:lpstr>Células y tejidos
</vt:lpstr>
      <vt:lpstr>Células y tejidos</vt:lpstr>
      <vt:lpstr>Anatomía de la célula
</vt:lpstr>
      <vt:lpstr>El núcleo
</vt:lpstr>
      <vt:lpstr>Membrana nuclear
</vt:lpstr>
      <vt:lpstr>Nucleolos
</vt:lpstr>
      <vt:lpstr>Cromatina
</vt:lpstr>
      <vt:lpstr>Membrana de plasma
</vt:lpstr>
      <vt:lpstr>Membrana de plasma
</vt:lpstr>
      <vt:lpstr>Especializaciones en membranas de plasma
</vt:lpstr>
      <vt:lpstr>Citoplasma
</vt:lpstr>
      <vt:lpstr>Organelos citoplasma
</vt:lpstr>
      <vt:lpstr>Organelos citoplasma
</vt:lpstr>
      <vt:lpstr>Organelos citoplasma
</vt:lpstr>
      <vt:lpstr>Organelos citoplasma
</vt:lpstr>
      <vt:lpstr>Organelos citoplasma
</vt:lpstr>
      <vt:lpstr>Aparato de Golgi
</vt:lpstr>
      <vt:lpstr>Organelos citoplasma
</vt:lpstr>
      <vt:lpstr>Organelos citoplasma
</vt:lpstr>
      <vt:lpstr>Organelos citoplasma
</vt:lpstr>
      <vt:lpstr>Organelos citoplasma
</vt:lpstr>
      <vt:lpstr>Organelos citoplasma
</vt:lpstr>
      <vt:lpstr>Organelos citoplasma
</vt:lpstr>
      <vt:lpstr>Proyecciones celulares
</vt:lpstr>
      <vt:lpstr>Diversidad celular
</vt:lpstr>
      <vt:lpstr>Diversidad celular
</vt:lpstr>
      <vt:lpstr>Diversidad celular
</vt:lpstr>
      <vt:lpstr>Diversidad celular
</vt:lpstr>
      <vt:lpstr>Ciclo de vida celular
</vt:lpstr>
      <vt:lpstr>Replicación de ADN
</vt:lpstr>
      <vt:lpstr>Eventos de la División Celular
</vt:lpstr>
      <vt:lpstr>Etapas de la mitosis
</vt:lpstr>
      <vt:lpstr>Etapas de la mitosis
</vt:lpstr>
      <vt:lpstr>Etapas de la mitosis
</vt:lpstr>
      <vt:lpstr>Etapas de la mitosis
</vt:lpstr>
      <vt:lpstr>Etapas de la mitosis
</vt:lpstr>
      <vt:lpstr>Síntesis de proteínas
</vt:lpstr>
      <vt:lpstr>CLASIFICACIÓN DE TEJIDOS
</vt:lpstr>
      <vt:lpstr>PowerPoint Presentation</vt:lpstr>
      <vt:lpstr>PowerPoint Presentation</vt:lpstr>
      <vt:lpstr>Tipos de tejidos primarios:
</vt:lpstr>
      <vt:lpstr>Tejido epitelial o epitelio:
</vt:lpstr>
      <vt:lpstr>Función del tejido epitelial:
</vt:lpstr>
      <vt:lpstr>Función del tejido epitelial:
</vt:lpstr>
      <vt:lpstr>Función del tejido epitelial:
</vt:lpstr>
      <vt:lpstr>Características distintivas:
</vt:lpstr>
      <vt:lpstr>Características distintivas:
</vt:lpstr>
      <vt:lpstr> Términos que hacen referencia a las capas </vt:lpstr>
      <vt:lpstr>PowerPoint Presentation</vt:lpstr>
      <vt:lpstr>Términos que hacen referencia a las formas celulares </vt:lpstr>
      <vt:lpstr>Tipos de tejidos de epitelio 
</vt:lpstr>
      <vt:lpstr>Tejido conectivo
</vt:lpstr>
      <vt:lpstr>Funciones de los tejidos conectivos:
</vt:lpstr>
      <vt:lpstr>Clasificación de tejidos conectivos:
</vt:lpstr>
      <vt:lpstr>Características distintivas:
</vt:lpstr>
      <vt:lpstr>Matriz:
</vt:lpstr>
      <vt:lpstr>Matriz:
</vt:lpstr>
      <vt:lpstr>Tejido nervioso:
</vt:lpstr>
      <vt:lpstr>Neuronas 
</vt:lpstr>
      <vt:lpstr>Tejido muscular:
</vt:lpstr>
      <vt:lpstr> Tipos de tejidos musculares:</vt:lpstr>
      <vt:lpstr>ORGAN SYSTEMS OVERVIEW
</vt:lpstr>
      <vt:lpstr>Organización Estructural
</vt:lpstr>
      <vt:lpstr>Organización Estructural
</vt:lpstr>
      <vt:lpstr>Organización Estructural
</vt:lpstr>
      <vt:lpstr>Organización Estructural
</vt:lpstr>
      <vt:lpstr>Sistema Integumentario
</vt:lpstr>
      <vt:lpstr>Sistema Integumentario
</vt:lpstr>
      <vt:lpstr>Sistema esquelético
</vt:lpstr>
      <vt:lpstr>Sistema esquelético
</vt:lpstr>
      <vt:lpstr>Sistema muscular
</vt:lpstr>
      <vt:lpstr>Sistema nervioso
</vt:lpstr>
      <vt:lpstr>Sistema endocrino
</vt:lpstr>
      <vt:lpstr>Sistema endocrino
</vt:lpstr>
      <vt:lpstr>Sistema Cardiovascular
</vt:lpstr>
      <vt:lpstr>Sistema Cardiovascular
</vt:lpstr>
      <vt:lpstr>Sistema linfático
</vt:lpstr>
      <vt:lpstr>Sistema linfático
</vt:lpstr>
      <vt:lpstr>Sistema respiratorio
</vt:lpstr>
      <vt:lpstr>Sistema respiratorio
</vt:lpstr>
      <vt:lpstr>Sistema digestivo
</vt:lpstr>
      <vt:lpstr>Sistema digestivo
</vt:lpstr>
      <vt:lpstr>Sistema urinario
</vt:lpstr>
      <vt:lpstr>Sistema urinario
</vt:lpstr>
      <vt:lpstr>Sistema Reproductivo
</vt:lpstr>
      <vt:lpstr>Sistema Reproductivo
</vt:lpstr>
      <vt:lpstr>Sistema Reproductivo
</vt:lpstr>
      <vt:lpstr>Cavidad oral
</vt:lpstr>
      <vt:lpstr>Ventral Cavity</vt:lpstr>
      <vt:lpstr>Cavidad ventral
</vt:lpstr>
      <vt:lpstr>Cavidad ventral
</vt:lpstr>
      <vt:lpstr>Cavidad ventral
</vt:lpstr>
      <vt:lpstr>Cavidad ventral
</vt:lpstr>
      <vt:lpstr>Cavidad ventral
</vt:lpstr>
      <vt:lpstr>Cavidad ventral
</vt:lpstr>
      <vt:lpstr>Cavidad ventral
</vt:lpstr>
      <vt:lpstr>Cavidad ventral
</vt:lpstr>
      <vt:lpstr>Cavidad ventral
</vt:lpstr>
      <vt:lpstr>Cavidad ventral
</vt:lpstr>
      <vt:lpstr>Estructuras femeninas :
</vt:lpstr>
      <vt:lpstr>Estructuras femeninas :
</vt:lpstr>
      <vt:lpstr>Estructuras femeninas :
</vt:lpstr>
      <vt:lpstr>Estructuras femeninas :
</vt:lpstr>
      <vt:lpstr>Estructuras masculinas :
</vt:lpstr>
      <vt:lpstr>Estructuras masculinas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CLASIFICATION OF TISSUES</dc:title>
  <dc:creator>Faculty</dc:creator>
  <cp:lastModifiedBy> </cp:lastModifiedBy>
  <cp:revision>130</cp:revision>
  <cp:lastPrinted>2017-10-31T19:48:28Z</cp:lastPrinted>
  <dcterms:created xsi:type="dcterms:W3CDTF">2015-09-14T12:13:21Z</dcterms:created>
  <dcterms:modified xsi:type="dcterms:W3CDTF">2020-05-12T14:47:43Z</dcterms:modified>
</cp:coreProperties>
</file>