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7" r:id="rId2"/>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256" r:id="rId28"/>
    <p:sldId id="257" r:id="rId29"/>
    <p:sldId id="258" r:id="rId30"/>
    <p:sldId id="261" r:id="rId31"/>
    <p:sldId id="262" r:id="rId32"/>
    <p:sldId id="259" r:id="rId33"/>
    <p:sldId id="263" r:id="rId34"/>
    <p:sldId id="264" r:id="rId35"/>
    <p:sldId id="260" r:id="rId36"/>
    <p:sldId id="265" r:id="rId37"/>
    <p:sldId id="266" r:id="rId38"/>
    <p:sldId id="267" r:id="rId39"/>
    <p:sldId id="268" r:id="rId40"/>
    <p:sldId id="269" r:id="rId41"/>
    <p:sldId id="271" r:id="rId42"/>
    <p:sldId id="270" r:id="rId43"/>
    <p:sldId id="272" r:id="rId44"/>
    <p:sldId id="273" r:id="rId45"/>
    <p:sldId id="274" r:id="rId46"/>
    <p:sldId id="275" r:id="rId47"/>
    <p:sldId id="276"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718" autoAdjust="0"/>
  </p:normalViewPr>
  <p:slideViewPr>
    <p:cSldViewPr>
      <p:cViewPr varScale="1">
        <p:scale>
          <a:sx n="99" d="100"/>
          <a:sy n="99" d="100"/>
        </p:scale>
        <p:origin x="78" y="198"/>
      </p:cViewPr>
      <p:guideLst>
        <p:guide orient="horz" pos="2160"/>
        <p:guide pos="3840"/>
      </p:guideLst>
    </p:cSldViewPr>
  </p:slideViewPr>
  <p:outlineViewPr>
    <p:cViewPr>
      <p:scale>
        <a:sx n="33" d="100"/>
        <a:sy n="33" d="100"/>
      </p:scale>
      <p:origin x="0" y="644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201AAA74-523B-47E2-8B79-D169D596CEAF}" type="datetimeFigureOut">
              <a:rPr lang="en-US" smtClean="0"/>
              <a:pPr/>
              <a:t>5/12/2020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3C957143-2131-4E5D-B2C1-A3579A3C9E5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481330"/>
            <a:ext cx="109728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01AAA74-523B-47E2-8B79-D169D596CEAF}"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957143-2131-4E5D-B2C1-A3579A3C9E5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41"/>
            <a:ext cx="84328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01AAA74-523B-47E2-8B79-D169D596CEAF}"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957143-2131-4E5D-B2C1-A3579A3C9E5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01AAA74-523B-47E2-8B79-D169D596CEAF}"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957143-2131-4E5D-B2C1-A3579A3C9E55}"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201AAA74-523B-47E2-8B79-D169D596CEAF}"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957143-2131-4E5D-B2C1-A3579A3C9E55}" type="slidenum">
              <a:rPr lang="en-US" smtClean="0"/>
              <a:pPr/>
              <a:t>‹#›</a:t>
            </a:fld>
            <a:endParaRPr lang="en-US"/>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01AAA74-523B-47E2-8B79-D169D596CEAF}"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957143-2131-4E5D-B2C1-A3579A3C9E55}"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201AAA74-523B-47E2-8B79-D169D596CEAF}" type="datetimeFigureOut">
              <a:rPr lang="en-US" smtClean="0"/>
              <a:pPr/>
              <a:t>5/12/2020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957143-2131-4E5D-B2C1-A3579A3C9E5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01AAA74-523B-47E2-8B79-D169D596CEAF}" type="datetimeFigureOut">
              <a:rPr lang="en-US" smtClean="0"/>
              <a:pPr/>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957143-2131-4E5D-B2C1-A3579A3C9E55}"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1AAA74-523B-47E2-8B79-D169D596CEAF}" type="datetimeFigureOut">
              <a:rPr lang="en-US" smtClean="0"/>
              <a:pPr/>
              <a:t>5/12/2020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957143-2131-4E5D-B2C1-A3579A3C9E5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p>
            <a:fld id="{201AAA74-523B-47E2-8B79-D169D596CEAF}"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957143-2131-4E5D-B2C1-A3579A3C9E5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201AAA74-523B-47E2-8B79-D169D596CEAF}" type="datetimeFigureOut">
              <a:rPr lang="en-US" smtClean="0"/>
              <a:pPr/>
              <a:t>5/12/2020</a:t>
            </a:fld>
            <a:endParaRPr lang="en-US"/>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3C957143-2131-4E5D-B2C1-A3579A3C9E55}" type="slidenum">
              <a:rPr lang="en-US" smtClean="0"/>
              <a:pPr/>
              <a:t>‹#›</a:t>
            </a:fld>
            <a:endParaRPr lang="en-US"/>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Right Triangle 9"/>
          <p:cNvSpPr>
            <a:spLocks/>
          </p:cNvSpPr>
          <p:nvPr/>
        </p:nvSpPr>
        <p:spPr bwMode="auto">
          <a:xfrm>
            <a:off x="-8056" y="5791253"/>
            <a:ext cx="4536419"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4" name="Right Triangle 13"/>
          <p:cNvSpPr>
            <a:spLocks/>
          </p:cNvSpPr>
          <p:nvPr/>
        </p:nvSpPr>
        <p:spPr bwMode="auto">
          <a:xfrm>
            <a:off x="-8056" y="5791253"/>
            <a:ext cx="4536419"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201AAA74-523B-47E2-8B79-D169D596CEAF}" type="datetimeFigureOut">
              <a:rPr lang="en-US" smtClean="0"/>
              <a:pPr/>
              <a:t>5/12/2020</a:t>
            </a:fld>
            <a:endParaRPr lang="en-US"/>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3C957143-2131-4E5D-B2C1-A3579A3C9E5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Cranial Nerves
</a:t>
            </a: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176132"/>
            <a:ext cx="9144000" cy="4494862"/>
          </a:xfrm>
        </p:spPr>
        <p:txBody>
          <a:bodyPr>
            <a:normAutofit/>
          </a:bodyPr>
          <a:lstStyle/>
          <a:p>
            <a:pPr marL="592362" indent="-496948">
              <a:buClrTx/>
              <a:buFont typeface="+mj-lt"/>
              <a:buAutoNum type="romanUcPeriod" startAt="4"/>
            </a:pPr>
            <a:r>
              <a:rPr lang="es-ES" dirty="0"/>
              <a:t>Par </a:t>
            </a:r>
            <a:r>
              <a:rPr lang="es-ES" dirty="0" err="1"/>
              <a:t>Trochlear</a:t>
            </a:r>
            <a:r>
              <a:rPr lang="es-ES" dirty="0"/>
              <a:t> :Origen : Fibras desde el cerebro medio y salida del cráneo a través de fisura orbital superior. Función : Principalmente motor </a:t>
            </a:r>
            <a:r>
              <a:rPr lang="es-ES" dirty="0" err="1"/>
              <a:t>motor</a:t>
            </a:r>
            <a:r>
              <a:rPr lang="es-ES" dirty="0"/>
              <a:t>, somático </a:t>
            </a:r>
            <a:r>
              <a:rPr lang="es-ES" dirty="0" err="1"/>
              <a:t>sfibra</a:t>
            </a:r>
            <a:r>
              <a:rPr lang="es-ES" dirty="0"/>
              <a:t> a músculo oblicuo superior. Pruebas : Pruebas en común con PAR III</a:t>
            </a:r>
            <a:endParaRPr lang="en-US" dirty="0"/>
          </a:p>
        </p:txBody>
      </p:sp>
      <p:sp>
        <p:nvSpPr>
          <p:cNvPr id="3" name="Title 2"/>
          <p:cNvSpPr>
            <a:spLocks noGrp="1"/>
          </p:cNvSpPr>
          <p:nvPr>
            <p:ph type="title"/>
          </p:nvPr>
        </p:nvSpPr>
        <p:spPr>
          <a:xfrm>
            <a:off x="1981200" y="447262"/>
            <a:ext cx="8229600" cy="662609"/>
          </a:xfrm>
        </p:spPr>
        <p:txBody>
          <a:bodyPr>
            <a:normAutofit fontScale="90000"/>
          </a:bodyPr>
          <a:lstStyle/>
          <a:p>
            <a:r>
              <a:rPr lang="en-US" dirty="0"/>
              <a:t>Cranial Nerves </a:t>
            </a:r>
          </a:p>
        </p:txBody>
      </p:sp>
      <p:pic>
        <p:nvPicPr>
          <p:cNvPr id="17410" name="Picture 2" descr="Image result for IV pair trochlear"/>
          <p:cNvPicPr>
            <a:picLocks noChangeAspect="1" noChangeArrowheads="1"/>
          </p:cNvPicPr>
          <p:nvPr/>
        </p:nvPicPr>
        <p:blipFill>
          <a:blip r:embed="rId2" cstate="print"/>
          <a:srcRect/>
          <a:stretch>
            <a:fillRect/>
          </a:stretch>
        </p:blipFill>
        <p:spPr bwMode="auto">
          <a:xfrm>
            <a:off x="6692348" y="3480766"/>
            <a:ext cx="3625022" cy="2721529"/>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1" y="1644207"/>
            <a:ext cx="4770782" cy="3442144"/>
          </a:xfrm>
        </p:spPr>
        <p:txBody>
          <a:bodyPr>
            <a:normAutofit fontScale="85000" lnSpcReduction="10000"/>
          </a:bodyPr>
          <a:lstStyle/>
          <a:p>
            <a:pPr marL="592362" indent="-496948">
              <a:buClrTx/>
              <a:buFont typeface="+mj-lt"/>
              <a:buAutoNum type="romanUcPeriod" startAt="5"/>
            </a:pPr>
            <a:r>
              <a:rPr lang="es-ES" dirty="0"/>
              <a:t>Par </a:t>
            </a:r>
            <a:r>
              <a:rPr lang="es-ES" dirty="0" err="1"/>
              <a:t>Trigeminal</a:t>
            </a:r>
            <a:r>
              <a:rPr lang="es-ES" dirty="0"/>
              <a:t> :Origen : De cara a </a:t>
            </a:r>
            <a:r>
              <a:rPr lang="es-ES" dirty="0" err="1"/>
              <a:t>pons</a:t>
            </a:r>
            <a:r>
              <a:rPr lang="es-ES" dirty="0"/>
              <a:t> y formar tres divisiones, paso mandibular a través del foramen ovale en hueso esfenoides, división maxilar vía foramen </a:t>
            </a:r>
            <a:r>
              <a:rPr lang="es-ES" dirty="0" err="1"/>
              <a:t>rotundum</a:t>
            </a:r>
            <a:r>
              <a:rPr lang="es-ES" dirty="0"/>
              <a:t> en hueso esfenoides, oftalmológico a través de fisura orbital superior.</a:t>
            </a:r>
            <a:endParaRPr lang="en-US" dirty="0"/>
          </a:p>
        </p:txBody>
      </p:sp>
      <p:sp>
        <p:nvSpPr>
          <p:cNvPr id="3" name="Title 2"/>
          <p:cNvSpPr>
            <a:spLocks noGrp="1"/>
          </p:cNvSpPr>
          <p:nvPr>
            <p:ph type="title"/>
          </p:nvPr>
        </p:nvSpPr>
        <p:spPr>
          <a:xfrm>
            <a:off x="1981200" y="880442"/>
            <a:ext cx="8229600" cy="662609"/>
          </a:xfrm>
        </p:spPr>
        <p:txBody>
          <a:bodyPr>
            <a:normAutofit fontScale="90000"/>
          </a:bodyPr>
          <a:lstStyle/>
          <a:p>
            <a:r>
              <a:rPr lang="en-US" dirty="0"/>
              <a:t>Cranial Nerves </a:t>
            </a:r>
          </a:p>
        </p:txBody>
      </p:sp>
      <p:pic>
        <p:nvPicPr>
          <p:cNvPr id="16388" name="Picture 4" descr="Image result for V par trigemine"/>
          <p:cNvPicPr>
            <a:picLocks noChangeAspect="1" noChangeArrowheads="1"/>
          </p:cNvPicPr>
          <p:nvPr/>
        </p:nvPicPr>
        <p:blipFill>
          <a:blip r:embed="rId2" cstate="print"/>
          <a:srcRect/>
          <a:stretch>
            <a:fillRect/>
          </a:stretch>
        </p:blipFill>
        <p:spPr bwMode="auto">
          <a:xfrm>
            <a:off x="6644626" y="1371600"/>
            <a:ext cx="3566174" cy="3909392"/>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1" y="2057401"/>
            <a:ext cx="4903304" cy="3200400"/>
          </a:xfrm>
        </p:spPr>
        <p:txBody>
          <a:bodyPr>
            <a:normAutofit fontScale="92500" lnSpcReduction="20000"/>
          </a:bodyPr>
          <a:lstStyle/>
          <a:p>
            <a:pPr marL="592362" indent="-496948">
              <a:buClrTx/>
              <a:buFont typeface="+mj-lt"/>
              <a:buAutoNum type="romanUcPeriod" startAt="5"/>
            </a:pPr>
            <a:r>
              <a:rPr lang="es-ES" dirty="0"/>
              <a:t>Par Trigémino :Función : Nervio mixto, principal sensorial de la piel de la cara, cuero cabelludo anterior, mucosas de boca y nariz, superficie de los ojos, fibras motoras inervas músculos de la masticación y el suelo de boca.</a:t>
            </a:r>
            <a:endParaRPr lang="en-US" dirty="0"/>
          </a:p>
        </p:txBody>
      </p:sp>
      <p:sp>
        <p:nvSpPr>
          <p:cNvPr id="3" name="Title 2"/>
          <p:cNvSpPr>
            <a:spLocks noGrp="1"/>
          </p:cNvSpPr>
          <p:nvPr>
            <p:ph type="title"/>
          </p:nvPr>
        </p:nvSpPr>
        <p:spPr>
          <a:xfrm>
            <a:off x="1981200" y="1166192"/>
            <a:ext cx="8229600" cy="662609"/>
          </a:xfrm>
        </p:spPr>
        <p:txBody>
          <a:bodyPr>
            <a:normAutofit fontScale="90000"/>
          </a:bodyPr>
          <a:lstStyle/>
          <a:p>
            <a:r>
              <a:rPr lang="en-US" dirty="0"/>
              <a:t>Cranial Nerves </a:t>
            </a:r>
          </a:p>
        </p:txBody>
      </p:sp>
      <p:pic>
        <p:nvPicPr>
          <p:cNvPr id="15362" name="Picture 2" descr="Image result for V par trigemine function"/>
          <p:cNvPicPr>
            <a:picLocks noChangeAspect="1" noChangeArrowheads="1"/>
          </p:cNvPicPr>
          <p:nvPr/>
        </p:nvPicPr>
        <p:blipFill>
          <a:blip r:embed="rId2" cstate="print"/>
          <a:srcRect/>
          <a:stretch>
            <a:fillRect/>
          </a:stretch>
        </p:blipFill>
        <p:spPr bwMode="auto">
          <a:xfrm>
            <a:off x="7083682" y="1731895"/>
            <a:ext cx="3127118" cy="4268857"/>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176132"/>
            <a:ext cx="9144000" cy="4494862"/>
          </a:xfrm>
        </p:spPr>
        <p:txBody>
          <a:bodyPr>
            <a:normAutofit/>
          </a:bodyPr>
          <a:lstStyle/>
          <a:p>
            <a:pPr marL="592362" indent="-496948">
              <a:buClrTx/>
              <a:buFont typeface="+mj-lt"/>
              <a:buAutoNum type="romanUcPeriod" startAt="5"/>
            </a:pPr>
            <a:r>
              <a:rPr lang="es-ES" dirty="0"/>
              <a:t>Par </a:t>
            </a:r>
            <a:r>
              <a:rPr lang="es-ES" dirty="0" err="1"/>
              <a:t>Trigeminal</a:t>
            </a:r>
            <a:r>
              <a:rPr lang="es-ES" dirty="0"/>
              <a:t> :Pruebas : Sensación de dolor, tacto y temperatura en la cara de la piel, reflejo corneal con algodón, apretar los dientes, abrir la boca contra la resistencia, mover la mandíbula de lado a lado.
</a:t>
            </a:r>
            <a:endParaRPr lang="en-US" dirty="0"/>
          </a:p>
        </p:txBody>
      </p:sp>
      <p:sp>
        <p:nvSpPr>
          <p:cNvPr id="3" name="Title 2"/>
          <p:cNvSpPr>
            <a:spLocks noGrp="1"/>
          </p:cNvSpPr>
          <p:nvPr>
            <p:ph type="title"/>
          </p:nvPr>
        </p:nvSpPr>
        <p:spPr>
          <a:xfrm>
            <a:off x="1981200" y="447262"/>
            <a:ext cx="8229600" cy="662609"/>
          </a:xfrm>
        </p:spPr>
        <p:txBody>
          <a:bodyPr>
            <a:normAutofit fontScale="90000"/>
          </a:bodyPr>
          <a:lstStyle/>
          <a:p>
            <a:r>
              <a:rPr lang="en-US" dirty="0"/>
              <a:t>Cranial Nerves </a:t>
            </a:r>
          </a:p>
        </p:txBody>
      </p:sp>
      <p:pic>
        <p:nvPicPr>
          <p:cNvPr id="14338" name="Picture 2" descr="Image result for V par trigemine testing"/>
          <p:cNvPicPr>
            <a:picLocks noChangeAspect="1" noChangeArrowheads="1"/>
          </p:cNvPicPr>
          <p:nvPr/>
        </p:nvPicPr>
        <p:blipFill>
          <a:blip r:embed="rId2" cstate="print"/>
          <a:srcRect/>
          <a:stretch>
            <a:fillRect/>
          </a:stretch>
        </p:blipFill>
        <p:spPr bwMode="auto">
          <a:xfrm>
            <a:off x="6948773" y="3393885"/>
            <a:ext cx="3739280" cy="3180522"/>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176132"/>
            <a:ext cx="9144000" cy="4494862"/>
          </a:xfrm>
        </p:spPr>
        <p:txBody>
          <a:bodyPr>
            <a:normAutofit/>
          </a:bodyPr>
          <a:lstStyle/>
          <a:p>
            <a:pPr marL="592362" indent="-496948">
              <a:buClrTx/>
              <a:buFont typeface="+mj-lt"/>
              <a:buAutoNum type="romanUcPeriod" startAt="6"/>
            </a:pPr>
            <a:r>
              <a:rPr lang="es-ES" dirty="0"/>
              <a:t>Par </a:t>
            </a:r>
            <a:r>
              <a:rPr lang="es-ES" dirty="0" err="1"/>
              <a:t>Abducens</a:t>
            </a:r>
            <a:r>
              <a:rPr lang="es-ES" dirty="0"/>
              <a:t> :Origen : Desde </a:t>
            </a:r>
            <a:r>
              <a:rPr lang="es-ES" dirty="0" err="1"/>
              <a:t>pons</a:t>
            </a:r>
            <a:r>
              <a:rPr lang="es-ES" dirty="0"/>
              <a:t> inferiores y salida del cráneo a través de fisura orbital superior para correr a ojo. Función : Motores somáticos fibra a músculo recto lateral que mueve el globo ocular. Pruebas : Pruebas en común con PAR III</a:t>
            </a:r>
            <a:endParaRPr lang="en-US" dirty="0"/>
          </a:p>
        </p:txBody>
      </p:sp>
      <p:sp>
        <p:nvSpPr>
          <p:cNvPr id="3" name="Title 2"/>
          <p:cNvSpPr>
            <a:spLocks noGrp="1"/>
          </p:cNvSpPr>
          <p:nvPr>
            <p:ph type="title"/>
          </p:nvPr>
        </p:nvSpPr>
        <p:spPr>
          <a:xfrm>
            <a:off x="1981200" y="447262"/>
            <a:ext cx="8229600" cy="662609"/>
          </a:xfrm>
        </p:spPr>
        <p:txBody>
          <a:bodyPr>
            <a:normAutofit fontScale="90000"/>
          </a:bodyPr>
          <a:lstStyle/>
          <a:p>
            <a:r>
              <a:rPr lang="en-US" dirty="0"/>
              <a:t>Cranial Nerves </a:t>
            </a:r>
          </a:p>
        </p:txBody>
      </p:sp>
      <p:pic>
        <p:nvPicPr>
          <p:cNvPr id="13314" name="Picture 2" descr="Image result for VI par abducens"/>
          <p:cNvPicPr>
            <a:picLocks noChangeAspect="1" noChangeArrowheads="1"/>
          </p:cNvPicPr>
          <p:nvPr/>
        </p:nvPicPr>
        <p:blipFill>
          <a:blip r:embed="rId2" cstate="print"/>
          <a:srcRect/>
          <a:stretch>
            <a:fillRect/>
          </a:stretch>
        </p:blipFill>
        <p:spPr bwMode="auto">
          <a:xfrm>
            <a:off x="6559828" y="3826566"/>
            <a:ext cx="3445565" cy="2584174"/>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176132"/>
            <a:ext cx="9144000" cy="4494862"/>
          </a:xfrm>
        </p:spPr>
        <p:txBody>
          <a:bodyPr>
            <a:normAutofit/>
          </a:bodyPr>
          <a:lstStyle/>
          <a:p>
            <a:pPr marL="592362" indent="-496948">
              <a:buClrTx/>
              <a:buFont typeface="+mj-lt"/>
              <a:buAutoNum type="romanUcPeriod" startAt="7"/>
            </a:pPr>
            <a:r>
              <a:rPr lang="es-ES" dirty="0"/>
              <a:t>Par Facial :Origen : Desde </a:t>
            </a:r>
            <a:r>
              <a:rPr lang="es-ES" dirty="0" err="1"/>
              <a:t>pons</a:t>
            </a:r>
            <a:r>
              <a:rPr lang="es-ES" dirty="0"/>
              <a:t> , viajar a través de hueso temporal a través de carne acústica interna, llegar a la cara a través de foramen </a:t>
            </a:r>
            <a:r>
              <a:rPr lang="es-ES" dirty="0" err="1"/>
              <a:t>estilmastoideo</a:t>
            </a:r>
            <a:r>
              <a:rPr lang="es-ES" dirty="0"/>
              <a:t>. Función : Mezcla, fibras motoras somáticas al músculo de la expresión facial, fibras parasimpáticas a glándulas lagrimales y salivales, fibras sensoriales para los receptores de sabor de la porción anterior de la lengua</a:t>
            </a:r>
            <a:endParaRPr lang="en-US" dirty="0"/>
          </a:p>
        </p:txBody>
      </p:sp>
      <p:sp>
        <p:nvSpPr>
          <p:cNvPr id="3" name="Title 2"/>
          <p:cNvSpPr>
            <a:spLocks noGrp="1"/>
          </p:cNvSpPr>
          <p:nvPr>
            <p:ph type="title"/>
          </p:nvPr>
        </p:nvSpPr>
        <p:spPr>
          <a:xfrm>
            <a:off x="1981200" y="447262"/>
            <a:ext cx="8229600" cy="662609"/>
          </a:xfrm>
        </p:spPr>
        <p:txBody>
          <a:bodyPr>
            <a:normAutofit fontScale="90000"/>
          </a:bodyPr>
          <a:lstStyle/>
          <a:p>
            <a:r>
              <a:rPr lang="en-US" dirty="0"/>
              <a:t>Cranial Nerves </a:t>
            </a:r>
          </a:p>
        </p:txBody>
      </p:sp>
      <p:pic>
        <p:nvPicPr>
          <p:cNvPr id="12290" name="Picture 2" descr="Image result for VII par facial"/>
          <p:cNvPicPr>
            <a:picLocks noChangeAspect="1" noChangeArrowheads="1"/>
          </p:cNvPicPr>
          <p:nvPr/>
        </p:nvPicPr>
        <p:blipFill>
          <a:blip r:embed="rId2" cstate="print"/>
          <a:srcRect/>
          <a:stretch>
            <a:fillRect/>
          </a:stretch>
        </p:blipFill>
        <p:spPr bwMode="auto">
          <a:xfrm>
            <a:off x="8915400" y="4191000"/>
            <a:ext cx="2976794" cy="2493065"/>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176132"/>
            <a:ext cx="9144000" cy="4494862"/>
          </a:xfrm>
        </p:spPr>
        <p:txBody>
          <a:bodyPr>
            <a:normAutofit/>
          </a:bodyPr>
          <a:lstStyle/>
          <a:p>
            <a:pPr marL="592362" indent="-496948">
              <a:buClrTx/>
              <a:buFont typeface="+mj-lt"/>
              <a:buAutoNum type="romanUcPeriod" startAt="7"/>
            </a:pPr>
            <a:r>
              <a:rPr lang="es-ES" dirty="0"/>
              <a:t>Par Facial :Pruebas : Capacidad para probar sustancias dulces, saladas, agrias y amargas. Simetría de la cara comprobada, sujeto se le pide que cierre los ojos, sonrisa, silbato, un así sucesivamente . El desgarro se evalúa con humos de amoníaco.</a:t>
            </a:r>
            <a:endParaRPr lang="en-US" dirty="0"/>
          </a:p>
        </p:txBody>
      </p:sp>
      <p:sp>
        <p:nvSpPr>
          <p:cNvPr id="3" name="Title 2"/>
          <p:cNvSpPr>
            <a:spLocks noGrp="1"/>
          </p:cNvSpPr>
          <p:nvPr>
            <p:ph type="title"/>
          </p:nvPr>
        </p:nvSpPr>
        <p:spPr>
          <a:xfrm>
            <a:off x="1981200" y="447262"/>
            <a:ext cx="8229600" cy="662609"/>
          </a:xfrm>
        </p:spPr>
        <p:txBody>
          <a:bodyPr>
            <a:normAutofit fontScale="90000"/>
          </a:bodyPr>
          <a:lstStyle/>
          <a:p>
            <a:r>
              <a:rPr lang="en-US" dirty="0"/>
              <a:t>Cranial Nerves </a:t>
            </a:r>
          </a:p>
        </p:txBody>
      </p:sp>
      <p:pic>
        <p:nvPicPr>
          <p:cNvPr id="11266" name="Picture 2" descr="Image result for VII par facial"/>
          <p:cNvPicPr>
            <a:picLocks noChangeAspect="1" noChangeArrowheads="1"/>
          </p:cNvPicPr>
          <p:nvPr/>
        </p:nvPicPr>
        <p:blipFill>
          <a:blip r:embed="rId2" cstate="print"/>
          <a:srcRect/>
          <a:stretch>
            <a:fillRect/>
          </a:stretch>
        </p:blipFill>
        <p:spPr bwMode="auto">
          <a:xfrm>
            <a:off x="6758608" y="3479070"/>
            <a:ext cx="3909392" cy="2931671"/>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176132"/>
            <a:ext cx="9144000" cy="4494862"/>
          </a:xfrm>
        </p:spPr>
        <p:txBody>
          <a:bodyPr>
            <a:normAutofit/>
          </a:bodyPr>
          <a:lstStyle/>
          <a:p>
            <a:pPr marL="592362" indent="-496948">
              <a:buClrTx/>
              <a:buFont typeface="+mj-lt"/>
              <a:buAutoNum type="romanUcPeriod" startAt="8"/>
            </a:pPr>
            <a:r>
              <a:rPr lang="es-ES" dirty="0"/>
              <a:t>Par </a:t>
            </a:r>
            <a:r>
              <a:rPr lang="es-ES" dirty="0" err="1"/>
              <a:t>Vestibulocochlear</a:t>
            </a:r>
            <a:r>
              <a:rPr lang="es-ES" dirty="0"/>
              <a:t> :Origen : Desde el equilibrio interno-oído y aparato auditivo, alojado en hueso temporal a través de carne acústica interna para entrar en el </a:t>
            </a:r>
            <a:r>
              <a:rPr lang="es-ES" dirty="0" err="1"/>
              <a:t>pons</a:t>
            </a:r>
            <a:r>
              <a:rPr lang="es-ES" dirty="0"/>
              <a:t>.</a:t>
            </a:r>
            <a:endParaRPr lang="en-US" dirty="0"/>
          </a:p>
        </p:txBody>
      </p:sp>
      <p:sp>
        <p:nvSpPr>
          <p:cNvPr id="3" name="Title 2"/>
          <p:cNvSpPr>
            <a:spLocks noGrp="1"/>
          </p:cNvSpPr>
          <p:nvPr>
            <p:ph type="title"/>
          </p:nvPr>
        </p:nvSpPr>
        <p:spPr>
          <a:xfrm>
            <a:off x="1981200" y="447262"/>
            <a:ext cx="8229600" cy="662609"/>
          </a:xfrm>
        </p:spPr>
        <p:txBody>
          <a:bodyPr>
            <a:normAutofit fontScale="90000"/>
          </a:bodyPr>
          <a:lstStyle/>
          <a:p>
            <a:r>
              <a:rPr lang="en-US" dirty="0"/>
              <a:t>Cranial Nerves </a:t>
            </a:r>
          </a:p>
        </p:txBody>
      </p:sp>
      <p:pic>
        <p:nvPicPr>
          <p:cNvPr id="10242" name="Picture 2" descr="Image result for VIII pair vestibulocochlear"/>
          <p:cNvPicPr>
            <a:picLocks noChangeAspect="1" noChangeArrowheads="1"/>
          </p:cNvPicPr>
          <p:nvPr/>
        </p:nvPicPr>
        <p:blipFill>
          <a:blip r:embed="rId2" cstate="print"/>
          <a:srcRect/>
          <a:stretch>
            <a:fillRect/>
          </a:stretch>
        </p:blipFill>
        <p:spPr bwMode="auto">
          <a:xfrm>
            <a:off x="6162262" y="3098773"/>
            <a:ext cx="3949424" cy="300413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176132"/>
            <a:ext cx="9144000" cy="4494862"/>
          </a:xfrm>
        </p:spPr>
        <p:txBody>
          <a:bodyPr>
            <a:normAutofit/>
          </a:bodyPr>
          <a:lstStyle/>
          <a:p>
            <a:pPr marL="592362" indent="-496948">
              <a:buClrTx/>
              <a:buFont typeface="+mj-lt"/>
              <a:buAutoNum type="romanUcPeriod" startAt="8"/>
            </a:pPr>
            <a:r>
              <a:rPr lang="es-ES" dirty="0"/>
              <a:t>Par </a:t>
            </a:r>
            <a:r>
              <a:rPr lang="es-ES" dirty="0" err="1"/>
              <a:t>Vestibulocochlear</a:t>
            </a:r>
            <a:r>
              <a:rPr lang="es-ES" dirty="0"/>
              <a:t> :Función : Puramente sensorial asociada con el sentido de equilibrio del aparato vestibular y canales semicirculares, asociado con la audición de la </a:t>
            </a:r>
            <a:r>
              <a:rPr lang="es-ES" dirty="0" err="1"/>
              <a:t>cócleara</a:t>
            </a:r>
            <a:r>
              <a:rPr lang="es-ES" dirty="0"/>
              <a:t>. Pruebas : La audición se comprueba mediante la conducción ósea de aire utilizando la horquilla de afinación.</a:t>
            </a:r>
            <a:endParaRPr lang="en-US" dirty="0"/>
          </a:p>
        </p:txBody>
      </p:sp>
      <p:sp>
        <p:nvSpPr>
          <p:cNvPr id="3" name="Title 2"/>
          <p:cNvSpPr>
            <a:spLocks noGrp="1"/>
          </p:cNvSpPr>
          <p:nvPr>
            <p:ph type="title"/>
          </p:nvPr>
        </p:nvSpPr>
        <p:spPr>
          <a:xfrm>
            <a:off x="1981200" y="447262"/>
            <a:ext cx="8229600" cy="662609"/>
          </a:xfrm>
        </p:spPr>
        <p:txBody>
          <a:bodyPr>
            <a:normAutofit fontScale="90000"/>
          </a:bodyPr>
          <a:lstStyle/>
          <a:p>
            <a:r>
              <a:rPr lang="en-US" dirty="0"/>
              <a:t>Cranial Nerves </a:t>
            </a:r>
          </a:p>
        </p:txBody>
      </p:sp>
      <p:pic>
        <p:nvPicPr>
          <p:cNvPr id="9218" name="Picture 2" descr="Related image"/>
          <p:cNvPicPr>
            <a:picLocks noChangeAspect="1" noChangeArrowheads="1"/>
          </p:cNvPicPr>
          <p:nvPr/>
        </p:nvPicPr>
        <p:blipFill>
          <a:blip r:embed="rId2" cstate="print"/>
          <a:srcRect/>
          <a:stretch>
            <a:fillRect/>
          </a:stretch>
        </p:blipFill>
        <p:spPr bwMode="auto">
          <a:xfrm>
            <a:off x="7620000" y="3962400"/>
            <a:ext cx="3889262" cy="2799522"/>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176132"/>
            <a:ext cx="5092148" cy="4494862"/>
          </a:xfrm>
        </p:spPr>
        <p:txBody>
          <a:bodyPr>
            <a:normAutofit/>
          </a:bodyPr>
          <a:lstStyle/>
          <a:p>
            <a:pPr marL="592362" indent="-496948">
              <a:buClrTx/>
              <a:buFont typeface="+mj-lt"/>
              <a:buAutoNum type="romanUcPeriod" startAt="9"/>
            </a:pPr>
            <a:r>
              <a:rPr lang="es-ES" dirty="0"/>
              <a:t>Par </a:t>
            </a:r>
            <a:r>
              <a:rPr lang="es-ES" dirty="0" err="1"/>
              <a:t>Glossopharyngeal</a:t>
            </a:r>
            <a:r>
              <a:rPr lang="es-ES" dirty="0"/>
              <a:t> :Origen : De la médula y dejar el cráneo a través de foramen yugular para correr a la garganta.</a:t>
            </a:r>
            <a:endParaRPr lang="en-US" dirty="0"/>
          </a:p>
        </p:txBody>
      </p:sp>
      <p:sp>
        <p:nvSpPr>
          <p:cNvPr id="3" name="Title 2"/>
          <p:cNvSpPr>
            <a:spLocks noGrp="1"/>
          </p:cNvSpPr>
          <p:nvPr>
            <p:ph type="title"/>
          </p:nvPr>
        </p:nvSpPr>
        <p:spPr>
          <a:xfrm>
            <a:off x="1981200" y="447262"/>
            <a:ext cx="8229600" cy="662609"/>
          </a:xfrm>
        </p:spPr>
        <p:txBody>
          <a:bodyPr>
            <a:normAutofit fontScale="90000"/>
          </a:bodyPr>
          <a:lstStyle/>
          <a:p>
            <a:r>
              <a:rPr lang="en-US" dirty="0"/>
              <a:t>Cranial Nerves </a:t>
            </a:r>
          </a:p>
        </p:txBody>
      </p:sp>
      <p:pic>
        <p:nvPicPr>
          <p:cNvPr id="8194" name="Picture 2" descr="Image result for IX Par  Glossopharyngeal :"/>
          <p:cNvPicPr>
            <a:picLocks noChangeAspect="1" noChangeArrowheads="1"/>
          </p:cNvPicPr>
          <p:nvPr/>
        </p:nvPicPr>
        <p:blipFill>
          <a:blip r:embed="rId2" cstate="print"/>
          <a:srcRect/>
          <a:stretch>
            <a:fillRect/>
          </a:stretch>
        </p:blipFill>
        <p:spPr bwMode="auto">
          <a:xfrm>
            <a:off x="5142121" y="1507436"/>
            <a:ext cx="5525881" cy="4373219"/>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1968248"/>
            <a:ext cx="3771900" cy="3394472"/>
          </a:xfrm>
        </p:spPr>
        <p:txBody>
          <a:bodyPr>
            <a:normAutofit fontScale="77500" lnSpcReduction="20000"/>
          </a:bodyPr>
          <a:lstStyle/>
          <a:p>
            <a:pPr>
              <a:buNone/>
            </a:pPr>
            <a:r>
              <a:rPr lang="en-US" dirty="0"/>
              <a:t> The 12 Cranial Nerves are part of the peripheral nervous system and not part of the brain proper. They are numbered consecutively and the most cases their names reflect the major structures they control.
</a:t>
            </a:r>
          </a:p>
        </p:txBody>
      </p:sp>
      <p:sp>
        <p:nvSpPr>
          <p:cNvPr id="3" name="Title 2"/>
          <p:cNvSpPr>
            <a:spLocks noGrp="1"/>
          </p:cNvSpPr>
          <p:nvPr>
            <p:ph type="title"/>
          </p:nvPr>
        </p:nvSpPr>
        <p:spPr/>
        <p:txBody>
          <a:bodyPr/>
          <a:lstStyle/>
          <a:p>
            <a:r>
              <a:rPr lang="en-US" dirty="0"/>
              <a:t>Cranial Nerves </a:t>
            </a:r>
          </a:p>
        </p:txBody>
      </p:sp>
      <p:pic>
        <p:nvPicPr>
          <p:cNvPr id="25602" name="Picture 2" descr="Image result for cranial nerves"/>
          <p:cNvPicPr>
            <a:picLocks noChangeAspect="1" noChangeArrowheads="1"/>
          </p:cNvPicPr>
          <p:nvPr/>
        </p:nvPicPr>
        <p:blipFill>
          <a:blip r:embed="rId2" cstate="print"/>
          <a:srcRect/>
          <a:stretch>
            <a:fillRect/>
          </a:stretch>
        </p:blipFill>
        <p:spPr bwMode="auto">
          <a:xfrm>
            <a:off x="5822044" y="1828801"/>
            <a:ext cx="4690575" cy="3733799"/>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176132"/>
            <a:ext cx="9144000" cy="4494862"/>
          </a:xfrm>
        </p:spPr>
        <p:txBody>
          <a:bodyPr>
            <a:normAutofit/>
          </a:bodyPr>
          <a:lstStyle/>
          <a:p>
            <a:pPr marL="592362" indent="-496948">
              <a:buClrTx/>
              <a:buFont typeface="+mj-lt"/>
              <a:buAutoNum type="romanUcPeriod" startAt="9"/>
            </a:pPr>
            <a:r>
              <a:rPr lang="es-ES" dirty="0"/>
              <a:t>Par </a:t>
            </a:r>
            <a:r>
              <a:rPr lang="es-ES" dirty="0" err="1"/>
              <a:t>Glossopharyngeal</a:t>
            </a:r>
            <a:r>
              <a:rPr lang="es-ES" dirty="0"/>
              <a:t> :Función : Mezcla, fibras motoras somáticas sirven músculos faríngeos, fibras motoras parasimpáticas sirven glándulas salivales. Las fibras sensoriales transportan impulsos de faringe, amígdalas, lengua posterior y receptores quimiorreceptores y de presión de la arteria carótida.</a:t>
            </a:r>
            <a:endParaRPr lang="en-US" dirty="0"/>
          </a:p>
        </p:txBody>
      </p:sp>
      <p:sp>
        <p:nvSpPr>
          <p:cNvPr id="3" name="Title 2"/>
          <p:cNvSpPr>
            <a:spLocks noGrp="1"/>
          </p:cNvSpPr>
          <p:nvPr>
            <p:ph type="title"/>
          </p:nvPr>
        </p:nvSpPr>
        <p:spPr>
          <a:xfrm>
            <a:off x="1981200" y="447262"/>
            <a:ext cx="8229600" cy="662609"/>
          </a:xfrm>
        </p:spPr>
        <p:txBody>
          <a:bodyPr>
            <a:normAutofit fontScale="90000"/>
          </a:bodyPr>
          <a:lstStyle/>
          <a:p>
            <a:r>
              <a:rPr lang="en-US" dirty="0"/>
              <a:t>Cranial Nerves </a:t>
            </a:r>
          </a:p>
        </p:txBody>
      </p:sp>
      <p:pic>
        <p:nvPicPr>
          <p:cNvPr id="7170" name="Picture 2" descr="Image result for IX Par  Glossopharyngeal  function"/>
          <p:cNvPicPr>
            <a:picLocks noChangeAspect="1" noChangeArrowheads="1"/>
          </p:cNvPicPr>
          <p:nvPr/>
        </p:nvPicPr>
        <p:blipFill>
          <a:blip r:embed="rId2" cstate="print"/>
          <a:srcRect/>
          <a:stretch>
            <a:fillRect/>
          </a:stretch>
        </p:blipFill>
        <p:spPr bwMode="auto">
          <a:xfrm>
            <a:off x="7848600" y="3886200"/>
            <a:ext cx="3644348" cy="2732914"/>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176132"/>
            <a:ext cx="9144000" cy="4494862"/>
          </a:xfrm>
        </p:spPr>
        <p:txBody>
          <a:bodyPr>
            <a:normAutofit/>
          </a:bodyPr>
          <a:lstStyle/>
          <a:p>
            <a:pPr marL="592362" indent="-496948">
              <a:buClrTx/>
              <a:buFont typeface="+mj-lt"/>
              <a:buAutoNum type="romanUcPeriod" startAt="9"/>
            </a:pPr>
            <a:r>
              <a:rPr lang="es-ES" dirty="0"/>
              <a:t>Par </a:t>
            </a:r>
            <a:r>
              <a:rPr lang="es-ES" dirty="0" err="1"/>
              <a:t>Glossopharyngeal</a:t>
            </a:r>
            <a:r>
              <a:rPr lang="es-ES" dirty="0"/>
              <a:t> :Prueba : Un depresor de lengua se utiliza para comprobar la posición de la úvula, gag y reflejos de deglución se comprueban, hablar, toser. El tercio posterior de la lengua se puede hacer la prueba del gusto.</a:t>
            </a:r>
            <a:endParaRPr lang="en-US" dirty="0"/>
          </a:p>
        </p:txBody>
      </p:sp>
      <p:sp>
        <p:nvSpPr>
          <p:cNvPr id="3" name="Title 2"/>
          <p:cNvSpPr>
            <a:spLocks noGrp="1"/>
          </p:cNvSpPr>
          <p:nvPr>
            <p:ph type="title"/>
          </p:nvPr>
        </p:nvSpPr>
        <p:spPr>
          <a:xfrm>
            <a:off x="1981200" y="447262"/>
            <a:ext cx="8229600" cy="662609"/>
          </a:xfrm>
        </p:spPr>
        <p:txBody>
          <a:bodyPr>
            <a:normAutofit fontScale="90000"/>
          </a:bodyPr>
          <a:lstStyle/>
          <a:p>
            <a:r>
              <a:rPr lang="en-US" dirty="0"/>
              <a:t>Cranial Nerves </a:t>
            </a:r>
          </a:p>
        </p:txBody>
      </p:sp>
      <p:pic>
        <p:nvPicPr>
          <p:cNvPr id="6146" name="Picture 2" descr="Image result for IX Par  Glossopharyngeal"/>
          <p:cNvPicPr>
            <a:picLocks noChangeAspect="1" noChangeArrowheads="1"/>
          </p:cNvPicPr>
          <p:nvPr/>
        </p:nvPicPr>
        <p:blipFill>
          <a:blip r:embed="rId2" cstate="print"/>
          <a:srcRect/>
          <a:stretch>
            <a:fillRect/>
          </a:stretch>
        </p:blipFill>
        <p:spPr bwMode="auto">
          <a:xfrm>
            <a:off x="6858000" y="3614889"/>
            <a:ext cx="4505739" cy="3243111"/>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2000250"/>
            <a:ext cx="4743450" cy="3670744"/>
          </a:xfrm>
        </p:spPr>
        <p:txBody>
          <a:bodyPr>
            <a:normAutofit/>
          </a:bodyPr>
          <a:lstStyle/>
          <a:p>
            <a:pPr marL="592362" indent="-496948">
              <a:buClrTx/>
              <a:buFont typeface="+mj-lt"/>
              <a:buAutoNum type="romanUcPeriod" startAt="10"/>
            </a:pPr>
            <a:r>
              <a:rPr lang="es-ES" dirty="0"/>
              <a:t>Par </a:t>
            </a:r>
            <a:r>
              <a:rPr lang="es-ES" dirty="0" err="1"/>
              <a:t>Vagus</a:t>
            </a:r>
            <a:r>
              <a:rPr lang="es-ES" dirty="0"/>
              <a:t> :Origen : De la médula pasan a través del foramen yugular, desciende a través de la región del cuello en el tórax y el abdomen,</a:t>
            </a:r>
            <a:endParaRPr lang="en-US" dirty="0"/>
          </a:p>
        </p:txBody>
      </p:sp>
      <p:sp>
        <p:nvSpPr>
          <p:cNvPr id="3" name="Title 2"/>
          <p:cNvSpPr>
            <a:spLocks noGrp="1"/>
          </p:cNvSpPr>
          <p:nvPr>
            <p:ph type="title"/>
          </p:nvPr>
        </p:nvSpPr>
        <p:spPr>
          <a:xfrm>
            <a:off x="1981200" y="880442"/>
            <a:ext cx="8229600" cy="662609"/>
          </a:xfrm>
        </p:spPr>
        <p:txBody>
          <a:bodyPr>
            <a:normAutofit fontScale="90000"/>
          </a:bodyPr>
          <a:lstStyle/>
          <a:p>
            <a:r>
              <a:rPr lang="en-US" dirty="0"/>
              <a:t>Cranial Nerves </a:t>
            </a:r>
          </a:p>
        </p:txBody>
      </p:sp>
      <p:pic>
        <p:nvPicPr>
          <p:cNvPr id="5122" name="Picture 2" descr="Image result for X Par  vagus cranial nerve"/>
          <p:cNvPicPr>
            <a:picLocks noChangeAspect="1" noChangeArrowheads="1"/>
          </p:cNvPicPr>
          <p:nvPr/>
        </p:nvPicPr>
        <p:blipFill>
          <a:blip r:embed="rId2" cstate="print"/>
          <a:srcRect/>
          <a:stretch>
            <a:fillRect/>
          </a:stretch>
        </p:blipFill>
        <p:spPr bwMode="auto">
          <a:xfrm>
            <a:off x="6553201" y="1885950"/>
            <a:ext cx="3975653" cy="3180522"/>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14400" y="1176132"/>
            <a:ext cx="6477000" cy="4494862"/>
          </a:xfrm>
        </p:spPr>
        <p:txBody>
          <a:bodyPr>
            <a:normAutofit fontScale="92500"/>
          </a:bodyPr>
          <a:lstStyle/>
          <a:p>
            <a:pPr marL="592362" indent="-496948">
              <a:buClrTx/>
              <a:buFont typeface="+mj-lt"/>
              <a:buAutoNum type="romanUcPeriod" startAt="10"/>
            </a:pPr>
            <a:r>
              <a:rPr lang="es-ES" dirty="0"/>
              <a:t>Par </a:t>
            </a:r>
            <a:r>
              <a:rPr lang="es-ES" dirty="0" err="1"/>
              <a:t>Vagus</a:t>
            </a:r>
            <a:r>
              <a:rPr lang="es-ES" dirty="0"/>
              <a:t> :Función : Impulsos motores mixtos, somáticos a faringe, laringe, sensorial para las mismas estructuras. Fibras motoras parasimpáticas para el corazón y músculos lisos de los órganos vísceras abdominales, transmiten impulsos sensoriales de vísceras. Pruebas : IX y X se prueban juntos, ya que ambos </a:t>
            </a:r>
            <a:r>
              <a:rPr lang="es-ES" dirty="0" err="1"/>
              <a:t>inervatos</a:t>
            </a:r>
            <a:r>
              <a:rPr lang="es-ES" dirty="0"/>
              <a:t> músculos de la garganta y la boca</a:t>
            </a:r>
            <a:r>
              <a:rPr lang="en-US" dirty="0"/>
              <a:t>.</a:t>
            </a:r>
          </a:p>
        </p:txBody>
      </p:sp>
      <p:sp>
        <p:nvSpPr>
          <p:cNvPr id="3" name="Title 2"/>
          <p:cNvSpPr>
            <a:spLocks noGrp="1"/>
          </p:cNvSpPr>
          <p:nvPr>
            <p:ph type="title"/>
          </p:nvPr>
        </p:nvSpPr>
        <p:spPr>
          <a:xfrm>
            <a:off x="1981200" y="447262"/>
            <a:ext cx="8229600" cy="662609"/>
          </a:xfrm>
        </p:spPr>
        <p:txBody>
          <a:bodyPr>
            <a:normAutofit fontScale="90000"/>
          </a:bodyPr>
          <a:lstStyle/>
          <a:p>
            <a:r>
              <a:rPr lang="en-US" dirty="0"/>
              <a:t>Cranial Nerves </a:t>
            </a:r>
          </a:p>
        </p:txBody>
      </p:sp>
      <p:pic>
        <p:nvPicPr>
          <p:cNvPr id="4098" name="Picture 2" descr="Image result for X Par  vagus cranial nerve"/>
          <p:cNvPicPr>
            <a:picLocks noChangeAspect="1" noChangeArrowheads="1"/>
          </p:cNvPicPr>
          <p:nvPr/>
        </p:nvPicPr>
        <p:blipFill rotWithShape="1">
          <a:blip r:embed="rId2" cstate="print"/>
          <a:srcRect l="50069"/>
          <a:stretch/>
        </p:blipFill>
        <p:spPr bwMode="auto">
          <a:xfrm>
            <a:off x="8077200" y="1164703"/>
            <a:ext cx="2613661" cy="4306957"/>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14400" y="1828800"/>
            <a:ext cx="5010150" cy="3842194"/>
          </a:xfrm>
        </p:spPr>
        <p:txBody>
          <a:bodyPr>
            <a:normAutofit/>
          </a:bodyPr>
          <a:lstStyle/>
          <a:p>
            <a:pPr marL="592362" indent="-496948">
              <a:buClrTx/>
              <a:buFont typeface="+mj-lt"/>
              <a:buAutoNum type="romanUcPeriod" startAt="11"/>
            </a:pPr>
            <a:r>
              <a:rPr lang="es-ES" dirty="0"/>
              <a:t>Par Accesorio :Origen : Desde el aspecto superior de la médula espinal, entrar en el cráneo y luego viajar a través de foramen yugular para llegar a los músculos del cuello y la espalda.</a:t>
            </a:r>
            <a:endParaRPr lang="en-US" dirty="0"/>
          </a:p>
        </p:txBody>
      </p:sp>
      <p:sp>
        <p:nvSpPr>
          <p:cNvPr id="3" name="Title 2"/>
          <p:cNvSpPr>
            <a:spLocks noGrp="1"/>
          </p:cNvSpPr>
          <p:nvPr>
            <p:ph type="title"/>
          </p:nvPr>
        </p:nvSpPr>
        <p:spPr>
          <a:xfrm>
            <a:off x="1981200" y="1051892"/>
            <a:ext cx="8229600" cy="662609"/>
          </a:xfrm>
        </p:spPr>
        <p:txBody>
          <a:bodyPr>
            <a:normAutofit fontScale="90000"/>
          </a:bodyPr>
          <a:lstStyle/>
          <a:p>
            <a:r>
              <a:rPr lang="en-US" dirty="0"/>
              <a:t>Cranial Nerves </a:t>
            </a:r>
          </a:p>
        </p:txBody>
      </p:sp>
      <p:pic>
        <p:nvPicPr>
          <p:cNvPr id="3074" name="Picture 2" descr="Image result for X Par  vagus"/>
          <p:cNvPicPr>
            <a:picLocks noChangeAspect="1" noChangeArrowheads="1"/>
          </p:cNvPicPr>
          <p:nvPr/>
        </p:nvPicPr>
        <p:blipFill>
          <a:blip r:embed="rId2" cstate="print"/>
          <a:srcRect/>
          <a:stretch>
            <a:fillRect/>
          </a:stretch>
        </p:blipFill>
        <p:spPr bwMode="auto">
          <a:xfrm>
            <a:off x="6934200" y="1697657"/>
            <a:ext cx="4514850" cy="4061907"/>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176132"/>
            <a:ext cx="9144000" cy="4494862"/>
          </a:xfrm>
        </p:spPr>
        <p:txBody>
          <a:bodyPr>
            <a:normAutofit/>
          </a:bodyPr>
          <a:lstStyle/>
          <a:p>
            <a:pPr marL="592362" indent="-496948">
              <a:buClrTx/>
              <a:buFont typeface="+mj-lt"/>
              <a:buAutoNum type="romanUcPeriod" startAt="11"/>
            </a:pPr>
            <a:r>
              <a:rPr lang="en-US" dirty="0"/>
              <a:t>Par  Accessory :Function : Mixed , but primarily motor  fiber to Sternocleidomastoid and Trapezious muscle and to muscle of soft palate, pharynx, </a:t>
            </a:r>
            <a:r>
              <a:rPr lang="en-US" dirty="0" err="1"/>
              <a:t>larynxTesting</a:t>
            </a:r>
            <a:r>
              <a:rPr lang="en-US" dirty="0"/>
              <a:t> : Rotate head and shrug shoulders against resistance.</a:t>
            </a:r>
          </a:p>
        </p:txBody>
      </p:sp>
      <p:sp>
        <p:nvSpPr>
          <p:cNvPr id="3" name="Title 2"/>
          <p:cNvSpPr>
            <a:spLocks noGrp="1"/>
          </p:cNvSpPr>
          <p:nvPr>
            <p:ph type="title"/>
          </p:nvPr>
        </p:nvSpPr>
        <p:spPr>
          <a:xfrm>
            <a:off x="1981200" y="447262"/>
            <a:ext cx="8229600" cy="662609"/>
          </a:xfrm>
        </p:spPr>
        <p:txBody>
          <a:bodyPr>
            <a:normAutofit fontScale="90000"/>
          </a:bodyPr>
          <a:lstStyle/>
          <a:p>
            <a:r>
              <a:rPr lang="en-US" dirty="0"/>
              <a:t>Cranial Nerves </a:t>
            </a:r>
          </a:p>
        </p:txBody>
      </p:sp>
      <p:pic>
        <p:nvPicPr>
          <p:cNvPr id="2050" name="Picture 2" descr="Image result for XI Par cranial nerve  accesory"/>
          <p:cNvPicPr>
            <a:picLocks noChangeAspect="1" noChangeArrowheads="1"/>
          </p:cNvPicPr>
          <p:nvPr/>
        </p:nvPicPr>
        <p:blipFill>
          <a:blip r:embed="rId2" cstate="print"/>
          <a:srcRect/>
          <a:stretch>
            <a:fillRect/>
          </a:stretch>
        </p:blipFill>
        <p:spPr bwMode="auto">
          <a:xfrm>
            <a:off x="8458200" y="3503749"/>
            <a:ext cx="3117988" cy="2917416"/>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714500"/>
            <a:ext cx="9144000" cy="3956494"/>
          </a:xfrm>
        </p:spPr>
        <p:txBody>
          <a:bodyPr>
            <a:normAutofit/>
          </a:bodyPr>
          <a:lstStyle/>
          <a:p>
            <a:pPr marL="592362" indent="-496948">
              <a:buClrTx/>
              <a:buFont typeface="+mj-lt"/>
              <a:buAutoNum type="romanUcPeriod" startAt="12"/>
            </a:pPr>
            <a:r>
              <a:rPr lang="es-ES" dirty="0"/>
              <a:t>Par </a:t>
            </a:r>
            <a:r>
              <a:rPr lang="es-ES" dirty="0" err="1"/>
              <a:t>Hypoglossal</a:t>
            </a:r>
            <a:r>
              <a:rPr lang="es-ES" dirty="0"/>
              <a:t> :Origen : Desde la médula y la salida del cráneo a través del canal </a:t>
            </a:r>
            <a:r>
              <a:rPr lang="es-ES" dirty="0" err="1"/>
              <a:t>hipoglossal</a:t>
            </a:r>
            <a:r>
              <a:rPr lang="es-ES" dirty="0"/>
              <a:t> para viajar a la lengua. Función : Mixta, pero principalmente motor lleva fibras somáticas al músculo de la lengua. Pruebas : Se pide a la persona que sobresalga y retraiga la lengua. Se observan las desviaciones en la posición.</a:t>
            </a:r>
            <a:endParaRPr lang="en-US" dirty="0"/>
          </a:p>
        </p:txBody>
      </p:sp>
      <p:sp>
        <p:nvSpPr>
          <p:cNvPr id="3" name="Title 2"/>
          <p:cNvSpPr>
            <a:spLocks noGrp="1"/>
          </p:cNvSpPr>
          <p:nvPr>
            <p:ph type="title"/>
          </p:nvPr>
        </p:nvSpPr>
        <p:spPr>
          <a:xfrm>
            <a:off x="1981200" y="914400"/>
            <a:ext cx="8229600" cy="800100"/>
          </a:xfrm>
        </p:spPr>
        <p:txBody>
          <a:bodyPr/>
          <a:lstStyle/>
          <a:p>
            <a:r>
              <a:rPr lang="en-US" dirty="0"/>
              <a:t>Cranial Nerves </a:t>
            </a:r>
          </a:p>
        </p:txBody>
      </p:sp>
      <p:pic>
        <p:nvPicPr>
          <p:cNvPr id="1026" name="Picture 2" descr="Image result for XII Par cranial nerve hypoglossal"/>
          <p:cNvPicPr>
            <a:picLocks noChangeAspect="1" noChangeArrowheads="1"/>
          </p:cNvPicPr>
          <p:nvPr/>
        </p:nvPicPr>
        <p:blipFill>
          <a:blip r:embed="rId2" cstate="print"/>
          <a:srcRect/>
          <a:stretch>
            <a:fillRect/>
          </a:stretch>
        </p:blipFill>
        <p:spPr bwMode="auto">
          <a:xfrm>
            <a:off x="8996910" y="4412037"/>
            <a:ext cx="3342179" cy="2517913"/>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ORGANOS DE LOS SENTIDOS</a:t>
            </a: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LOS ORGANOS DE LOS SENTIDOS SON ORGANOS Y RECEPTORES QUE ESTAN ASOCIADOS CON EL TACTO, LA VISION, EL OIDO, EL GUSTO Y EL OLFATO.LAS FUNCIONES DE LOS SENTIDOS ESPECIALES SON RECIBIR ESTIMULOS DE RECEPTORES SENSORIALES, LOS OJOS, OIDOS, NARIZ Y LA LENGUA Y TRANSMITIR ESTOS IMPULSOS AL CEREBRO PARA SU INTERPRETACION.</a:t>
            </a:r>
          </a:p>
        </p:txBody>
      </p:sp>
      <p:sp>
        <p:nvSpPr>
          <p:cNvPr id="3" name="Title 2"/>
          <p:cNvSpPr>
            <a:spLocks noGrp="1"/>
          </p:cNvSpPr>
          <p:nvPr>
            <p:ph type="title"/>
          </p:nvPr>
        </p:nvSpPr>
        <p:spPr/>
        <p:txBody>
          <a:bodyPr/>
          <a:lstStyle/>
          <a:p>
            <a:r>
              <a:rPr lang="en-US" dirty="0"/>
              <a:t>ORGANOS DE LOS SENTIDOS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s-ES" sz="2000" dirty="0"/>
          </a:p>
          <a:p>
            <a:endParaRPr lang="es-ES" sz="2000" dirty="0"/>
          </a:p>
          <a:p>
            <a:r>
              <a:rPr lang="es-ES" sz="2800" dirty="0"/>
              <a:t>Los receptores sensoriales son células especializadas en la captación de estímulos, que representan la vía de entrada de la información en el sistema nervioso de un organismo.</a:t>
            </a:r>
            <a:br>
              <a:rPr lang="es-ES" sz="2800" dirty="0"/>
            </a:br>
            <a:endParaRPr lang="en-US" sz="2800" dirty="0"/>
          </a:p>
        </p:txBody>
      </p:sp>
      <p:sp>
        <p:nvSpPr>
          <p:cNvPr id="3" name="Title 2"/>
          <p:cNvSpPr>
            <a:spLocks noGrp="1"/>
          </p:cNvSpPr>
          <p:nvPr>
            <p:ph type="title"/>
          </p:nvPr>
        </p:nvSpPr>
        <p:spPr/>
        <p:txBody>
          <a:bodyPr/>
          <a:lstStyle/>
          <a:p>
            <a:r>
              <a:rPr lang="en-US" dirty="0"/>
              <a:t>RECEPTORES SENSORIALES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374914"/>
            <a:ext cx="9601200" cy="4174434"/>
          </a:xfrm>
        </p:spPr>
        <p:txBody>
          <a:bodyPr>
            <a:normAutofit fontScale="70000" lnSpcReduction="20000"/>
          </a:bodyPr>
          <a:lstStyle/>
          <a:p>
            <a:pPr marL="109728" indent="0">
              <a:buNone/>
            </a:pPr>
            <a:r>
              <a:rPr lang="en-US" dirty="0"/>
              <a:t> </a:t>
            </a:r>
            <a:r>
              <a:rPr lang="en-US" dirty="0" err="1"/>
              <a:t>Nombres</a:t>
            </a:r>
            <a:r>
              <a:rPr lang="en-US" dirty="0"/>
              <a:t>:</a:t>
            </a:r>
          </a:p>
          <a:p>
            <a:pPr marL="109728" indent="0">
              <a:buNone/>
            </a:pPr>
            <a:endParaRPr lang="en-US" dirty="0"/>
          </a:p>
          <a:p>
            <a:pPr marL="624078" indent="-514350">
              <a:buFont typeface="+mj-lt"/>
              <a:buAutoNum type="arabicPeriod"/>
            </a:pPr>
            <a:r>
              <a:rPr lang="en-US" dirty="0" err="1"/>
              <a:t>Olfativo</a:t>
            </a:r>
            <a:r>
              <a:rPr lang="en-US" dirty="0"/>
              <a:t>
</a:t>
            </a:r>
            <a:r>
              <a:rPr lang="en-US" dirty="0" err="1"/>
              <a:t>Óptica</a:t>
            </a:r>
            <a:r>
              <a:rPr lang="en-US" dirty="0"/>
              <a:t>
Oculomotor
Trochlear
Trigeminal
Abducens
Facial
</a:t>
            </a:r>
            <a:r>
              <a:rPr lang="en-US" dirty="0" err="1"/>
              <a:t>Vestibulococlear</a:t>
            </a:r>
            <a:r>
              <a:rPr lang="en-US" dirty="0"/>
              <a:t>
</a:t>
            </a:r>
            <a:r>
              <a:rPr lang="en-US" dirty="0" err="1"/>
              <a:t>Glosofaríngeo</a:t>
            </a:r>
            <a:r>
              <a:rPr lang="en-US" dirty="0"/>
              <a:t>
</a:t>
            </a:r>
            <a:r>
              <a:rPr lang="en-US" dirty="0" err="1"/>
              <a:t>Vago</a:t>
            </a:r>
            <a:r>
              <a:rPr lang="en-US" dirty="0"/>
              <a:t>
</a:t>
            </a:r>
            <a:r>
              <a:rPr lang="en-US" dirty="0" err="1"/>
              <a:t>Accesorio</a:t>
            </a:r>
            <a:r>
              <a:rPr lang="en-US" dirty="0"/>
              <a:t>
</a:t>
            </a:r>
            <a:r>
              <a:rPr lang="en-US" dirty="0" err="1"/>
              <a:t>Hipogloso</a:t>
            </a:r>
            <a:endParaRPr lang="en-US" dirty="0"/>
          </a:p>
        </p:txBody>
      </p:sp>
      <p:sp>
        <p:nvSpPr>
          <p:cNvPr id="3" name="Title 2"/>
          <p:cNvSpPr>
            <a:spLocks noGrp="1"/>
          </p:cNvSpPr>
          <p:nvPr>
            <p:ph type="title"/>
          </p:nvPr>
        </p:nvSpPr>
        <p:spPr>
          <a:xfrm>
            <a:off x="2095500" y="228601"/>
            <a:ext cx="8229600" cy="990599"/>
          </a:xfrm>
        </p:spPr>
        <p:txBody>
          <a:bodyPr/>
          <a:lstStyle/>
          <a:p>
            <a:r>
              <a:rPr lang="en-US" dirty="0"/>
              <a:t>Cranial Nerves </a:t>
            </a:r>
          </a:p>
        </p:txBody>
      </p:sp>
      <p:pic>
        <p:nvPicPr>
          <p:cNvPr id="24578" name="Picture 2" descr="Related image"/>
          <p:cNvPicPr>
            <a:picLocks noChangeAspect="1" noChangeArrowheads="1"/>
          </p:cNvPicPr>
          <p:nvPr/>
        </p:nvPicPr>
        <p:blipFill>
          <a:blip r:embed="rId2" cstate="print"/>
          <a:srcRect/>
          <a:stretch>
            <a:fillRect/>
          </a:stretch>
        </p:blipFill>
        <p:spPr bwMode="auto">
          <a:xfrm>
            <a:off x="6116053" y="1905000"/>
            <a:ext cx="5782398" cy="45720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   El oído es el órgano responsable no sólo de la audición, sino también del equilibrio. Se encarga de captar las vibraciones y transformarlas en impulsos nerviosos que llegarán al cerebro, donde serán interpretadas.</a:t>
            </a:r>
          </a:p>
          <a:p>
            <a:r>
              <a:rPr lang="es-ES" dirty="0"/>
              <a:t>El oído se divide en tres zonas: externa, media e interna</a:t>
            </a:r>
          </a:p>
          <a:p>
            <a:endParaRPr lang="en-US" dirty="0"/>
          </a:p>
        </p:txBody>
      </p:sp>
      <p:sp>
        <p:nvSpPr>
          <p:cNvPr id="3" name="Title 2"/>
          <p:cNvSpPr>
            <a:spLocks noGrp="1"/>
          </p:cNvSpPr>
          <p:nvPr>
            <p:ph type="title"/>
          </p:nvPr>
        </p:nvSpPr>
        <p:spPr/>
        <p:txBody>
          <a:bodyPr/>
          <a:lstStyle/>
          <a:p>
            <a:r>
              <a:rPr lang="en-US" dirty="0"/>
              <a:t>OIDO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s-ES" dirty="0"/>
              <a:t>El oído se divide en tres zonas: externa, media e interna:</a:t>
            </a:r>
          </a:p>
          <a:p>
            <a:pPr>
              <a:buNone/>
            </a:pPr>
            <a:r>
              <a:rPr lang="es-ES" b="1" dirty="0"/>
              <a:t>  OÍDO EXTERNO</a:t>
            </a:r>
            <a:r>
              <a:rPr lang="es-ES" dirty="0"/>
              <a:t>:</a:t>
            </a:r>
          </a:p>
          <a:p>
            <a:r>
              <a:rPr lang="es-ES" dirty="0"/>
              <a:t>Comprende el pabellón auditivo (oreja) y el conducto auditivo externo que mide tres centímetros de longitud. Posee pelos y glándulas secretoras de cera. Su función es canalizar y dirigir las ondas sonoras hacia el oído medio.</a:t>
            </a:r>
          </a:p>
        </p:txBody>
      </p:sp>
      <p:sp>
        <p:nvSpPr>
          <p:cNvPr id="3" name="Title 2"/>
          <p:cNvSpPr>
            <a:spLocks noGrp="1"/>
          </p:cNvSpPr>
          <p:nvPr>
            <p:ph type="title"/>
          </p:nvPr>
        </p:nvSpPr>
        <p:spPr/>
        <p:txBody>
          <a:bodyPr/>
          <a:lstStyle/>
          <a:p>
            <a:r>
              <a:rPr lang="en-US" dirty="0"/>
              <a:t>OIDO EXTERNO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effectLst/>
              </a:rPr>
              <a:t>OIDO EXTERNO</a:t>
            </a:r>
          </a:p>
        </p:txBody>
      </p:sp>
      <p:pic>
        <p:nvPicPr>
          <p:cNvPr id="1026" name="Picture 2" descr="C:\Users\pocholo\Pictures\OIDO EXTERNO.gif"/>
          <p:cNvPicPr>
            <a:picLocks noGrp="1" noChangeAspect="1" noChangeArrowheads="1"/>
          </p:cNvPicPr>
          <p:nvPr>
            <p:ph idx="1"/>
          </p:nvPr>
        </p:nvPicPr>
        <p:blipFill>
          <a:blip r:embed="rId2" cstate="print"/>
          <a:srcRect/>
          <a:stretch>
            <a:fillRect/>
          </a:stretch>
        </p:blipFill>
        <p:spPr bwMode="auto">
          <a:xfrm>
            <a:off x="3733800" y="1828800"/>
            <a:ext cx="4800600" cy="3895344"/>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143001"/>
            <a:ext cx="8305800" cy="4864291"/>
          </a:xfrm>
        </p:spPr>
        <p:txBody>
          <a:bodyPr>
            <a:normAutofit fontScale="85000" lnSpcReduction="20000"/>
          </a:bodyPr>
          <a:lstStyle/>
          <a:p>
            <a:pPr>
              <a:buNone/>
            </a:pPr>
            <a:r>
              <a:rPr lang="es-ES" dirty="0"/>
              <a:t>   -Se encuentra situado en la </a:t>
            </a:r>
            <a:r>
              <a:rPr lang="es-ES"/>
              <a:t>cavidad timpánica.</a:t>
            </a:r>
            <a:endParaRPr lang="es-ES" dirty="0"/>
          </a:p>
          <a:p>
            <a:pPr>
              <a:buNone/>
            </a:pPr>
            <a:r>
              <a:rPr lang="es-ES" dirty="0"/>
              <a:t>   -Su cara externa está formada por el tímpano que lo separa del oído externo. Es el mecanismo responsable de la conducción de las ondas sonoras hacia el oído interno. </a:t>
            </a:r>
          </a:p>
          <a:p>
            <a:pPr>
              <a:buNone/>
            </a:pPr>
            <a:r>
              <a:rPr lang="es-ES" dirty="0"/>
              <a:t>   -Es un conducto estrecho. </a:t>
            </a:r>
          </a:p>
          <a:p>
            <a:pPr>
              <a:buNone/>
            </a:pPr>
            <a:r>
              <a:rPr lang="es-ES" dirty="0"/>
              <a:t>   -Está conectado directamente con la nariz y la garganta a través de la trompa de Eustaquio, que permite la entrada y la salida del aire del oído medio para equilibrar las diferencias de presión entre éste y exterior. </a:t>
            </a:r>
          </a:p>
          <a:p>
            <a:pPr>
              <a:buNone/>
            </a:pPr>
            <a:r>
              <a:rPr lang="es-ES" dirty="0"/>
              <a:t>   -Está formado por tres huesillos pequeños y móviles, que son el martillo, el yunque y el estribo. Los tres conectan acústicamente el tímpano con el oído interno.</a:t>
            </a:r>
            <a:endParaRPr lang="en-US" dirty="0"/>
          </a:p>
        </p:txBody>
      </p:sp>
      <p:sp>
        <p:nvSpPr>
          <p:cNvPr id="3" name="Title 2"/>
          <p:cNvSpPr>
            <a:spLocks noGrp="1"/>
          </p:cNvSpPr>
          <p:nvPr>
            <p:ph type="title"/>
          </p:nvPr>
        </p:nvSpPr>
        <p:spPr>
          <a:xfrm>
            <a:off x="2133600" y="274638"/>
            <a:ext cx="8077200" cy="868362"/>
          </a:xfrm>
        </p:spPr>
        <p:txBody>
          <a:bodyPr/>
          <a:lstStyle/>
          <a:p>
            <a:r>
              <a:rPr lang="en-US" dirty="0"/>
              <a:t>OIDO MEDIO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OIDO INTERNO</a:t>
            </a:r>
          </a:p>
        </p:txBody>
      </p:sp>
      <p:sp>
        <p:nvSpPr>
          <p:cNvPr id="5" name="Content Placeholder 4"/>
          <p:cNvSpPr>
            <a:spLocks noGrp="1"/>
          </p:cNvSpPr>
          <p:nvPr>
            <p:ph idx="1"/>
          </p:nvPr>
        </p:nvSpPr>
        <p:spPr/>
        <p:txBody>
          <a:bodyPr>
            <a:normAutofit/>
          </a:bodyPr>
          <a:lstStyle/>
          <a:p>
            <a:r>
              <a:rPr lang="es-ES" dirty="0"/>
              <a:t>Se encuentra en el interior del hueso temporal que contiene los órganos auditivos y del equilibrio, que están inervados por los filamentos del nervio auditivo. </a:t>
            </a:r>
          </a:p>
          <a:p>
            <a:r>
              <a:rPr lang="es-ES" dirty="0"/>
              <a:t>Está separado del oído medio por la ventana oval.</a:t>
            </a:r>
          </a:p>
          <a:p>
            <a:r>
              <a:rPr lang="es-ES" dirty="0"/>
              <a:t>Consiste en una serie de canales membranosos alojados en la parte densa del hueso temporal.</a:t>
            </a:r>
          </a:p>
          <a:p>
            <a:r>
              <a:rPr lang="es-ES" dirty="0"/>
              <a:t>Se divide en: caracol, vestíbulo y tres canales semicirculares, que se comunican entre si y contienen endolinfa (fluido gelatinosos)</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OIDO MEDIO E INTERNO</a:t>
            </a:r>
            <a:endParaRPr lang="en-US" dirty="0"/>
          </a:p>
        </p:txBody>
      </p:sp>
      <p:pic>
        <p:nvPicPr>
          <p:cNvPr id="2050" name="Picture 2" descr="C:\Users\pocholo\Pictures\OIDO MEDIO.png"/>
          <p:cNvPicPr>
            <a:picLocks noGrp="1" noChangeAspect="1" noChangeArrowheads="1"/>
          </p:cNvPicPr>
          <p:nvPr>
            <p:ph idx="1"/>
          </p:nvPr>
        </p:nvPicPr>
        <p:blipFill>
          <a:blip r:embed="rId2" cstate="print"/>
          <a:srcRect/>
          <a:stretch>
            <a:fillRect/>
          </a:stretch>
        </p:blipFill>
        <p:spPr bwMode="auto">
          <a:xfrm>
            <a:off x="3276600" y="1480544"/>
            <a:ext cx="5486400" cy="4404796"/>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s-ES" dirty="0"/>
              <a:t>La parte exterior se compone de tres capas de tejido:</a:t>
            </a:r>
          </a:p>
          <a:p>
            <a:r>
              <a:rPr lang="es-ES" dirty="0"/>
              <a:t>La capa más externa o </a:t>
            </a:r>
            <a:r>
              <a:rPr lang="es-ES" b="1" dirty="0"/>
              <a:t>ESCLERA</a:t>
            </a:r>
            <a:r>
              <a:rPr lang="es-ES" dirty="0"/>
              <a:t> tiene una función protectora. Cubre unos cinco sextos de la superficie ocular y se prolonga en la parte anterior con la </a:t>
            </a:r>
            <a:r>
              <a:rPr lang="es-ES" b="1" dirty="0"/>
              <a:t>CÓRNEA TRANSPARENTE</a:t>
            </a:r>
            <a:r>
              <a:rPr lang="es-ES" dirty="0"/>
              <a:t>.</a:t>
            </a:r>
          </a:p>
          <a:p>
            <a:r>
              <a:rPr lang="es-ES" dirty="0"/>
              <a:t>La capa media o </a:t>
            </a:r>
            <a:r>
              <a:rPr lang="es-ES" b="1" dirty="0"/>
              <a:t>ÚVEA:</a:t>
            </a:r>
            <a:r>
              <a:rPr lang="es-ES" dirty="0"/>
              <a:t> tiene tres partes: la </a:t>
            </a:r>
            <a:r>
              <a:rPr lang="es-ES" b="1" dirty="0">
                <a:solidFill>
                  <a:srgbClr val="FF0000"/>
                </a:solidFill>
              </a:rPr>
              <a:t>COROIDES </a:t>
            </a:r>
            <a:r>
              <a:rPr lang="es-ES" dirty="0"/>
              <a:t>(</a:t>
            </a:r>
            <a:r>
              <a:rPr lang="es-ES" dirty="0" err="1"/>
              <a:t>vascularizada</a:t>
            </a:r>
            <a:r>
              <a:rPr lang="es-ES" dirty="0"/>
              <a:t>), </a:t>
            </a:r>
            <a:r>
              <a:rPr lang="es-ES" b="1" dirty="0">
                <a:solidFill>
                  <a:srgbClr val="FF0000"/>
                </a:solidFill>
              </a:rPr>
              <a:t>EL CUERPO CILIAR </a:t>
            </a:r>
            <a:r>
              <a:rPr lang="es-ES" dirty="0"/>
              <a:t> y el </a:t>
            </a:r>
            <a:r>
              <a:rPr lang="es-ES" b="1" dirty="0">
                <a:solidFill>
                  <a:srgbClr val="FF0000"/>
                </a:solidFill>
              </a:rPr>
              <a:t>IRIS</a:t>
            </a:r>
            <a:r>
              <a:rPr lang="es-ES" dirty="0"/>
              <a:t> (parte frontal del ojo).</a:t>
            </a:r>
          </a:p>
          <a:p>
            <a:r>
              <a:rPr lang="es-ES" dirty="0"/>
              <a:t>La capa interna o </a:t>
            </a:r>
            <a:r>
              <a:rPr lang="es-ES" b="1" dirty="0">
                <a:solidFill>
                  <a:srgbClr val="FF0000"/>
                </a:solidFill>
              </a:rPr>
              <a:t>RETINA</a:t>
            </a:r>
            <a:r>
              <a:rPr lang="es-ES" dirty="0"/>
              <a:t>: es la sensible a la luz.</a:t>
            </a:r>
          </a:p>
          <a:p>
            <a:endParaRPr lang="en-US" dirty="0"/>
          </a:p>
        </p:txBody>
      </p:sp>
      <p:sp>
        <p:nvSpPr>
          <p:cNvPr id="3" name="Title 2"/>
          <p:cNvSpPr>
            <a:spLocks noGrp="1"/>
          </p:cNvSpPr>
          <p:nvPr>
            <p:ph type="title"/>
          </p:nvPr>
        </p:nvSpPr>
        <p:spPr/>
        <p:txBody>
          <a:bodyPr/>
          <a:lstStyle/>
          <a:p>
            <a:r>
              <a:rPr lang="en-US" dirty="0"/>
              <a:t>OJO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s-ES" dirty="0"/>
              <a:t>La </a:t>
            </a:r>
            <a:r>
              <a:rPr lang="es-ES" b="1" dirty="0"/>
              <a:t>CÓRNEA</a:t>
            </a:r>
            <a:r>
              <a:rPr lang="es-ES" dirty="0"/>
              <a:t> es una membrana resistente compuesta por cinco capas a través de la cual la luz penetra en el interior del ojo. </a:t>
            </a:r>
          </a:p>
          <a:p>
            <a:r>
              <a:rPr lang="es-ES" b="1" dirty="0"/>
              <a:t>EL IRIS </a:t>
            </a:r>
            <a:r>
              <a:rPr lang="es-ES" dirty="0"/>
              <a:t>es una estructura pigmentada suspendida entre la córnea y el cristalino y tiene una abertura circular en el centro, la </a:t>
            </a:r>
            <a:r>
              <a:rPr lang="es-ES" b="1" dirty="0"/>
              <a:t>PUPILA</a:t>
            </a:r>
            <a:r>
              <a:rPr lang="es-ES" dirty="0"/>
              <a:t>. El tamaño de la pupila depende de una músculo que rodea sus bordes.</a:t>
            </a:r>
            <a:endParaRPr lang="en-US" dirty="0"/>
          </a:p>
        </p:txBody>
      </p:sp>
      <p:sp>
        <p:nvSpPr>
          <p:cNvPr id="3" name="Title 2"/>
          <p:cNvSpPr>
            <a:spLocks noGrp="1"/>
          </p:cNvSpPr>
          <p:nvPr>
            <p:ph type="title"/>
          </p:nvPr>
        </p:nvSpPr>
        <p:spPr/>
        <p:txBody>
          <a:bodyPr/>
          <a:lstStyle/>
          <a:p>
            <a:r>
              <a:rPr lang="en-US" dirty="0"/>
              <a:t>OJO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s-ES" dirty="0"/>
              <a:t>La </a:t>
            </a:r>
            <a:r>
              <a:rPr lang="es-ES" b="1" dirty="0"/>
              <a:t>RETINA</a:t>
            </a:r>
            <a:r>
              <a:rPr lang="es-ES" dirty="0"/>
              <a:t> :compuesta sobre todo por células nerviosas. Las células receptoras sensibles a la luz se encuentran en la superficie exterior, tienen forma de </a:t>
            </a:r>
            <a:r>
              <a:rPr lang="es-ES" b="1" dirty="0">
                <a:solidFill>
                  <a:srgbClr val="FF0000"/>
                </a:solidFill>
              </a:rPr>
              <a:t>CONOS Y BASTONES </a:t>
            </a:r>
            <a:endParaRPr lang="es-ES" dirty="0"/>
          </a:p>
          <a:p>
            <a:r>
              <a:rPr lang="es-ES" dirty="0"/>
              <a:t> La retina se sitúa detrás de la pupila. La retina tiene una pequeña mancha de color amarillo que se denomina </a:t>
            </a:r>
            <a:r>
              <a:rPr lang="es-ES" b="1" dirty="0">
                <a:solidFill>
                  <a:srgbClr val="FF0000"/>
                </a:solidFill>
              </a:rPr>
              <a:t>MÁCULA LÚTEA, </a:t>
            </a:r>
            <a:r>
              <a:rPr lang="es-ES" dirty="0"/>
              <a:t>es su centro se encuentra la </a:t>
            </a:r>
            <a:r>
              <a:rPr lang="es-ES" b="1" dirty="0">
                <a:solidFill>
                  <a:srgbClr val="FF0000"/>
                </a:solidFill>
              </a:rPr>
              <a:t>FÓVEA CENTRAL</a:t>
            </a:r>
            <a:r>
              <a:rPr lang="es-ES" dirty="0">
                <a:solidFill>
                  <a:srgbClr val="FF0000"/>
                </a:solidFill>
              </a:rPr>
              <a:t>, </a:t>
            </a:r>
            <a:r>
              <a:rPr lang="es-ES" dirty="0"/>
              <a:t>que es la zona del ojo con mayor agudeza visual.</a:t>
            </a:r>
            <a:br>
              <a:rPr lang="es-ES" dirty="0"/>
            </a:br>
            <a:r>
              <a:rPr lang="es-ES" dirty="0"/>
              <a:t>El </a:t>
            </a:r>
            <a:r>
              <a:rPr lang="es-ES" b="1" dirty="0"/>
              <a:t>NERVIO ÓPTICO </a:t>
            </a:r>
            <a:r>
              <a:rPr lang="es-ES" dirty="0"/>
              <a:t>esta en el interior del globo ocular </a:t>
            </a:r>
          </a:p>
          <a:p>
            <a:r>
              <a:rPr lang="es-ES" b="1" dirty="0"/>
              <a:t>DISCO ÓPTICO</a:t>
            </a:r>
            <a:r>
              <a:rPr lang="es-ES" dirty="0"/>
              <a:t>. E</a:t>
            </a:r>
            <a:r>
              <a:rPr lang="es-ES"/>
              <a:t>s </a:t>
            </a:r>
            <a:r>
              <a:rPr lang="es-ES" dirty="0"/>
              <a:t>el punto ciego del ojo, ya que carece de células sensibles a la luz.</a:t>
            </a:r>
            <a:endParaRPr lang="en-US" dirty="0"/>
          </a:p>
          <a:p>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a:p>
            <a:endParaRPr lang="en-US" dirty="0"/>
          </a:p>
        </p:txBody>
      </p:sp>
      <p:sp>
        <p:nvSpPr>
          <p:cNvPr id="3" name="Title 2"/>
          <p:cNvSpPr>
            <a:spLocks noGrp="1"/>
          </p:cNvSpPr>
          <p:nvPr>
            <p:ph type="title"/>
          </p:nvPr>
        </p:nvSpPr>
        <p:spPr/>
        <p:txBody>
          <a:bodyPr/>
          <a:lstStyle/>
          <a:p>
            <a:r>
              <a:rPr lang="en-US" dirty="0"/>
              <a:t>OJO</a:t>
            </a:r>
          </a:p>
        </p:txBody>
      </p:sp>
      <p:pic>
        <p:nvPicPr>
          <p:cNvPr id="1026" name="Picture 2" descr="C:\Users\pocholo\Pictures\OJO.jpg"/>
          <p:cNvPicPr>
            <a:picLocks noChangeAspect="1" noChangeArrowheads="1"/>
          </p:cNvPicPr>
          <p:nvPr/>
        </p:nvPicPr>
        <p:blipFill>
          <a:blip r:embed="rId2" cstate="print"/>
          <a:srcRect/>
          <a:stretch>
            <a:fillRect/>
          </a:stretch>
        </p:blipFill>
        <p:spPr bwMode="auto">
          <a:xfrm>
            <a:off x="3886200" y="1429132"/>
            <a:ext cx="5067300" cy="4585907"/>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176132"/>
            <a:ext cx="9144000" cy="4494862"/>
          </a:xfrm>
        </p:spPr>
        <p:txBody>
          <a:bodyPr>
            <a:normAutofit/>
          </a:bodyPr>
          <a:lstStyle/>
          <a:p>
            <a:pPr marL="592362" indent="-496948">
              <a:buClrTx/>
              <a:buFont typeface="+mj-lt"/>
              <a:buAutoNum type="romanUcPeriod"/>
            </a:pPr>
            <a:r>
              <a:rPr lang="en-US" dirty="0"/>
              <a:t>  Par Olfactory : </a:t>
            </a:r>
          </a:p>
          <a:p>
            <a:pPr marL="592362" indent="-496948">
              <a:buClrTx/>
              <a:buNone/>
            </a:pPr>
            <a:r>
              <a:rPr lang="en-US" dirty="0"/>
              <a:t>Origin : Olfactory epithelium and run through Cribiform plate of ethmoid bone to synapse in olfactory bulb.</a:t>
            </a:r>
          </a:p>
          <a:p>
            <a:pPr marL="592362" indent="-496948">
              <a:buClrTx/>
              <a:buNone/>
            </a:pPr>
            <a:r>
              <a:rPr lang="en-US" dirty="0"/>
              <a:t>Function : Purely sensory associated with sense of smell.</a:t>
            </a:r>
          </a:p>
          <a:p>
            <a:pPr marL="592362" indent="-496948">
              <a:buClrTx/>
              <a:buNone/>
            </a:pPr>
            <a:r>
              <a:rPr lang="en-US" dirty="0"/>
              <a:t>Testing : Indentified aromatic substances.</a:t>
            </a:r>
          </a:p>
        </p:txBody>
      </p:sp>
      <p:sp>
        <p:nvSpPr>
          <p:cNvPr id="3" name="Title 2"/>
          <p:cNvSpPr>
            <a:spLocks noGrp="1"/>
          </p:cNvSpPr>
          <p:nvPr>
            <p:ph type="title"/>
          </p:nvPr>
        </p:nvSpPr>
        <p:spPr>
          <a:xfrm>
            <a:off x="1981200" y="447262"/>
            <a:ext cx="8229600" cy="927653"/>
          </a:xfrm>
        </p:spPr>
        <p:txBody>
          <a:bodyPr/>
          <a:lstStyle/>
          <a:p>
            <a:r>
              <a:rPr lang="en-US" dirty="0"/>
              <a:t>Cranial Nerves </a:t>
            </a:r>
          </a:p>
        </p:txBody>
      </p:sp>
      <p:pic>
        <p:nvPicPr>
          <p:cNvPr id="23554" name="Picture 2" descr="Image result for olfactory cranial nerves"/>
          <p:cNvPicPr>
            <a:picLocks noChangeAspect="1" noChangeArrowheads="1"/>
          </p:cNvPicPr>
          <p:nvPr/>
        </p:nvPicPr>
        <p:blipFill>
          <a:blip r:embed="rId2" cstate="print"/>
          <a:srcRect/>
          <a:stretch>
            <a:fillRect/>
          </a:stretch>
        </p:blipFill>
        <p:spPr bwMode="auto">
          <a:xfrm>
            <a:off x="6294784" y="3379306"/>
            <a:ext cx="4041913" cy="3031435"/>
          </a:xfrm>
          <a:prstGeom prst="rect">
            <a:avLst/>
          </a:prstGeom>
          <a:noFill/>
        </p:spPr>
      </p:pic>
      <p:pic>
        <p:nvPicPr>
          <p:cNvPr id="23556" name="Picture 4" descr="Image result for olfactory cranial nerves"/>
          <p:cNvPicPr>
            <a:picLocks noChangeAspect="1" noChangeArrowheads="1"/>
          </p:cNvPicPr>
          <p:nvPr/>
        </p:nvPicPr>
        <p:blipFill>
          <a:blip r:embed="rId3" cstate="print"/>
          <a:srcRect/>
          <a:stretch>
            <a:fillRect/>
          </a:stretch>
        </p:blipFill>
        <p:spPr bwMode="auto">
          <a:xfrm>
            <a:off x="3181351" y="3257550"/>
            <a:ext cx="2657231" cy="2170044"/>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s-ES" dirty="0"/>
              <a:t>Forma parte del sentido del olfato, del aparato respiratorio y vocal. </a:t>
            </a:r>
          </a:p>
          <a:p>
            <a:r>
              <a:rPr lang="es-ES" dirty="0"/>
              <a:t>Se puede dividir en región externa, </a:t>
            </a:r>
            <a:r>
              <a:rPr lang="es-ES" b="1" dirty="0"/>
              <a:t>EL APÉNDICE NASAL</a:t>
            </a:r>
            <a:r>
              <a:rPr lang="es-ES" dirty="0"/>
              <a:t>, y una región interna constituida por dos cavidades principales </a:t>
            </a:r>
            <a:r>
              <a:rPr lang="es-ES" b="1" dirty="0"/>
              <a:t>(FOSAS NASALES</a:t>
            </a:r>
            <a:r>
              <a:rPr lang="es-ES" dirty="0"/>
              <a:t>) que están separadas entre si por el tabique vertical. </a:t>
            </a:r>
          </a:p>
          <a:p>
            <a:r>
              <a:rPr lang="es-ES" dirty="0"/>
              <a:t>Los bordes de los orificios nasales están recubiertos de pelos fuertes que atraviesan las aberturas y sirven para impedir el paso de sustancias o partículas extrañas.</a:t>
            </a:r>
            <a:br>
              <a:rPr lang="es-ES" dirty="0"/>
            </a:br>
            <a:r>
              <a:rPr lang="es-ES" dirty="0"/>
              <a:t>Las </a:t>
            </a:r>
            <a:r>
              <a:rPr lang="es-ES" b="1" dirty="0"/>
              <a:t>CAVIDADES NASALES</a:t>
            </a:r>
            <a:r>
              <a:rPr lang="es-ES" dirty="0"/>
              <a:t> son altas y profundas, y constituyen la parte interna de la nariz. Se abren en la parte frontal por los orificios nasales y, en el fondo, terminan en una abertura en cada lado de la parte superior de la faringe..</a:t>
            </a:r>
            <a:endParaRPr lang="en-US" dirty="0"/>
          </a:p>
        </p:txBody>
      </p:sp>
      <p:sp>
        <p:nvSpPr>
          <p:cNvPr id="3" name="Title 2"/>
          <p:cNvSpPr>
            <a:spLocks noGrp="1"/>
          </p:cNvSpPr>
          <p:nvPr>
            <p:ph type="title"/>
          </p:nvPr>
        </p:nvSpPr>
        <p:spPr/>
        <p:txBody>
          <a:bodyPr/>
          <a:lstStyle/>
          <a:p>
            <a:r>
              <a:rPr lang="en-US" dirty="0"/>
              <a:t>NARIZ</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05000" y="274638"/>
            <a:ext cx="8305800" cy="715962"/>
          </a:xfrm>
        </p:spPr>
        <p:txBody>
          <a:bodyPr>
            <a:normAutofit fontScale="90000"/>
          </a:bodyPr>
          <a:lstStyle/>
          <a:p>
            <a:r>
              <a:rPr lang="en-US" dirty="0"/>
              <a:t>NARIZ</a:t>
            </a:r>
          </a:p>
        </p:txBody>
      </p:sp>
      <p:pic>
        <p:nvPicPr>
          <p:cNvPr id="2050" name="Picture 2" descr="C:\Users\pocholo\Pictures\partes de la nariz.jpg"/>
          <p:cNvPicPr>
            <a:picLocks noGrp="1" noChangeAspect="1" noChangeArrowheads="1"/>
          </p:cNvPicPr>
          <p:nvPr>
            <p:ph idx="1"/>
          </p:nvPr>
        </p:nvPicPr>
        <p:blipFill>
          <a:blip r:embed="rId2" cstate="print"/>
          <a:srcRect/>
          <a:stretch>
            <a:fillRect/>
          </a:stretch>
        </p:blipFill>
        <p:spPr bwMode="auto">
          <a:xfrm>
            <a:off x="3581401" y="1295400"/>
            <a:ext cx="5714999" cy="478427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   El ser humano es capaz de percibir un amplio repertorio de sabores como respuesta a la combinación de varios estímulos, entre ellos textura, temperatura, olor y gusto. Viéndolo de forma aislada el sentido del gusto sólo percibe cuatro sabores: dulce, salado, ácido y amargo.</a:t>
            </a:r>
            <a:endParaRPr lang="en-US" dirty="0"/>
          </a:p>
        </p:txBody>
      </p:sp>
      <p:sp>
        <p:nvSpPr>
          <p:cNvPr id="3" name="Title 2"/>
          <p:cNvSpPr>
            <a:spLocks noGrp="1"/>
          </p:cNvSpPr>
          <p:nvPr>
            <p:ph type="title"/>
          </p:nvPr>
        </p:nvSpPr>
        <p:spPr/>
        <p:txBody>
          <a:bodyPr/>
          <a:lstStyle/>
          <a:p>
            <a:r>
              <a:rPr lang="en-US" dirty="0"/>
              <a:t>GUSTO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a:t>Casi 10.000 papilas gustativas que están distribuidas de forma desigual en la cara superior de esta. Por lo general las papilas sensibles a los sabores dulce y salado se concentran en la punta de la lengua, las sensibles al ácido ocupan los lados y las sensibles a lo amargo están en la parte posterior.</a:t>
            </a:r>
            <a:endParaRPr lang="en-US" dirty="0"/>
          </a:p>
        </p:txBody>
      </p:sp>
      <p:sp>
        <p:nvSpPr>
          <p:cNvPr id="3" name="Title 2"/>
          <p:cNvSpPr>
            <a:spLocks noGrp="1"/>
          </p:cNvSpPr>
          <p:nvPr>
            <p:ph type="title"/>
          </p:nvPr>
        </p:nvSpPr>
        <p:spPr/>
        <p:txBody>
          <a:bodyPr/>
          <a:lstStyle/>
          <a:p>
            <a:r>
              <a:rPr lang="en-US" dirty="0"/>
              <a:t>LENGUA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a:t>Está cubierta por una membrana mucosa y se extiende desde el hueso hioides en la parte posterior de la boca hacia los labios.</a:t>
            </a:r>
          </a:p>
          <a:p>
            <a:r>
              <a:rPr lang="es-ES" dirty="0"/>
              <a:t> El color de la lengua suele ser rosado.</a:t>
            </a:r>
          </a:p>
          <a:p>
            <a:r>
              <a:rPr lang="es-ES" dirty="0"/>
              <a:t> Su principal función es la contención de los receptores gustativos, que nos permiten degustar los alimentos. </a:t>
            </a:r>
          </a:p>
          <a:p>
            <a:r>
              <a:rPr lang="es-ES" dirty="0"/>
              <a:t>También contribuye junto con los labios, los dientes y el paladar duro, la articulación de las palabras y sonidos</a:t>
            </a:r>
            <a:endParaRPr lang="en-US" dirty="0"/>
          </a:p>
        </p:txBody>
      </p:sp>
      <p:sp>
        <p:nvSpPr>
          <p:cNvPr id="3" name="Title 2"/>
          <p:cNvSpPr>
            <a:spLocks noGrp="1"/>
          </p:cNvSpPr>
          <p:nvPr>
            <p:ph type="title"/>
          </p:nvPr>
        </p:nvSpPr>
        <p:spPr/>
        <p:txBody>
          <a:bodyPr/>
          <a:lstStyle/>
          <a:p>
            <a:r>
              <a:rPr lang="en-US" dirty="0"/>
              <a:t>LENGUA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PARTES DE LA LENGUA</a:t>
            </a:r>
          </a:p>
        </p:txBody>
      </p:sp>
      <p:pic>
        <p:nvPicPr>
          <p:cNvPr id="3074" name="Picture 2" descr="C:\Users\pocholo\Pictures\LENGUA.jpg"/>
          <p:cNvPicPr>
            <a:picLocks noGrp="1" noChangeAspect="1" noChangeArrowheads="1"/>
          </p:cNvPicPr>
          <p:nvPr>
            <p:ph idx="1"/>
          </p:nvPr>
        </p:nvPicPr>
        <p:blipFill>
          <a:blip r:embed="rId2" cstate="print"/>
          <a:srcRect/>
          <a:stretch>
            <a:fillRect/>
          </a:stretch>
        </p:blipFill>
        <p:spPr bwMode="auto">
          <a:xfrm>
            <a:off x="3657601" y="1373642"/>
            <a:ext cx="4622519" cy="4493758"/>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1066801"/>
            <a:ext cx="8229600" cy="4940491"/>
          </a:xfrm>
        </p:spPr>
        <p:txBody>
          <a:bodyPr>
            <a:normAutofit fontScale="85000" lnSpcReduction="20000"/>
          </a:bodyPr>
          <a:lstStyle/>
          <a:p>
            <a:r>
              <a:rPr lang="es-ES" dirty="0"/>
              <a:t>El </a:t>
            </a:r>
            <a:r>
              <a:rPr lang="es-ES" b="1" dirty="0"/>
              <a:t>sentido del tacto</a:t>
            </a:r>
            <a:r>
              <a:rPr lang="es-ES" dirty="0"/>
              <a:t> es el encargado de la percepción de los estímulos que incluyen el </a:t>
            </a:r>
            <a:r>
              <a:rPr lang="es-ES" b="1" dirty="0"/>
              <a:t>contacto </a:t>
            </a:r>
            <a:r>
              <a:rPr lang="es-ES" dirty="0"/>
              <a:t>y la</a:t>
            </a:r>
            <a:r>
              <a:rPr lang="es-ES" b="1" dirty="0"/>
              <a:t> presión</a:t>
            </a:r>
            <a:r>
              <a:rPr lang="es-ES" dirty="0"/>
              <a:t>, los de </a:t>
            </a:r>
            <a:r>
              <a:rPr lang="es-ES" b="1" dirty="0"/>
              <a:t>temperatura</a:t>
            </a:r>
            <a:r>
              <a:rPr lang="es-ES" dirty="0"/>
              <a:t> y los de </a:t>
            </a:r>
            <a:r>
              <a:rPr lang="es-ES" b="1" dirty="0"/>
              <a:t>dolor</a:t>
            </a:r>
            <a:r>
              <a:rPr lang="es-ES" dirty="0"/>
              <a:t>.</a:t>
            </a:r>
          </a:p>
          <a:p>
            <a:r>
              <a:rPr lang="es-ES" dirty="0"/>
              <a:t> Los seres humanos presentan terminaciones nerviosas especializadas en la piel, que se llaman receptores del tacto. También presentan en la lengua y otras mucosas</a:t>
            </a:r>
          </a:p>
          <a:p>
            <a:r>
              <a:rPr lang="es-ES" dirty="0"/>
              <a:t>Estos receptores se encuentran en la epidermis (capa más externa de la piel) y transportan las sensaciones hacia el cerebro a través de las fibras nerviosas.</a:t>
            </a:r>
          </a:p>
          <a:p>
            <a:r>
              <a:rPr lang="es-ES" dirty="0"/>
              <a:t> Hay sectores de la piel que poseen mayor sensibilidad ya que el número de receptores varía en toda la piel.</a:t>
            </a:r>
          </a:p>
          <a:p>
            <a:r>
              <a:rPr lang="es-ES" dirty="0"/>
              <a:t>Este sentido nos permite conocer las cualidades de los objetos, forma, tamaño , consistencia, etc.</a:t>
            </a:r>
            <a:endParaRPr lang="en-US" dirty="0"/>
          </a:p>
        </p:txBody>
      </p:sp>
      <p:sp>
        <p:nvSpPr>
          <p:cNvPr id="3" name="Title 2"/>
          <p:cNvSpPr>
            <a:spLocks noGrp="1"/>
          </p:cNvSpPr>
          <p:nvPr>
            <p:ph type="title"/>
          </p:nvPr>
        </p:nvSpPr>
        <p:spPr>
          <a:xfrm>
            <a:off x="1981200" y="0"/>
            <a:ext cx="8229600" cy="1143000"/>
          </a:xfrm>
        </p:spPr>
        <p:txBody>
          <a:bodyPr/>
          <a:lstStyle/>
          <a:p>
            <a:r>
              <a:rPr lang="en-US" dirty="0"/>
              <a:t>TACTO</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TACTO</a:t>
            </a:r>
          </a:p>
        </p:txBody>
      </p:sp>
      <p:pic>
        <p:nvPicPr>
          <p:cNvPr id="4098" name="Picture 2" descr="C:\Users\pocholo\Pictures\TACTO.jpg"/>
          <p:cNvPicPr>
            <a:picLocks noGrp="1" noChangeAspect="1" noChangeArrowheads="1"/>
          </p:cNvPicPr>
          <p:nvPr>
            <p:ph idx="1"/>
          </p:nvPr>
        </p:nvPicPr>
        <p:blipFill>
          <a:blip r:embed="rId2" cstate="print"/>
          <a:srcRect/>
          <a:stretch>
            <a:fillRect/>
          </a:stretch>
        </p:blipFill>
        <p:spPr bwMode="auto">
          <a:xfrm>
            <a:off x="2895601" y="1209403"/>
            <a:ext cx="5509491" cy="4363517"/>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543051"/>
            <a:ext cx="5276850" cy="3657600"/>
          </a:xfrm>
        </p:spPr>
        <p:txBody>
          <a:bodyPr>
            <a:normAutofit fontScale="92500" lnSpcReduction="10000"/>
          </a:bodyPr>
          <a:lstStyle/>
          <a:p>
            <a:pPr marL="592362" indent="-496948">
              <a:buClrTx/>
              <a:buFont typeface="+mj-lt"/>
              <a:buAutoNum type="romanUcPeriod" startAt="2"/>
            </a:pPr>
            <a:r>
              <a:rPr lang="es-ES" dirty="0"/>
              <a:t>Par óptica: Origen : Desde la retina de los ojos forman nervios ópticos, pasan a través del canal óptico de la órbita, las fibras se cruzan parcialmente en el quiasma, continúan hasta el tálamo como tracto óptico hasta la corteza visual en el lóbulo occipital.</a:t>
            </a:r>
            <a:endParaRPr lang="en-US" dirty="0"/>
          </a:p>
        </p:txBody>
      </p:sp>
      <p:sp>
        <p:nvSpPr>
          <p:cNvPr id="3" name="Title 2"/>
          <p:cNvSpPr>
            <a:spLocks noGrp="1"/>
          </p:cNvSpPr>
          <p:nvPr>
            <p:ph type="title"/>
          </p:nvPr>
        </p:nvSpPr>
        <p:spPr>
          <a:xfrm>
            <a:off x="1981200" y="880442"/>
            <a:ext cx="8229600" cy="662609"/>
          </a:xfrm>
        </p:spPr>
        <p:txBody>
          <a:bodyPr>
            <a:normAutofit fontScale="90000"/>
          </a:bodyPr>
          <a:lstStyle/>
          <a:p>
            <a:r>
              <a:rPr lang="en-US" dirty="0"/>
              <a:t>Cranial Nerves </a:t>
            </a:r>
          </a:p>
        </p:txBody>
      </p:sp>
      <p:pic>
        <p:nvPicPr>
          <p:cNvPr id="22530" name="Picture 2" descr="Image result for optic cranial nerves"/>
          <p:cNvPicPr>
            <a:picLocks noChangeAspect="1" noChangeArrowheads="1"/>
          </p:cNvPicPr>
          <p:nvPr/>
        </p:nvPicPr>
        <p:blipFill>
          <a:blip r:embed="rId2" cstate="print"/>
          <a:srcRect/>
          <a:stretch>
            <a:fillRect/>
          </a:stretch>
        </p:blipFill>
        <p:spPr bwMode="auto">
          <a:xfrm>
            <a:off x="5981700" y="1885951"/>
            <a:ext cx="4582152" cy="363008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714501"/>
            <a:ext cx="4362450" cy="3714750"/>
          </a:xfrm>
        </p:spPr>
        <p:txBody>
          <a:bodyPr>
            <a:normAutofit/>
          </a:bodyPr>
          <a:lstStyle/>
          <a:p>
            <a:pPr marL="592362" indent="-496948">
              <a:buClrTx/>
              <a:buFont typeface="+mj-lt"/>
              <a:buAutoNum type="romanUcPeriod" startAt="2"/>
            </a:pPr>
            <a:r>
              <a:rPr lang="es-ES" dirty="0"/>
              <a:t>Par óptica: Función : Puramente sensorial asociada con el sentido de la </a:t>
            </a:r>
            <a:r>
              <a:rPr lang="es-ES" dirty="0" err="1"/>
              <a:t>visión.Pruebas</a:t>
            </a:r>
            <a:r>
              <a:rPr lang="es-ES" dirty="0"/>
              <a:t> : Ojo </a:t>
            </a:r>
            <a:r>
              <a:rPr lang="es-ES" dirty="0" err="1"/>
              <a:t>char</a:t>
            </a:r>
            <a:r>
              <a:rPr lang="es-ES" dirty="0"/>
              <a:t>, o identificar diferentes objetos a diferentes distancias.</a:t>
            </a:r>
            <a:endParaRPr lang="en-US" dirty="0"/>
          </a:p>
        </p:txBody>
      </p:sp>
      <p:sp>
        <p:nvSpPr>
          <p:cNvPr id="3" name="Title 2"/>
          <p:cNvSpPr>
            <a:spLocks noGrp="1"/>
          </p:cNvSpPr>
          <p:nvPr>
            <p:ph type="title"/>
          </p:nvPr>
        </p:nvSpPr>
        <p:spPr>
          <a:xfrm>
            <a:off x="1981200" y="937592"/>
            <a:ext cx="8229600" cy="662609"/>
          </a:xfrm>
        </p:spPr>
        <p:txBody>
          <a:bodyPr>
            <a:normAutofit fontScale="90000"/>
          </a:bodyPr>
          <a:lstStyle/>
          <a:p>
            <a:r>
              <a:rPr lang="en-US" dirty="0"/>
              <a:t>Cranial Nerves </a:t>
            </a:r>
          </a:p>
        </p:txBody>
      </p:sp>
      <p:pic>
        <p:nvPicPr>
          <p:cNvPr id="4" name="Picture 4" descr="Image result for optic cranial nerves"/>
          <p:cNvPicPr>
            <a:picLocks noChangeAspect="1" noChangeArrowheads="1"/>
          </p:cNvPicPr>
          <p:nvPr/>
        </p:nvPicPr>
        <p:blipFill>
          <a:blip r:embed="rId2" cstate="print"/>
          <a:srcRect/>
          <a:stretch>
            <a:fillRect/>
          </a:stretch>
        </p:blipFill>
        <p:spPr bwMode="auto">
          <a:xfrm>
            <a:off x="5006607" y="1885950"/>
            <a:ext cx="5651289" cy="33147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176132"/>
            <a:ext cx="9144000" cy="4494862"/>
          </a:xfrm>
        </p:spPr>
        <p:txBody>
          <a:bodyPr>
            <a:normAutofit/>
          </a:bodyPr>
          <a:lstStyle/>
          <a:p>
            <a:pPr marL="592362" indent="-496948">
              <a:buClrTx/>
              <a:buFont typeface="+mj-lt"/>
              <a:buAutoNum type="romanUcPeriod" startAt="3"/>
            </a:pPr>
            <a:r>
              <a:rPr lang="es-ES" dirty="0"/>
              <a:t>Par Oculomotor :Origen : Desde el cerebro medio dorsal y el curso ventralmente para entrar en la órbita a través de fisura de órbita superior.</a:t>
            </a:r>
            <a:endParaRPr lang="en-US" dirty="0"/>
          </a:p>
        </p:txBody>
      </p:sp>
      <p:sp>
        <p:nvSpPr>
          <p:cNvPr id="3" name="Title 2"/>
          <p:cNvSpPr>
            <a:spLocks noGrp="1"/>
          </p:cNvSpPr>
          <p:nvPr>
            <p:ph type="title"/>
          </p:nvPr>
        </p:nvSpPr>
        <p:spPr>
          <a:xfrm>
            <a:off x="1981200" y="447262"/>
            <a:ext cx="8229600" cy="662609"/>
          </a:xfrm>
        </p:spPr>
        <p:txBody>
          <a:bodyPr>
            <a:normAutofit fontScale="90000"/>
          </a:bodyPr>
          <a:lstStyle/>
          <a:p>
            <a:r>
              <a:rPr lang="en-US" dirty="0"/>
              <a:t>Cranial Nerves </a:t>
            </a:r>
          </a:p>
        </p:txBody>
      </p:sp>
      <p:pic>
        <p:nvPicPr>
          <p:cNvPr id="20482" name="Picture 2" descr="Image result for III pair ocuilomotorcranial nerves"/>
          <p:cNvPicPr>
            <a:picLocks noChangeAspect="1" noChangeArrowheads="1"/>
          </p:cNvPicPr>
          <p:nvPr/>
        </p:nvPicPr>
        <p:blipFill>
          <a:blip r:embed="rId2" cstate="print"/>
          <a:srcRect/>
          <a:stretch>
            <a:fillRect/>
          </a:stretch>
        </p:blipFill>
        <p:spPr bwMode="auto">
          <a:xfrm>
            <a:off x="6361043" y="2568772"/>
            <a:ext cx="3942522" cy="384196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176132"/>
            <a:ext cx="9144000" cy="4494862"/>
          </a:xfrm>
        </p:spPr>
        <p:txBody>
          <a:bodyPr>
            <a:normAutofit/>
          </a:bodyPr>
          <a:lstStyle/>
          <a:p>
            <a:pPr marL="592362" indent="-496948">
              <a:buClrTx/>
              <a:buFont typeface="+mj-lt"/>
              <a:buAutoNum type="romanUcPeriod" startAt="3"/>
            </a:pPr>
            <a:r>
              <a:rPr lang="es-ES" dirty="0"/>
              <a:t>Par Oculomotor : Función : Principalmente motor, fibra motora somática a músculos oblicuos, superiores, inferiores y medial recto. Bola de ojo directa, a los músculos </a:t>
            </a:r>
            <a:r>
              <a:rPr lang="es-ES" dirty="0" err="1"/>
              <a:t>palpebrae</a:t>
            </a:r>
            <a:r>
              <a:rPr lang="es-ES" dirty="0"/>
              <a:t> </a:t>
            </a:r>
            <a:r>
              <a:rPr lang="es-ES" dirty="0" err="1"/>
              <a:t>Levator</a:t>
            </a:r>
            <a:r>
              <a:rPr lang="es-ES" dirty="0"/>
              <a:t> del párpado superior, fibras parasimpáticas al iris y músculo suave control de la lente en forma (reflejo de luz).</a:t>
            </a:r>
            <a:endParaRPr lang="en-US" dirty="0"/>
          </a:p>
        </p:txBody>
      </p:sp>
      <p:sp>
        <p:nvSpPr>
          <p:cNvPr id="3" name="Title 2"/>
          <p:cNvSpPr>
            <a:spLocks noGrp="1"/>
          </p:cNvSpPr>
          <p:nvPr>
            <p:ph type="title"/>
          </p:nvPr>
        </p:nvSpPr>
        <p:spPr>
          <a:xfrm>
            <a:off x="1981200" y="447262"/>
            <a:ext cx="8229600" cy="662609"/>
          </a:xfrm>
        </p:spPr>
        <p:txBody>
          <a:bodyPr>
            <a:normAutofit fontScale="90000"/>
          </a:bodyPr>
          <a:lstStyle/>
          <a:p>
            <a:r>
              <a:rPr lang="en-US" dirty="0"/>
              <a:t>Cranial Nerves </a:t>
            </a:r>
          </a:p>
        </p:txBody>
      </p:sp>
      <p:pic>
        <p:nvPicPr>
          <p:cNvPr id="19458" name="Picture 2" descr="Image result for III pair ocuilomotorcranial nerves"/>
          <p:cNvPicPr>
            <a:picLocks noChangeAspect="1" noChangeArrowheads="1"/>
          </p:cNvPicPr>
          <p:nvPr/>
        </p:nvPicPr>
        <p:blipFill>
          <a:blip r:embed="rId2" cstate="print"/>
          <a:srcRect/>
          <a:stretch>
            <a:fillRect/>
          </a:stretch>
        </p:blipFill>
        <p:spPr bwMode="auto">
          <a:xfrm>
            <a:off x="6493567" y="3710916"/>
            <a:ext cx="3445565" cy="269982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176132"/>
            <a:ext cx="9144000" cy="4494862"/>
          </a:xfrm>
        </p:spPr>
        <p:txBody>
          <a:bodyPr>
            <a:normAutofit/>
          </a:bodyPr>
          <a:lstStyle/>
          <a:p>
            <a:pPr marL="592362" indent="-496948">
              <a:buClrTx/>
              <a:buFont typeface="+mj-lt"/>
              <a:buAutoNum type="romanUcPeriod" startAt="3"/>
            </a:pPr>
            <a:r>
              <a:rPr lang="es-ES" dirty="0"/>
              <a:t>Par Oculomotor :Pruebas : Siga el objeto con el ojo, convergencia de visión cercana, reflejo pupilar, forma de pupila, tamaño e igualdad.</a:t>
            </a:r>
            <a:endParaRPr lang="en-US" dirty="0"/>
          </a:p>
        </p:txBody>
      </p:sp>
      <p:sp>
        <p:nvSpPr>
          <p:cNvPr id="3" name="Title 2"/>
          <p:cNvSpPr>
            <a:spLocks noGrp="1"/>
          </p:cNvSpPr>
          <p:nvPr>
            <p:ph type="title"/>
          </p:nvPr>
        </p:nvSpPr>
        <p:spPr>
          <a:xfrm>
            <a:off x="1981200" y="447262"/>
            <a:ext cx="8229600" cy="662609"/>
          </a:xfrm>
        </p:spPr>
        <p:txBody>
          <a:bodyPr>
            <a:normAutofit fontScale="90000"/>
          </a:bodyPr>
          <a:lstStyle/>
          <a:p>
            <a:r>
              <a:rPr lang="en-US" dirty="0"/>
              <a:t>Cranial Nerves </a:t>
            </a:r>
          </a:p>
        </p:txBody>
      </p:sp>
      <p:pic>
        <p:nvPicPr>
          <p:cNvPr id="18434" name="Picture 2" descr="Image result for III pair oculomotor cranial nerve testing"/>
          <p:cNvPicPr>
            <a:picLocks noChangeAspect="1" noChangeArrowheads="1"/>
          </p:cNvPicPr>
          <p:nvPr/>
        </p:nvPicPr>
        <p:blipFill>
          <a:blip r:embed="rId2" cstate="print"/>
          <a:srcRect/>
          <a:stretch>
            <a:fillRect/>
          </a:stretch>
        </p:blipFill>
        <p:spPr bwMode="auto">
          <a:xfrm>
            <a:off x="6781800" y="3276600"/>
            <a:ext cx="4373218" cy="3279913"/>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147</TotalTime>
  <Words>1984</Words>
  <Application>Microsoft Office PowerPoint</Application>
  <PresentationFormat>Widescreen</PresentationFormat>
  <Paragraphs>117</Paragraphs>
  <Slides>47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Lucida Sans Unicode</vt:lpstr>
      <vt:lpstr>Verdana</vt:lpstr>
      <vt:lpstr>Wingdings 2</vt:lpstr>
      <vt:lpstr>Wingdings 3</vt:lpstr>
      <vt:lpstr>Concourse</vt:lpstr>
      <vt:lpstr>The 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Cranial Nerves </vt:lpstr>
      <vt:lpstr>ORGANOS DE LOS SENTIDOS</vt:lpstr>
      <vt:lpstr>ORGANOS DE LOS SENTIDOS</vt:lpstr>
      <vt:lpstr>RECEPTORES SENSORIALES</vt:lpstr>
      <vt:lpstr>OIDO</vt:lpstr>
      <vt:lpstr>OIDO EXTERNO</vt:lpstr>
      <vt:lpstr>OIDO EXTERNO</vt:lpstr>
      <vt:lpstr>OIDO MEDIO</vt:lpstr>
      <vt:lpstr>OIDO INTERNO</vt:lpstr>
      <vt:lpstr>OIDO MEDIO E INTERNO</vt:lpstr>
      <vt:lpstr>OJO</vt:lpstr>
      <vt:lpstr>OJO</vt:lpstr>
      <vt:lpstr>PowerPoint Presentation</vt:lpstr>
      <vt:lpstr>OJO</vt:lpstr>
      <vt:lpstr>NARIZ</vt:lpstr>
      <vt:lpstr>NARIZ</vt:lpstr>
      <vt:lpstr>GUSTO</vt:lpstr>
      <vt:lpstr>LENGUA</vt:lpstr>
      <vt:lpstr>LENGUA</vt:lpstr>
      <vt:lpstr>PARTES DE LA LENGUA</vt:lpstr>
      <vt:lpstr>TACTO</vt:lpstr>
      <vt:lpstr>TACTO</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ORGANOS DE LOS SENTIDOS</dc:title>
  <dc:creator>aida</dc:creator>
  <cp:lastModifiedBy> </cp:lastModifiedBy>
  <cp:revision>36</cp:revision>
  <dcterms:created xsi:type="dcterms:W3CDTF">2011-11-22T11:19:53Z</dcterms:created>
  <dcterms:modified xsi:type="dcterms:W3CDTF">2020-05-13T02:26:39Z</dcterms:modified>
</cp:coreProperties>
</file>